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25" r:id="rId19"/>
    <p:sldId id="274" r:id="rId20"/>
    <p:sldId id="275" r:id="rId21"/>
    <p:sldId id="276" r:id="rId22"/>
    <p:sldId id="282" r:id="rId23"/>
    <p:sldId id="277" r:id="rId24"/>
    <p:sldId id="279" r:id="rId25"/>
    <p:sldId id="280" r:id="rId26"/>
    <p:sldId id="284" r:id="rId27"/>
    <p:sldId id="304" r:id="rId28"/>
    <p:sldId id="305" r:id="rId29"/>
    <p:sldId id="285" r:id="rId30"/>
    <p:sldId id="286" r:id="rId31"/>
    <p:sldId id="287" r:id="rId32"/>
    <p:sldId id="290" r:id="rId33"/>
    <p:sldId id="324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283" r:id="rId42"/>
    <p:sldId id="299" r:id="rId43"/>
    <p:sldId id="300" r:id="rId44"/>
    <p:sldId id="301" r:id="rId45"/>
    <p:sldId id="307" r:id="rId46"/>
    <p:sldId id="303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20" r:id="rId59"/>
    <p:sldId id="321" r:id="rId60"/>
    <p:sldId id="323" r:id="rId61"/>
    <p:sldId id="319" r:id="rId62"/>
    <p:sldId id="326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1"/>
    <p:restoredTop sz="82905"/>
  </p:normalViewPr>
  <p:slideViewPr>
    <p:cSldViewPr snapToGrid="0" snapToObjects="1">
      <p:cViewPr varScale="1">
        <p:scale>
          <a:sx n="94" d="100"/>
          <a:sy n="94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54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24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8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77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6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3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5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3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0E5A8-69C3-C141-8180-7F318B6DADC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6B4B0-FEFF-264A-A6EE-7AB240B6C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8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Клиническая патофизиология нарушений обмена веществ в организме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97792" y="5377218"/>
            <a:ext cx="8659348" cy="723331"/>
          </a:xfrm>
        </p:spPr>
        <p:txBody>
          <a:bodyPr>
            <a:normAutofit fontScale="92500"/>
          </a:bodyPr>
          <a:lstStyle/>
          <a:p>
            <a:pPr algn="r"/>
            <a:r>
              <a:rPr lang="ru-RU" sz="3200" dirty="0" smtClean="0"/>
              <a:t>Кафедра внутренних болезней №</a:t>
            </a:r>
            <a:r>
              <a:rPr lang="ru-RU" sz="3200" dirty="0" smtClean="0"/>
              <a:t>2 с курсом </a:t>
            </a:r>
            <a:r>
              <a:rPr lang="ru-RU" sz="3200" dirty="0" err="1" smtClean="0"/>
              <a:t>ФПКиП</a:t>
            </a:r>
            <a:r>
              <a:rPr lang="ru-RU" sz="3200" dirty="0" smtClean="0"/>
              <a:t> </a:t>
            </a:r>
            <a:endParaRPr lang="ru-RU" sz="3200" dirty="0" smtClean="0"/>
          </a:p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614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исследования углеводного обмена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Место взятие образца крови: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капиллярная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венозная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Субстрат для исследования: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цельная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плазма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Время взятие образца: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натощак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после еды (</a:t>
            </a:r>
            <a:r>
              <a:rPr lang="ru-RU" dirty="0" err="1" smtClean="0"/>
              <a:t>постпрандиальная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934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56767" y="400833"/>
            <a:ext cx="6288066" cy="1077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ГИПОГЛИКЕМИЯ (&lt;3,3 </a:t>
            </a:r>
            <a:r>
              <a:rPr lang="ru-RU" sz="2800" dirty="0" err="1" smtClean="0"/>
              <a:t>ммоль</a:t>
            </a:r>
            <a:r>
              <a:rPr lang="ru-RU" sz="2800" dirty="0" smtClean="0"/>
              <a:t>/л)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255" y="1878903"/>
            <a:ext cx="4860099" cy="131523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ФИЗИОЛОГИЧЕСКАЯ: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длительная тяжелая </a:t>
            </a:r>
            <a:r>
              <a:rPr lang="ru-RU" dirty="0" err="1" smtClean="0"/>
              <a:t>физнагрузка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лактация у женщин</a:t>
            </a:r>
          </a:p>
          <a:p>
            <a:pPr marL="285750" indent="-285750">
              <a:buFontTx/>
              <a:buChar char="-"/>
            </a:pPr>
            <a:r>
              <a:rPr lang="ru-RU" dirty="0" err="1" smtClean="0"/>
              <a:t>посталиментарная</a:t>
            </a:r>
            <a:r>
              <a:rPr lang="ru-RU" dirty="0" smtClean="0"/>
              <a:t> гипогликемия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66143" y="1878902"/>
            <a:ext cx="4860099" cy="13152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ПАТОЛОГИЧЕСКАЯ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70126" y="4258849"/>
            <a:ext cx="3306871" cy="232984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 ГИПЕРИНСУЛИНИЗМОМ: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передозировка экзогенного инсулина;</a:t>
            </a:r>
          </a:p>
          <a:p>
            <a:pPr marL="285750" indent="-285750">
              <a:buFontTx/>
              <a:buChar char="-"/>
            </a:pPr>
            <a:r>
              <a:rPr lang="ru-RU" dirty="0" err="1" smtClean="0"/>
              <a:t>инсулинома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с-м </a:t>
            </a:r>
            <a:r>
              <a:rPr lang="ru-RU" dirty="0" err="1" smtClean="0"/>
              <a:t>Золлингера-Эллисона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19371" y="4258848"/>
            <a:ext cx="3306871" cy="232984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БЕЗ ГИПЕРИНСУЛИНИЗМА: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патология почек;</a:t>
            </a:r>
          </a:p>
          <a:p>
            <a:pPr marL="285750" indent="-285750">
              <a:buFontTx/>
              <a:buChar char="-"/>
            </a:pPr>
            <a:r>
              <a:rPr lang="ru-RU" dirty="0" err="1" smtClean="0"/>
              <a:t>мальабсорбция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патология печени;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надпочечниковая </a:t>
            </a:r>
            <a:r>
              <a:rPr lang="ru-RU" dirty="0" err="1" smtClean="0"/>
              <a:t>нед-ть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врожденные ферментопатии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2" idx="1"/>
          </p:cNvCxnSpPr>
          <p:nvPr/>
        </p:nvCxnSpPr>
        <p:spPr>
          <a:xfrm flipH="1">
            <a:off x="1215025" y="939452"/>
            <a:ext cx="2041742" cy="9394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3"/>
          </p:cNvCxnSpPr>
          <p:nvPr/>
        </p:nvCxnSpPr>
        <p:spPr>
          <a:xfrm>
            <a:off x="9544833" y="939452"/>
            <a:ext cx="1828800" cy="9394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2"/>
            <a:endCxn id="5" idx="0"/>
          </p:cNvCxnSpPr>
          <p:nvPr/>
        </p:nvCxnSpPr>
        <p:spPr>
          <a:xfrm flipH="1">
            <a:off x="5323562" y="3194135"/>
            <a:ext cx="3872631" cy="10647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</p:cNvCxnSpPr>
          <p:nvPr/>
        </p:nvCxnSpPr>
        <p:spPr>
          <a:xfrm>
            <a:off x="9196193" y="3194135"/>
            <a:ext cx="1776607" cy="10647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55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56767" y="400833"/>
            <a:ext cx="6288066" cy="10772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ГИПЕРГЛИКЕМИЯ (&gt;5,5 </a:t>
            </a:r>
            <a:r>
              <a:rPr lang="ru-RU" sz="2800" u="sng" dirty="0" smtClean="0">
                <a:solidFill>
                  <a:sysClr val="windowText" lastClr="000000"/>
                </a:solidFill>
              </a:rPr>
              <a:t>(6,1)</a:t>
            </a:r>
            <a:r>
              <a:rPr lang="ru-RU" sz="2800" dirty="0" smtClean="0">
                <a:solidFill>
                  <a:sysClr val="windowText" lastClr="000000"/>
                </a:solidFill>
              </a:rPr>
              <a:t> </a:t>
            </a:r>
            <a:r>
              <a:rPr lang="ru-RU" sz="2800" dirty="0" err="1" smtClean="0">
                <a:solidFill>
                  <a:sysClr val="windowText" lastClr="000000"/>
                </a:solidFill>
              </a:rPr>
              <a:t>ммоль</a:t>
            </a:r>
            <a:r>
              <a:rPr lang="ru-RU" sz="2800" dirty="0" smtClean="0">
                <a:solidFill>
                  <a:sysClr val="windowText" lastClr="000000"/>
                </a:solidFill>
              </a:rPr>
              <a:t>/л)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255" y="1878904"/>
            <a:ext cx="4860099" cy="6638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/>
              <a:t>ФИЗИОЛОГИЧЕСКАЯ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766143" y="1878903"/>
            <a:ext cx="4860099" cy="6638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ПАТОЛОГИЧЕСКАЯ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70127" y="4258849"/>
            <a:ext cx="939452" cy="232984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mtClean="0"/>
              <a:t>Дефицит инсулина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2" idx="1"/>
          </p:cNvCxnSpPr>
          <p:nvPr/>
        </p:nvCxnSpPr>
        <p:spPr>
          <a:xfrm flipH="1">
            <a:off x="1215025" y="939452"/>
            <a:ext cx="2041742" cy="9394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3"/>
          </p:cNvCxnSpPr>
          <p:nvPr/>
        </p:nvCxnSpPr>
        <p:spPr>
          <a:xfrm>
            <a:off x="9544833" y="939452"/>
            <a:ext cx="1828800" cy="9394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2"/>
            <a:endCxn id="5" idx="0"/>
          </p:cNvCxnSpPr>
          <p:nvPr/>
        </p:nvCxnSpPr>
        <p:spPr>
          <a:xfrm flipH="1">
            <a:off x="4139853" y="2542787"/>
            <a:ext cx="5056340" cy="17160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  <a:endCxn id="16" idx="0"/>
          </p:cNvCxnSpPr>
          <p:nvPr/>
        </p:nvCxnSpPr>
        <p:spPr>
          <a:xfrm flipH="1">
            <a:off x="5419596" y="2542787"/>
            <a:ext cx="3776597" cy="17160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63255" y="2736935"/>
            <a:ext cx="2154478" cy="6638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Алиментарная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68876" y="2730669"/>
            <a:ext cx="2154478" cy="6638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Нейрогенная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49870" y="4258847"/>
            <a:ext cx="939452" cy="232984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Нейроэндокринные расстройства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32744" y="4233798"/>
            <a:ext cx="939452" cy="232984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Органические расстройства ЦНС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11442" y="4258852"/>
            <a:ext cx="939452" cy="232984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Нарушение функции печени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795361" y="4233797"/>
            <a:ext cx="939452" cy="232984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Судорожный синдром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073014" y="4258847"/>
            <a:ext cx="939452" cy="232984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Действие наркотических веществ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stCxn id="4" idx="2"/>
            <a:endCxn id="17" idx="0"/>
          </p:cNvCxnSpPr>
          <p:nvPr/>
        </p:nvCxnSpPr>
        <p:spPr>
          <a:xfrm flipH="1">
            <a:off x="6702470" y="2542787"/>
            <a:ext cx="2493723" cy="16910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2"/>
            <a:endCxn id="18" idx="0"/>
          </p:cNvCxnSpPr>
          <p:nvPr/>
        </p:nvCxnSpPr>
        <p:spPr>
          <a:xfrm flipH="1">
            <a:off x="7981168" y="2542787"/>
            <a:ext cx="1215025" cy="17160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" idx="2"/>
            <a:endCxn id="19" idx="0"/>
          </p:cNvCxnSpPr>
          <p:nvPr/>
        </p:nvCxnSpPr>
        <p:spPr>
          <a:xfrm>
            <a:off x="9196193" y="2542787"/>
            <a:ext cx="68894" cy="16910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" idx="2"/>
            <a:endCxn id="20" idx="0"/>
          </p:cNvCxnSpPr>
          <p:nvPr/>
        </p:nvCxnSpPr>
        <p:spPr>
          <a:xfrm>
            <a:off x="9196193" y="2542787"/>
            <a:ext cx="1346547" cy="17160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72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9765" y="2512752"/>
            <a:ext cx="9979068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Сахарный диабет </a:t>
            </a:r>
            <a:r>
              <a:rPr lang="ru-RU" dirty="0" smtClean="0"/>
              <a:t>– группа метаболических заболеваний, характеризующиеся синдромом </a:t>
            </a:r>
            <a:r>
              <a:rPr lang="ru-RU" b="1" dirty="0" smtClean="0">
                <a:solidFill>
                  <a:srgbClr val="FF0000"/>
                </a:solidFill>
              </a:rPr>
              <a:t>хронической гипергликемии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1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Патофизиология СД 1 типа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Деструкция </a:t>
            </a:r>
            <a:r>
              <a:rPr lang="ru-RU" sz="3200" dirty="0" smtClean="0"/>
              <a:t>𝝱-клеток, приводящая к абсолютному </a:t>
            </a:r>
            <a:r>
              <a:rPr lang="ru-RU" sz="3200" dirty="0" err="1" smtClean="0"/>
              <a:t>инсулинодефициту</a:t>
            </a:r>
            <a:r>
              <a:rPr lang="ru-RU" sz="3200" dirty="0" smtClean="0"/>
              <a:t>:</a:t>
            </a:r>
          </a:p>
          <a:p>
            <a:pPr lvl="1"/>
            <a:r>
              <a:rPr lang="ru-RU" sz="2800" dirty="0" smtClean="0"/>
              <a:t>аутоиммунный </a:t>
            </a:r>
            <a:r>
              <a:rPr lang="ru-RU" sz="2800" dirty="0" err="1" smtClean="0"/>
              <a:t>инсулит</a:t>
            </a:r>
            <a:r>
              <a:rPr lang="ru-RU" sz="2800" dirty="0" smtClean="0"/>
              <a:t>;</a:t>
            </a:r>
          </a:p>
          <a:p>
            <a:pPr lvl="1"/>
            <a:r>
              <a:rPr lang="ru-RU" sz="2800" dirty="0" smtClean="0"/>
              <a:t>дефект системы иммунологического надзора (</a:t>
            </a:r>
            <a:r>
              <a:rPr lang="en-US" sz="2800" dirty="0" smtClean="0"/>
              <a:t>HLA)</a:t>
            </a:r>
            <a:r>
              <a:rPr lang="ru-RU" sz="2800" dirty="0" smtClean="0"/>
              <a:t>;</a:t>
            </a:r>
          </a:p>
          <a:p>
            <a:pPr lvl="1"/>
            <a:r>
              <a:rPr lang="ru-RU" sz="2800" dirty="0" smtClean="0"/>
              <a:t>дисбаланс иммунокомпетентных клеток</a:t>
            </a:r>
          </a:p>
          <a:p>
            <a:r>
              <a:rPr lang="ru-RU" sz="3200" dirty="0" smtClean="0"/>
              <a:t>Идиопатический диабет с абсолютным </a:t>
            </a:r>
            <a:r>
              <a:rPr lang="ru-RU" sz="3200" dirty="0" err="1" smtClean="0"/>
              <a:t>инсулинодефицитом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79828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Патофизиология СД 2 типа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ИНСУЛИНОРЕЗИСТЕНТНОСТЬ:</a:t>
            </a:r>
          </a:p>
          <a:p>
            <a:pPr lvl="1"/>
            <a:r>
              <a:rPr lang="ru-RU" sz="2800" dirty="0" err="1" smtClean="0"/>
              <a:t>пререцепторная</a:t>
            </a:r>
            <a:r>
              <a:rPr lang="ru-RU" sz="2800" dirty="0" smtClean="0"/>
              <a:t> (мутации генов рецептора инсулина);</a:t>
            </a:r>
          </a:p>
          <a:p>
            <a:pPr lvl="1"/>
            <a:r>
              <a:rPr lang="ru-RU" sz="2800" dirty="0" smtClean="0"/>
              <a:t>рецепторная;</a:t>
            </a:r>
          </a:p>
          <a:p>
            <a:pPr lvl="1"/>
            <a:r>
              <a:rPr lang="ru-RU" sz="2800" dirty="0" err="1" smtClean="0"/>
              <a:t>пострецепторная</a:t>
            </a:r>
            <a:r>
              <a:rPr lang="ru-RU" sz="2800" dirty="0" smtClean="0"/>
              <a:t> (транспортеры </a:t>
            </a:r>
            <a:r>
              <a:rPr lang="en-US" sz="2800" dirty="0" smtClean="0"/>
              <a:t>GLUT-2 </a:t>
            </a:r>
            <a:r>
              <a:rPr lang="ru-RU" sz="2800" dirty="0" smtClean="0"/>
              <a:t>и </a:t>
            </a:r>
            <a:r>
              <a:rPr lang="en-US" sz="2800" dirty="0" smtClean="0"/>
              <a:t>GLUT-4)</a:t>
            </a:r>
            <a:endParaRPr lang="ru-RU" sz="2800" dirty="0" smtClean="0"/>
          </a:p>
          <a:p>
            <a:r>
              <a:rPr lang="ru-RU" sz="3200" dirty="0"/>
              <a:t>ИНСУЛИНОРЕЗИСТЕНТНОСТЬ</a:t>
            </a:r>
            <a:r>
              <a:rPr lang="ru-RU" sz="3200" dirty="0" smtClean="0"/>
              <a:t>:</a:t>
            </a:r>
            <a:endParaRPr lang="en-US" sz="3200" dirty="0" smtClean="0"/>
          </a:p>
          <a:p>
            <a:pPr lvl="1"/>
            <a:r>
              <a:rPr lang="ru-RU" dirty="0" smtClean="0"/>
              <a:t>первичная</a:t>
            </a:r>
          </a:p>
          <a:p>
            <a:pPr lvl="1"/>
            <a:r>
              <a:rPr lang="ru-RU" dirty="0" smtClean="0"/>
              <a:t>вторичная :</a:t>
            </a:r>
          </a:p>
          <a:p>
            <a:pPr lvl="2"/>
            <a:r>
              <a:rPr lang="ru-RU" dirty="0" smtClean="0"/>
              <a:t>хроническая </a:t>
            </a:r>
            <a:r>
              <a:rPr lang="ru-RU" dirty="0" err="1" smtClean="0"/>
              <a:t>глюкозотоксичность</a:t>
            </a:r>
            <a:r>
              <a:rPr lang="ru-RU" dirty="0" smtClean="0"/>
              <a:t>;</a:t>
            </a:r>
          </a:p>
          <a:p>
            <a:pPr lvl="2"/>
            <a:r>
              <a:rPr lang="ru-RU" dirty="0" smtClean="0"/>
              <a:t>ожирение с </a:t>
            </a:r>
            <a:r>
              <a:rPr lang="ru-RU" dirty="0" err="1" smtClean="0"/>
              <a:t>провоспалительными</a:t>
            </a:r>
            <a:r>
              <a:rPr lang="ru-RU" dirty="0" smtClean="0"/>
              <a:t> цитокинами;</a:t>
            </a:r>
          </a:p>
          <a:p>
            <a:pPr lvl="2"/>
            <a:r>
              <a:rPr lang="ru-RU" dirty="0" err="1" smtClean="0"/>
              <a:t>дислипопротеинемия</a:t>
            </a:r>
            <a:r>
              <a:rPr lang="ru-RU" dirty="0" smtClean="0"/>
              <a:t> с активацией окислительного стресса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429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483"/>
          </a:xfrm>
        </p:spPr>
        <p:txBody>
          <a:bodyPr>
            <a:normAutofit fontScale="90000"/>
          </a:bodyPr>
          <a:lstStyle/>
          <a:p>
            <a:r>
              <a:rPr lang="ru-RU" b="1" smtClean="0"/>
              <a:t>Патофизиологический каскад СД 2 типа</a:t>
            </a:r>
            <a:endParaRPr lang="ru-RU" b="1"/>
          </a:p>
        </p:txBody>
      </p:sp>
      <p:sp>
        <p:nvSpPr>
          <p:cNvPr id="3" name="Пятиугольник 2"/>
          <p:cNvSpPr/>
          <p:nvPr/>
        </p:nvSpPr>
        <p:spPr>
          <a:xfrm>
            <a:off x="350729" y="1528175"/>
            <a:ext cx="3895595" cy="8642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Первичная </a:t>
            </a:r>
            <a:r>
              <a:rPr lang="ru-RU" sz="2400" dirty="0" err="1" smtClean="0"/>
              <a:t>инсулинорезистентность</a:t>
            </a:r>
            <a:endParaRPr lang="ru-RU" sz="24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1542789" y="2602282"/>
            <a:ext cx="3895595" cy="8642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Диабетогенные</a:t>
            </a:r>
            <a:r>
              <a:rPr lang="ru-RU" sz="2400" dirty="0" smtClean="0"/>
              <a:t> факторы</a:t>
            </a:r>
            <a:endParaRPr lang="ru-RU" sz="2400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3133594" y="3676389"/>
            <a:ext cx="3895595" cy="8642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Хроническая гипергликемия</a:t>
            </a:r>
            <a:endParaRPr lang="ru-RU" sz="24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4686822" y="4750496"/>
            <a:ext cx="3895595" cy="8642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Вторичная </a:t>
            </a:r>
            <a:r>
              <a:rPr lang="ru-RU" sz="2400" dirty="0" err="1" smtClean="0"/>
              <a:t>инсулинорезистентность</a:t>
            </a:r>
            <a:endParaRPr lang="ru-RU" sz="24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6427940" y="5824603"/>
            <a:ext cx="3895595" cy="8642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Атрофия </a:t>
            </a:r>
            <a:r>
              <a:rPr lang="ru-RU" sz="2400" dirty="0"/>
              <a:t>𝝱-клеток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5060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8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Метаболический синдром (</a:t>
            </a:r>
            <a:r>
              <a:rPr lang="en-US" dirty="0"/>
              <a:t>G. </a:t>
            </a:r>
            <a:r>
              <a:rPr lang="en-US" dirty="0" err="1" smtClean="0"/>
              <a:t>Reaven</a:t>
            </a:r>
            <a:r>
              <a:rPr lang="ru-RU" dirty="0"/>
              <a:t>,</a:t>
            </a:r>
            <a:r>
              <a:rPr lang="en-US" dirty="0" smtClean="0"/>
              <a:t>1988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5129"/>
            <a:ext cx="10515600" cy="4911834"/>
          </a:xfrm>
        </p:spPr>
        <p:txBody>
          <a:bodyPr/>
          <a:lstStyle/>
          <a:p>
            <a:r>
              <a:rPr lang="ru-RU" dirty="0" err="1" smtClean="0"/>
              <a:t>Инсулинорезистентность</a:t>
            </a:r>
            <a:r>
              <a:rPr lang="ru-RU" dirty="0" smtClean="0"/>
              <a:t> тканей и </a:t>
            </a:r>
            <a:r>
              <a:rPr lang="ru-RU" dirty="0" err="1" smtClean="0"/>
              <a:t>гиперинсулинемия</a:t>
            </a:r>
            <a:endParaRPr lang="ru-RU" dirty="0" smtClean="0"/>
          </a:p>
          <a:p>
            <a:r>
              <a:rPr lang="ru-RU" dirty="0" smtClean="0"/>
              <a:t>Нарушение толерантности к углеводам</a:t>
            </a:r>
          </a:p>
          <a:p>
            <a:r>
              <a:rPr lang="ru-RU" dirty="0" smtClean="0"/>
              <a:t>Висцеральное ожирение</a:t>
            </a:r>
          </a:p>
          <a:p>
            <a:r>
              <a:rPr lang="ru-RU" dirty="0" err="1" smtClean="0"/>
              <a:t>Дислипидемия</a:t>
            </a:r>
            <a:endParaRPr lang="ru-RU" dirty="0" smtClean="0"/>
          </a:p>
          <a:p>
            <a:r>
              <a:rPr lang="ru-RU" dirty="0" smtClean="0"/>
              <a:t>Артериальная гипертензия</a:t>
            </a:r>
          </a:p>
          <a:p>
            <a:r>
              <a:rPr lang="ru-RU" dirty="0" smtClean="0"/>
              <a:t>Атеросклероз</a:t>
            </a:r>
          </a:p>
          <a:p>
            <a:r>
              <a:rPr lang="ru-RU" dirty="0" smtClean="0"/>
              <a:t>Дополнительно:</a:t>
            </a:r>
          </a:p>
          <a:p>
            <a:pPr lvl="1"/>
            <a:r>
              <a:rPr lang="ru-RU" dirty="0" err="1" smtClean="0"/>
              <a:t>гиперурикемия</a:t>
            </a:r>
            <a:endParaRPr lang="ru-RU" dirty="0" smtClean="0"/>
          </a:p>
          <a:p>
            <a:pPr lvl="1"/>
            <a:r>
              <a:rPr lang="ru-RU" dirty="0" err="1" smtClean="0"/>
              <a:t>гипергомоцистеинемия</a:t>
            </a:r>
            <a:endParaRPr lang="ru-RU" dirty="0" smtClean="0"/>
          </a:p>
          <a:p>
            <a:pPr lvl="1"/>
            <a:r>
              <a:rPr lang="ru-RU" dirty="0" err="1" smtClean="0"/>
              <a:t>гиперандрогения</a:t>
            </a:r>
            <a:endParaRPr lang="ru-RU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861" y="2617452"/>
            <a:ext cx="4965011" cy="41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9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362" y="415229"/>
            <a:ext cx="10515600" cy="611905"/>
          </a:xfrm>
        </p:spPr>
        <p:txBody>
          <a:bodyPr>
            <a:noAutofit/>
          </a:bodyPr>
          <a:lstStyle/>
          <a:p>
            <a:r>
              <a:rPr lang="ru-RU" b="1" dirty="0" smtClean="0"/>
              <a:t>Метаболические эффекты гормонов: </a:t>
            </a:r>
            <a:br>
              <a:rPr lang="ru-RU" b="1" dirty="0" smtClean="0"/>
            </a:br>
            <a:r>
              <a:rPr lang="ru-RU" b="1" dirty="0" smtClean="0"/>
              <a:t>углеводный обмен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58153"/>
              </p:ext>
            </p:extLst>
          </p:nvPr>
        </p:nvGraphicFramePr>
        <p:xfrm>
          <a:off x="300625" y="1825625"/>
          <a:ext cx="11523942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046"/>
                <a:gridCol w="1900829"/>
                <a:gridCol w="1280438"/>
                <a:gridCol w="1280438"/>
                <a:gridCol w="1529570"/>
                <a:gridCol w="1340284"/>
                <a:gridCol w="1628384"/>
                <a:gridCol w="889348"/>
                <a:gridCol w="1014605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400" dirty="0" smtClean="0"/>
                        <a:t>Метаболизм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Инсулин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Глюкагон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Адреналин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Кортизол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Тироидные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Лептин</a:t>
                      </a:r>
                      <a:endParaRPr lang="ru-RU" sz="2000" dirty="0"/>
                    </a:p>
                  </a:txBody>
                  <a:tcPr/>
                </a:tc>
              </a:tr>
              <a:tr h="629894">
                <a:tc rowSpan="5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Углеводный обмен</a:t>
                      </a:r>
                      <a:endParaRPr lang="ru-RU" sz="24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Транспорт</a:t>
                      </a:r>
                      <a:r>
                        <a:rPr lang="ru-RU" sz="1800" baseline="0" dirty="0" smtClean="0"/>
                        <a:t> глюкозы в клетку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Гликолиз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Синтез</a:t>
                      </a:r>
                      <a:r>
                        <a:rPr lang="ru-RU" sz="1800" baseline="0" dirty="0" smtClean="0"/>
                        <a:t> гликогена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Гликогенолиз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Глюконеогенез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Патофизиология обмена липидов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Жирные кислоты (в </a:t>
            </a:r>
            <a:r>
              <a:rPr lang="ru-RU" dirty="0" err="1" smtClean="0"/>
              <a:t>т.ч</a:t>
            </a:r>
            <a:r>
              <a:rPr lang="ru-RU" dirty="0" smtClean="0"/>
              <a:t>. </a:t>
            </a:r>
            <a:r>
              <a:rPr lang="ru-RU" dirty="0" err="1" smtClean="0"/>
              <a:t>линолевая</a:t>
            </a:r>
            <a:r>
              <a:rPr lang="ru-RU" dirty="0" smtClean="0"/>
              <a:t>, линоленовая, </a:t>
            </a:r>
            <a:r>
              <a:rPr lang="ru-RU" dirty="0" err="1" smtClean="0"/>
              <a:t>арахидоновая</a:t>
            </a:r>
            <a:r>
              <a:rPr lang="ru-RU" dirty="0" smtClean="0"/>
              <a:t> – незаменимые)</a:t>
            </a:r>
          </a:p>
          <a:p>
            <a:r>
              <a:rPr lang="ru-RU" dirty="0" err="1" smtClean="0"/>
              <a:t>Триацилглицеролы</a:t>
            </a:r>
            <a:r>
              <a:rPr lang="ru-RU" dirty="0" smtClean="0"/>
              <a:t> (эфиры глицерина и ЖК)</a:t>
            </a:r>
          </a:p>
          <a:p>
            <a:r>
              <a:rPr lang="ru-RU" dirty="0" smtClean="0"/>
              <a:t>Сложные липиды (фосфолипиды и гликолипиды)</a:t>
            </a:r>
          </a:p>
          <a:p>
            <a:r>
              <a:rPr lang="ru-RU" dirty="0" smtClean="0"/>
              <a:t>Стероиды (холестерин, желчные кислоты, стероидные гормоны и стероидные витамины (витамин Д))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90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94286"/>
            <a:ext cx="10515600" cy="2852737"/>
          </a:xfrm>
        </p:spPr>
        <p:txBody>
          <a:bodyPr/>
          <a:lstStyle/>
          <a:p>
            <a:r>
              <a:rPr lang="ru-RU" dirty="0" smtClean="0"/>
              <a:t>Патология углеводного обмена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369110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Гипогликемии</a:t>
            </a:r>
            <a:r>
              <a:rPr lang="ru-RU" sz="3200" smtClean="0">
                <a:solidFill>
                  <a:schemeClr val="accent5">
                    <a:lumMod val="75000"/>
                  </a:schemeClr>
                </a:solidFill>
              </a:rPr>
              <a:t>, гипергликемии, сахарный диабет</a:t>
            </a:r>
            <a:endParaRPr lang="ru-RU" sz="32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9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жирового обмена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переваривание </a:t>
            </a:r>
            <a:r>
              <a:rPr lang="ru-RU" dirty="0"/>
              <a:t>липидов в кишечнике и всасывание их в кровь;</a:t>
            </a:r>
          </a:p>
          <a:p>
            <a:r>
              <a:rPr lang="ru-RU" dirty="0" smtClean="0"/>
              <a:t>транспорт </a:t>
            </a:r>
            <a:r>
              <a:rPr lang="ru-RU" dirty="0"/>
              <a:t>липидов и переход их из крови в ткани и </a:t>
            </a:r>
            <a:r>
              <a:rPr lang="ru-RU" dirty="0" smtClean="0"/>
              <a:t>наоборот;</a:t>
            </a:r>
          </a:p>
          <a:p>
            <a:r>
              <a:rPr lang="ru-RU" dirty="0" smtClean="0"/>
              <a:t>депонирование жиров;</a:t>
            </a:r>
          </a:p>
          <a:p>
            <a:r>
              <a:rPr lang="ru-RU" dirty="0" smtClean="0"/>
              <a:t>промежуточный </a:t>
            </a:r>
            <a:r>
              <a:rPr lang="ru-RU" dirty="0"/>
              <a:t>обмен липидов.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908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782" y="365125"/>
            <a:ext cx="4784942" cy="6123357"/>
          </a:xfrm>
        </p:spPr>
        <p:txBody>
          <a:bodyPr>
            <a:normAutofit/>
          </a:bodyPr>
          <a:lstStyle/>
          <a:p>
            <a:r>
              <a:rPr lang="ru-RU" sz="4000" dirty="0"/>
              <a:t>Всосавшиеся в кровь неполярные липидные молекулы циркулируют в крови и лимфе в комплексе с полярными соединениями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294" y="106471"/>
            <a:ext cx="6706098" cy="63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01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263" y="2548913"/>
            <a:ext cx="4335049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ЛП – это «перевозчики» для доставки холестерина до </a:t>
            </a:r>
            <a:r>
              <a:rPr lang="ru-RU" smtClean="0"/>
              <a:t>точки назначения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77" y="728115"/>
            <a:ext cx="6751754" cy="52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3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263" y="2256555"/>
            <a:ext cx="5257800" cy="1325563"/>
          </a:xfrm>
        </p:spPr>
        <p:txBody>
          <a:bodyPr>
            <a:noAutofit/>
          </a:bodyPr>
          <a:lstStyle/>
          <a:p>
            <a:r>
              <a:rPr lang="ru-RU" sz="3600" b="1" dirty="0" err="1"/>
              <a:t>Хиломикроны</a:t>
            </a:r>
            <a:r>
              <a:rPr lang="ru-RU" sz="3600" b="1" dirty="0"/>
              <a:t> </a:t>
            </a:r>
            <a:r>
              <a:rPr lang="ru-RU" sz="3600" dirty="0"/>
              <a:t>- самые крупные липопротеиновые частицы, поступающие в кровь из лимфы и представляющие собой транспортную форму пищевых жиров (экзогенных ТАГ).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584" y="1443365"/>
            <a:ext cx="5562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72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4186" y="432148"/>
            <a:ext cx="4176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плазма крови здоровых людей натощак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через 12-14 ч после приема пищи)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содержит </a:t>
            </a:r>
            <a:r>
              <a:rPr lang="ru-RU" dirty="0" err="1"/>
              <a:t>хиломикронов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64684" y="2417988"/>
            <a:ext cx="526079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образуются в плазме из ЛПОНП и являются самой </a:t>
            </a:r>
            <a:endParaRPr lang="ru-RU" dirty="0" smtClean="0"/>
          </a:p>
          <a:p>
            <a:r>
              <a:rPr lang="ru-RU" dirty="0" smtClean="0"/>
              <a:t>атерогенной </a:t>
            </a:r>
            <a:r>
              <a:rPr lang="ru-RU" dirty="0"/>
              <a:t>фракцией липопротеинов у человека. </a:t>
            </a:r>
            <a:endParaRPr lang="ru-RU" dirty="0" smtClean="0"/>
          </a:p>
          <a:p>
            <a:r>
              <a:rPr lang="ru-RU" dirty="0" smtClean="0"/>
              <a:t>ЛПНП </a:t>
            </a:r>
            <a:r>
              <a:rPr lang="ru-RU" dirty="0"/>
              <a:t>содержат только один </a:t>
            </a:r>
            <a:r>
              <a:rPr lang="ru-RU" b="1" dirty="0" err="1"/>
              <a:t>апопротеин</a:t>
            </a:r>
            <a:r>
              <a:rPr lang="ru-RU" b="1" dirty="0"/>
              <a:t> B100.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4935255"/>
            <a:ext cx="5298310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Они синтезируются паренхимой печени, в стенке </a:t>
            </a:r>
            <a:endParaRPr lang="ru-RU" dirty="0" smtClean="0"/>
          </a:p>
          <a:p>
            <a:r>
              <a:rPr lang="ru-RU" dirty="0" smtClean="0"/>
              <a:t>тонкого </a:t>
            </a:r>
            <a:r>
              <a:rPr lang="ru-RU" dirty="0"/>
              <a:t>кишечника и всегда присутствуют в плазме </a:t>
            </a:r>
            <a:endParaRPr lang="ru-RU" dirty="0" smtClean="0"/>
          </a:p>
          <a:p>
            <a:r>
              <a:rPr lang="ru-RU" dirty="0" smtClean="0"/>
              <a:t>крови </a:t>
            </a:r>
            <a:r>
              <a:rPr lang="ru-RU" dirty="0"/>
              <a:t>здоровых людей. Выполняют транспортную </a:t>
            </a:r>
            <a:endParaRPr lang="ru-RU" dirty="0" smtClean="0"/>
          </a:p>
          <a:p>
            <a:r>
              <a:rPr lang="ru-RU" dirty="0" smtClean="0"/>
              <a:t>функцию</a:t>
            </a:r>
            <a:r>
              <a:rPr lang="ru-RU" dirty="0"/>
              <a:t>, переводя избыток холестерина с </a:t>
            </a:r>
            <a:endParaRPr lang="ru-RU" dirty="0" smtClean="0"/>
          </a:p>
          <a:p>
            <a:r>
              <a:rPr lang="ru-RU" dirty="0" smtClean="0"/>
              <a:t>поверхности </a:t>
            </a:r>
            <a:r>
              <a:rPr lang="ru-RU" dirty="0"/>
              <a:t>сосудов в печень и выводя его </a:t>
            </a:r>
            <a:endParaRPr lang="ru-RU" dirty="0" smtClean="0"/>
          </a:p>
          <a:p>
            <a:r>
              <a:rPr lang="ru-RU" dirty="0" smtClean="0"/>
              <a:t>излишек </a:t>
            </a:r>
            <a:r>
              <a:rPr lang="ru-RU" dirty="0"/>
              <a:t>из клеток эндотелия</a:t>
            </a:r>
          </a:p>
        </p:txBody>
      </p:sp>
    </p:spTree>
    <p:extLst>
      <p:ext uri="{BB962C8B-B14F-4D97-AF65-F5344CB8AC3E}">
        <p14:creationId xmlns:p14="http://schemas.microsoft.com/office/powerpoint/2010/main" val="163562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Аполипопротеины</a:t>
            </a:r>
            <a:r>
              <a:rPr lang="ru-RU" dirty="0" smtClean="0"/>
              <a:t>: белковые «упаковщики» холестерина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826717" y="2129425"/>
            <a:ext cx="10317533" cy="4183866"/>
            <a:chOff x="826717" y="2129425"/>
            <a:chExt cx="10317533" cy="4183866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750" y="2173091"/>
              <a:ext cx="10096500" cy="4140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26717" y="2129425"/>
              <a:ext cx="13131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3600" b="1" smtClean="0"/>
                <a:t>ЛПВП</a:t>
              </a:r>
              <a:endParaRPr lang="ru-RU" sz="3600" b="1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76794" y="2173091"/>
              <a:ext cx="134684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/>
                <a:t>ЛПНП</a:t>
              </a:r>
              <a:endParaRPr lang="ru-RU" sz="3600" b="1" dirty="0"/>
            </a:p>
          </p:txBody>
        </p:sp>
        <p:sp>
          <p:nvSpPr>
            <p:cNvPr id="6" name="Овал 5"/>
            <p:cNvSpPr/>
            <p:nvPr/>
          </p:nvSpPr>
          <p:spPr>
            <a:xfrm>
              <a:off x="1603332" y="2738178"/>
              <a:ext cx="1002082" cy="4387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7116872" y="2308361"/>
              <a:ext cx="1002082" cy="4387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74163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7" y="0"/>
            <a:ext cx="10592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015" y="0"/>
            <a:ext cx="8751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1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983" y="376104"/>
            <a:ext cx="10978019" cy="876497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Что такое «хорошо» и что такое «плохо»?</a:t>
            </a:r>
            <a:endParaRPr lang="ru-RU" sz="48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24603" y="4409162"/>
            <a:ext cx="6125228" cy="146554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</a:t>
            </a:r>
            <a:r>
              <a:rPr lang="ru-RU" sz="2400" b="1" smtClean="0"/>
              <a:t>оказатель </a:t>
            </a:r>
            <a:r>
              <a:rPr lang="ru-RU" sz="2400" b="1" dirty="0"/>
              <a:t>баланса атерогенных и антиатерогенных частиц </a:t>
            </a:r>
            <a:r>
              <a:rPr lang="ru-RU" sz="2400" b="1" dirty="0" err="1"/>
              <a:t>АпоВ</a:t>
            </a:r>
            <a:r>
              <a:rPr lang="ru-RU" sz="2400" b="1" dirty="0"/>
              <a:t>/</a:t>
            </a:r>
            <a:r>
              <a:rPr lang="ru-RU" sz="2400" b="1" dirty="0" err="1"/>
              <a:t>АпоА</a:t>
            </a:r>
            <a:r>
              <a:rPr lang="ru-RU" sz="2400" b="1" dirty="0"/>
              <a:t> — самый точный индикатор риска ССЗ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5781" y="1553226"/>
            <a:ext cx="6914367" cy="1127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Холестерин – незаменимый строительный материал для всех стероидных </a:t>
            </a:r>
            <a:r>
              <a:rPr lang="ru-RU" sz="2400" b="1" dirty="0"/>
              <a:t>вещества, в том числе </a:t>
            </a:r>
            <a:r>
              <a:rPr lang="ru-RU" sz="2400" b="1" dirty="0" smtClean="0"/>
              <a:t>витамина</a:t>
            </a:r>
            <a:r>
              <a:rPr lang="ru-RU" sz="2400" b="1" dirty="0"/>
              <a:t> </a:t>
            </a:r>
            <a:r>
              <a:rPr lang="ru-RU" sz="2400" b="1" dirty="0" err="1"/>
              <a:t>D</a:t>
            </a:r>
            <a:r>
              <a:rPr lang="ru-RU" sz="2400" b="1" dirty="0"/>
              <a:t> и </a:t>
            </a:r>
            <a:r>
              <a:rPr lang="ru-RU" sz="2400" b="1" dirty="0" smtClean="0"/>
              <a:t>гормонов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84746" y="2981194"/>
            <a:ext cx="7812065" cy="11273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П</a:t>
            </a:r>
            <a:r>
              <a:rPr lang="ru-RU" sz="2400" b="1" smtClean="0"/>
              <a:t>овышение </a:t>
            </a:r>
            <a:r>
              <a:rPr lang="ru-RU" sz="2400" b="1" dirty="0"/>
              <a:t>уровня «плохого» Х-ЛПНП и понижение концентрации «хорошего» Х-ЛПВП увеличивает риск возникновения и развития атеросклероза</a:t>
            </a:r>
          </a:p>
        </p:txBody>
      </p:sp>
    </p:spTree>
    <p:extLst>
      <p:ext uri="{BB962C8B-B14F-4D97-AF65-F5344CB8AC3E}">
        <p14:creationId xmlns:p14="http://schemas.microsoft.com/office/powerpoint/2010/main" val="42827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Нарушение регуляции углеводного обмена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Уровень глюкозы в крови является </a:t>
            </a:r>
            <a:r>
              <a:rPr lang="ru-RU" b="1" u="sng" dirty="0"/>
              <a:t>жесткой гомеостатической константой</a:t>
            </a:r>
            <a:r>
              <a:rPr lang="ru-RU" dirty="0"/>
              <a:t> организма и критерием адекватности углеводного обмена.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Виды регуляций углеводного обмена:</a:t>
            </a:r>
          </a:p>
          <a:p>
            <a:r>
              <a:rPr lang="ru-RU" dirty="0" smtClean="0"/>
              <a:t>нервная</a:t>
            </a:r>
          </a:p>
          <a:p>
            <a:r>
              <a:rPr lang="ru-RU" dirty="0" smtClean="0"/>
              <a:t>гормональная</a:t>
            </a:r>
          </a:p>
          <a:p>
            <a:r>
              <a:rPr lang="ru-RU" dirty="0" smtClean="0"/>
              <a:t>почечная </a:t>
            </a:r>
          </a:p>
          <a:p>
            <a:r>
              <a:rPr lang="ru-RU" dirty="0" smtClean="0"/>
              <a:t>субстратная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12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322"/>
          </a:xfrm>
        </p:spPr>
        <p:txBody>
          <a:bodyPr/>
          <a:lstStyle/>
          <a:p>
            <a:r>
              <a:rPr lang="ru-RU" b="1" dirty="0" smtClean="0"/>
              <a:t>Почему ЛПВП – «хороший</a:t>
            </a:r>
            <a:r>
              <a:rPr lang="ru-RU" b="1" smtClean="0"/>
              <a:t>» холестерин?</a:t>
            </a:r>
            <a:endParaRPr lang="ru-RU" b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677" y="1390388"/>
            <a:ext cx="11028123" cy="5110619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ru-RU" sz="3600" dirty="0"/>
              <a:t>АпоА1 и </a:t>
            </a:r>
            <a:r>
              <a:rPr lang="ru-RU" sz="3600" dirty="0" err="1"/>
              <a:t>АпоАII</a:t>
            </a:r>
            <a:r>
              <a:rPr lang="ru-RU" sz="3600" dirty="0"/>
              <a:t> —эффективные антиоксиданты; </a:t>
            </a:r>
          </a:p>
          <a:p>
            <a:r>
              <a:rPr lang="ru-RU" sz="3600" dirty="0"/>
              <a:t>противовоспалительные свойства за счет уменьшая связывание моноцитов крови со стенками артерий</a:t>
            </a:r>
            <a:r>
              <a:rPr lang="ru-RU" sz="3600" dirty="0" smtClean="0"/>
              <a:t>;</a:t>
            </a:r>
            <a:endParaRPr lang="ru-RU" sz="3600" dirty="0"/>
          </a:p>
          <a:p>
            <a:r>
              <a:rPr lang="ru-RU" sz="3600" dirty="0"/>
              <a:t>ингибируют синтез факторов активации тромбоцитов эндотелиальными клетками; </a:t>
            </a:r>
          </a:p>
          <a:p>
            <a:r>
              <a:rPr lang="ru-RU" sz="3600" dirty="0"/>
              <a:t>защищают эритроциты от генерации </a:t>
            </a:r>
            <a:r>
              <a:rPr lang="ru-RU" sz="3600" dirty="0" err="1"/>
              <a:t>прокоагулянтной</a:t>
            </a:r>
            <a:r>
              <a:rPr lang="ru-RU" sz="3600" dirty="0"/>
              <a:t> активности, что понижает вероятность образования тромбов; </a:t>
            </a:r>
          </a:p>
          <a:p>
            <a:r>
              <a:rPr lang="ru-RU" sz="3600" dirty="0"/>
              <a:t>стимулируют синтез </a:t>
            </a:r>
            <a:r>
              <a:rPr lang="ru-RU" sz="3600" dirty="0" err="1"/>
              <a:t>простациклинов</a:t>
            </a:r>
            <a:r>
              <a:rPr lang="ru-RU" sz="3600" dirty="0"/>
              <a:t> эндотелиальными клетками, продлевая время их жизни; </a:t>
            </a:r>
          </a:p>
          <a:p>
            <a:r>
              <a:rPr lang="ru-RU" sz="3600" dirty="0"/>
              <a:t>уменьшают синтез ДНК в </a:t>
            </a:r>
            <a:r>
              <a:rPr lang="ru-RU" sz="3600" dirty="0" err="1"/>
              <a:t>васкулярных</a:t>
            </a:r>
            <a:r>
              <a:rPr lang="ru-RU" sz="3600" dirty="0"/>
              <a:t> гладких мышцах, индуцируемый </a:t>
            </a:r>
            <a:r>
              <a:rPr lang="ru-RU" sz="3600" dirty="0" err="1"/>
              <a:t>эпидермальным</a:t>
            </a:r>
            <a:r>
              <a:rPr lang="ru-RU" sz="3600" dirty="0"/>
              <a:t> фактором роста; </a:t>
            </a:r>
          </a:p>
          <a:p>
            <a:r>
              <a:rPr lang="ru-RU" sz="3600" dirty="0"/>
              <a:t>имеют </a:t>
            </a:r>
            <a:r>
              <a:rPr lang="ru-RU" sz="3600" dirty="0" err="1"/>
              <a:t>тромболитические</a:t>
            </a:r>
            <a:r>
              <a:rPr lang="ru-RU" sz="3600" dirty="0"/>
              <a:t> свойства; </a:t>
            </a:r>
          </a:p>
          <a:p>
            <a:r>
              <a:rPr lang="ru-RU" sz="3600" dirty="0"/>
              <a:t>модулируют эндотелиальную функцию, очевидно, за счет стимулирования продукции NO.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40424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82" y="469726"/>
            <a:ext cx="6731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989" y="469726"/>
            <a:ext cx="49362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Нейроэндокринная регуляция</a:t>
            </a:r>
          </a:p>
          <a:p>
            <a:r>
              <a:rPr lang="ru-RU" sz="2800" b="1" dirty="0" smtClean="0"/>
              <a:t>жирового </a:t>
            </a:r>
            <a:r>
              <a:rPr lang="ru-RU" sz="2800" b="1" dirty="0"/>
              <a:t>обмена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6341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Липолиз</a:t>
            </a:r>
            <a:r>
              <a:rPr lang="ru-RU" b="1" dirty="0" smtClean="0"/>
              <a:t> и </a:t>
            </a:r>
            <a:r>
              <a:rPr lang="ru-RU" b="1" dirty="0" err="1" smtClean="0"/>
              <a:t>липогенез</a:t>
            </a:r>
            <a:r>
              <a:rPr lang="ru-RU" b="1" dirty="0" smtClean="0"/>
              <a:t>: регуляция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547903"/>
              </p:ext>
            </p:extLst>
          </p:nvPr>
        </p:nvGraphicFramePr>
        <p:xfrm>
          <a:off x="388306" y="1825625"/>
          <a:ext cx="1096549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2747"/>
                <a:gridCol w="548274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ysClr val="windowText" lastClr="000000"/>
                          </a:solidFill>
                        </a:rPr>
                        <a:t>Усиление </a:t>
                      </a:r>
                      <a:r>
                        <a:rPr lang="ru-RU" sz="2400" dirty="0" err="1" smtClean="0">
                          <a:solidFill>
                            <a:sysClr val="windowText" lastClr="000000"/>
                          </a:solidFill>
                        </a:rPr>
                        <a:t>липолиза</a:t>
                      </a:r>
                      <a:endParaRPr lang="ru-RU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Усиление </a:t>
                      </a:r>
                      <a:r>
                        <a:rPr lang="ru-RU" sz="2400" dirty="0" err="1" smtClean="0"/>
                        <a:t>липогенеза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Активация симпатоадреналовой системы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Парасимпатическая </a:t>
                      </a:r>
                      <a:r>
                        <a:rPr lang="ru-RU" sz="2400" dirty="0" err="1" smtClean="0">
                          <a:solidFill>
                            <a:schemeClr val="bg1"/>
                          </a:solidFill>
                        </a:rPr>
                        <a:t>импульсация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Действие глюкагона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Действие инсулина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/>
                        <a:t>Глюкокортикоиды</a:t>
                      </a:r>
                      <a:r>
                        <a:rPr lang="ru-RU" sz="2400" dirty="0" smtClean="0"/>
                        <a:t> (в </a:t>
                      </a:r>
                      <a:r>
                        <a:rPr lang="ru-RU" sz="2400" b="1" u="sng" dirty="0" smtClean="0"/>
                        <a:t>физиологических</a:t>
                      </a:r>
                      <a:r>
                        <a:rPr lang="ru-RU" sz="2400" dirty="0" smtClean="0"/>
                        <a:t> концентрациях)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bg1"/>
                          </a:solidFill>
                        </a:rPr>
                        <a:t>Глюкокортикоиды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 (в </a:t>
                      </a:r>
                      <a:r>
                        <a:rPr lang="ru-RU" sz="2400" b="1" u="sng" dirty="0" smtClean="0">
                          <a:solidFill>
                            <a:schemeClr val="bg1"/>
                          </a:solidFill>
                        </a:rPr>
                        <a:t>высоких дозах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) 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Андрогены</a:t>
                      </a:r>
                      <a:endParaRPr lang="ru-RU" sz="2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Эстрогены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АКТГ</a:t>
                      </a:r>
                      <a:endParaRPr lang="ru-RU" sz="2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АКТГ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СТГ</a:t>
                      </a:r>
                      <a:endParaRPr lang="ru-RU" sz="2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</a:rPr>
                        <a:t>Пролактин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362" y="415229"/>
            <a:ext cx="10515600" cy="611905"/>
          </a:xfrm>
        </p:spPr>
        <p:txBody>
          <a:bodyPr>
            <a:noAutofit/>
          </a:bodyPr>
          <a:lstStyle/>
          <a:p>
            <a:r>
              <a:rPr lang="ru-RU" b="1" dirty="0" smtClean="0"/>
              <a:t>Метаболические эффекты гормонов: </a:t>
            </a:r>
            <a:br>
              <a:rPr lang="ru-RU" b="1" dirty="0" smtClean="0"/>
            </a:br>
            <a:r>
              <a:rPr lang="ru-RU" b="1" dirty="0" smtClean="0"/>
              <a:t>жиро-липидный обмен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83977"/>
              </p:ext>
            </p:extLst>
          </p:nvPr>
        </p:nvGraphicFramePr>
        <p:xfrm>
          <a:off x="438411" y="1825625"/>
          <a:ext cx="1146131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59"/>
                <a:gridCol w="1890499"/>
                <a:gridCol w="1273480"/>
                <a:gridCol w="1273480"/>
                <a:gridCol w="1457194"/>
                <a:gridCol w="1215025"/>
                <a:gridCol w="1553227"/>
                <a:gridCol w="868474"/>
                <a:gridCol w="127348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400" dirty="0" smtClean="0"/>
                        <a:t>Метаболизм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Инсулин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Глюкагон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Адреналин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Кортизол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Тироидные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Лептин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Липидный обмен</a:t>
                      </a:r>
                      <a:endParaRPr lang="ru-RU" sz="24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Липолиз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Синтез ЖК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Формирование ЛОНП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β</a:t>
                      </a:r>
                      <a:r>
                        <a:rPr lang="ru-RU" sz="1800" dirty="0" smtClean="0"/>
                        <a:t>-Окисление СЖК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Кетогенез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-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396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848"/>
          </a:xfrm>
        </p:spPr>
        <p:txBody>
          <a:bodyPr/>
          <a:lstStyle/>
          <a:p>
            <a:r>
              <a:rPr lang="ru-RU" b="1" dirty="0" smtClean="0"/>
              <a:t>Самый </a:t>
            </a:r>
            <a:r>
              <a:rPr lang="ru-RU" b="1" smtClean="0"/>
              <a:t>большой эндокринный орган?</a:t>
            </a:r>
            <a:endParaRPr lang="ru-RU" b="1"/>
          </a:p>
        </p:txBody>
      </p:sp>
      <p:grpSp>
        <p:nvGrpSpPr>
          <p:cNvPr id="5" name="Группа 4"/>
          <p:cNvGrpSpPr/>
          <p:nvPr/>
        </p:nvGrpSpPr>
        <p:grpSpPr>
          <a:xfrm>
            <a:off x="1254951" y="1189974"/>
            <a:ext cx="9682097" cy="5460134"/>
            <a:chOff x="1254951" y="1189974"/>
            <a:chExt cx="9682097" cy="5460134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4951" y="1189974"/>
              <a:ext cx="9682097" cy="546013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21688" y="4158641"/>
              <a:ext cx="19944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smtClean="0">
                  <a:solidFill>
                    <a:schemeClr val="bg1"/>
                  </a:solidFill>
                </a:rPr>
                <a:t>АДИПОЦИТ</a:t>
              </a:r>
              <a:endParaRPr lang="ru-RU" sz="2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446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Классификации ожирения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Первичное и вторичное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По степени увеличения массы тела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По особенностям морфологии жировой </a:t>
            </a:r>
            <a:r>
              <a:rPr lang="ru-RU" sz="3600" dirty="0" smtClean="0"/>
              <a:t>ткани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По характеру </a:t>
            </a:r>
            <a:r>
              <a:rPr lang="ru-RU" sz="3600" dirty="0"/>
              <a:t>распределения жировой ткани </a:t>
            </a:r>
            <a:endParaRPr lang="ru-RU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По этиологии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/>
              <a:t>По патогенезу</a:t>
            </a:r>
          </a:p>
        </p:txBody>
      </p:sp>
    </p:spTree>
    <p:extLst>
      <p:ext uri="{BB962C8B-B14F-4D97-AF65-F5344CB8AC3E}">
        <p14:creationId xmlns:p14="http://schemas.microsoft.com/office/powerpoint/2010/main" val="1042549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365933"/>
            <a:ext cx="5157787" cy="8239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Первичное ожирение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1189844"/>
            <a:ext cx="5157787" cy="511074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</a:t>
            </a:r>
            <a:r>
              <a:rPr lang="ru-RU" dirty="0" smtClean="0"/>
              <a:t>арушение </a:t>
            </a:r>
            <a:r>
              <a:rPr lang="ru-RU" dirty="0"/>
              <a:t>гормональной связи между жировой тканью и </a:t>
            </a:r>
            <a:r>
              <a:rPr lang="ru-RU" dirty="0" smtClean="0"/>
              <a:t>гипоталамусом</a:t>
            </a:r>
          </a:p>
          <a:p>
            <a:r>
              <a:rPr lang="ru-RU" dirty="0"/>
              <a:t>А</a:t>
            </a:r>
            <a:r>
              <a:rPr lang="ru-RU" dirty="0" smtClean="0"/>
              <a:t>бсолютная </a:t>
            </a:r>
            <a:r>
              <a:rPr lang="ru-RU" dirty="0"/>
              <a:t>или относительная </a:t>
            </a:r>
            <a:r>
              <a:rPr lang="ru-RU" dirty="0" err="1"/>
              <a:t>лептиновая</a:t>
            </a:r>
            <a:r>
              <a:rPr lang="ru-RU" dirty="0"/>
              <a:t> </a:t>
            </a:r>
            <a:r>
              <a:rPr lang="ru-RU" dirty="0" smtClean="0"/>
              <a:t>недостаточность</a:t>
            </a:r>
          </a:p>
          <a:p>
            <a:r>
              <a:rPr lang="ru-RU" dirty="0" smtClean="0"/>
              <a:t>Механизмы резистентности:</a:t>
            </a:r>
            <a:endParaRPr lang="ru-RU" dirty="0"/>
          </a:p>
          <a:p>
            <a:pPr lvl="1"/>
            <a:r>
              <a:rPr lang="ru-RU" dirty="0" smtClean="0"/>
              <a:t>нарушение </a:t>
            </a:r>
            <a:r>
              <a:rPr lang="ru-RU" dirty="0"/>
              <a:t>транспорта лептина через гематоэнцефалический </a:t>
            </a:r>
            <a:r>
              <a:rPr lang="ru-RU" dirty="0" smtClean="0"/>
              <a:t>барьер;</a:t>
            </a:r>
          </a:p>
          <a:p>
            <a:pPr lvl="1"/>
            <a:r>
              <a:rPr lang="ru-RU" dirty="0" smtClean="0"/>
              <a:t>нарушение </a:t>
            </a:r>
            <a:r>
              <a:rPr lang="ru-RU" dirty="0"/>
              <a:t>переноса гормона транспортными </a:t>
            </a:r>
            <a:r>
              <a:rPr lang="ru-RU" dirty="0" smtClean="0"/>
              <a:t>белками;</a:t>
            </a:r>
          </a:p>
          <a:p>
            <a:pPr lvl="1"/>
            <a:r>
              <a:rPr lang="ru-RU" dirty="0" smtClean="0"/>
              <a:t>мутации </a:t>
            </a:r>
            <a:r>
              <a:rPr lang="ru-RU" dirty="0"/>
              <a:t>рецептора </a:t>
            </a:r>
            <a:r>
              <a:rPr lang="ru-RU" dirty="0" smtClean="0"/>
              <a:t>лептина;</a:t>
            </a:r>
            <a:endParaRPr lang="ru-RU" dirty="0"/>
          </a:p>
          <a:p>
            <a:pPr lvl="1"/>
            <a:r>
              <a:rPr lang="ru-RU" dirty="0" smtClean="0"/>
              <a:t>мутации </a:t>
            </a:r>
            <a:r>
              <a:rPr lang="ru-RU" dirty="0"/>
              <a:t>генов, кодирующих рецепторы к </a:t>
            </a:r>
            <a:r>
              <a:rPr lang="ru-RU" dirty="0" err="1" smtClean="0"/>
              <a:t>меланокортину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365933"/>
            <a:ext cx="5183188" cy="8239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Вторичное ожирение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1189845"/>
            <a:ext cx="5183188" cy="368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- синдром</a:t>
            </a:r>
            <a:r>
              <a:rPr lang="ru-RU" dirty="0"/>
              <a:t>, возникающий при нарушении соотношения между процессами </a:t>
            </a:r>
            <a:r>
              <a:rPr lang="ru-RU" dirty="0" err="1"/>
              <a:t>липолиза</a:t>
            </a:r>
            <a:r>
              <a:rPr lang="ru-RU" dirty="0"/>
              <a:t> и </a:t>
            </a:r>
            <a:r>
              <a:rPr lang="ru-RU" dirty="0" err="1"/>
              <a:t>липогенеза</a:t>
            </a:r>
            <a:r>
              <a:rPr lang="ru-RU" dirty="0"/>
              <a:t>, носит симптоматический характер и порождается различными расстройствами (эндокринопатии, опухоли мозга, нарушения мозгового кровообращения и пр.)</a:t>
            </a:r>
          </a:p>
        </p:txBody>
      </p:sp>
    </p:spTree>
    <p:extLst>
      <p:ext uri="{BB962C8B-B14F-4D97-AF65-F5344CB8AC3E}">
        <p14:creationId xmlns:p14="http://schemas.microsoft.com/office/powerpoint/2010/main" val="1552153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493" y="0"/>
            <a:ext cx="609404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418" y="613775"/>
            <a:ext cx="5886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Патогенез метаболического </a:t>
            </a:r>
          </a:p>
          <a:p>
            <a:r>
              <a:rPr lang="ru-RU" sz="3600" b="1" dirty="0" smtClean="0"/>
              <a:t>синдрома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820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Критерии </a:t>
            </a:r>
            <a:r>
              <a:rPr lang="ru-RU" b="1" dirty="0" err="1" smtClean="0"/>
              <a:t>метаболически</a:t>
            </a:r>
            <a:r>
              <a:rPr lang="ru-RU" b="1" dirty="0" smtClean="0"/>
              <a:t> здорового ожирения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Сохраненный обмен </a:t>
            </a:r>
            <a:r>
              <a:rPr lang="ru-RU" dirty="0" smtClean="0"/>
              <a:t>веществ (сохранная чувствительность </a:t>
            </a:r>
            <a:r>
              <a:rPr lang="ru-RU" dirty="0"/>
              <a:t>к </a:t>
            </a:r>
            <a:r>
              <a:rPr lang="ru-RU" dirty="0" smtClean="0"/>
              <a:t>инсулину, лептину, </a:t>
            </a:r>
            <a:r>
              <a:rPr lang="ru-RU" dirty="0" err="1"/>
              <a:t>адипонектина</a:t>
            </a:r>
            <a:r>
              <a:rPr lang="ru-RU" dirty="0"/>
              <a:t> и </a:t>
            </a:r>
            <a:r>
              <a:rPr lang="ru-RU" dirty="0" smtClean="0"/>
              <a:t>др.)</a:t>
            </a:r>
          </a:p>
          <a:p>
            <a:r>
              <a:rPr lang="ru-RU" dirty="0"/>
              <a:t>Нормальный уровень висцерального </a:t>
            </a:r>
            <a:r>
              <a:rPr lang="ru-RU" dirty="0" smtClean="0"/>
              <a:t>жира (доказанный методом визуализации)</a:t>
            </a:r>
          </a:p>
          <a:p>
            <a:r>
              <a:rPr lang="ru-RU" dirty="0"/>
              <a:t>Нежирная печень и прочие внутренние органы</a:t>
            </a:r>
          </a:p>
          <a:p>
            <a:r>
              <a:rPr lang="ru-RU" dirty="0"/>
              <a:t>Низкий уровень хронического системного воспаления</a:t>
            </a:r>
          </a:p>
          <a:p>
            <a:r>
              <a:rPr lang="ru-RU" dirty="0"/>
              <a:t>Сохраненная физическая активность</a:t>
            </a:r>
          </a:p>
          <a:p>
            <a:r>
              <a:rPr lang="ru-RU" dirty="0"/>
              <a:t>Здоровое питание</a:t>
            </a:r>
          </a:p>
          <a:p>
            <a:r>
              <a:rPr lang="ru-RU" dirty="0" smtClean="0"/>
              <a:t>Отсутствие </a:t>
            </a:r>
            <a:r>
              <a:rPr lang="ru-RU" dirty="0" err="1" smtClean="0"/>
              <a:t>метаболически</a:t>
            </a:r>
            <a:r>
              <a:rPr lang="ru-RU" dirty="0" smtClean="0"/>
              <a:t> ассоциированных заболеваний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374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52" y="0"/>
            <a:ext cx="9484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15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Субстратная </a:t>
            </a:r>
            <a:r>
              <a:rPr lang="ru-RU" b="1" dirty="0" smtClean="0"/>
              <a:t>регуляция: уровень гликемии</a:t>
            </a:r>
            <a:endParaRPr lang="ru-RU" dirty="0"/>
          </a:p>
        </p:txBody>
      </p:sp>
      <p:sp>
        <p:nvSpPr>
          <p:cNvPr id="4" name="Выноска со стрелками влево и вправо 3"/>
          <p:cNvSpPr/>
          <p:nvPr/>
        </p:nvSpPr>
        <p:spPr>
          <a:xfrm>
            <a:off x="2729558" y="1923273"/>
            <a:ext cx="6513094" cy="1491915"/>
          </a:xfrm>
          <a:prstGeom prst="left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5,5-5,8 </a:t>
            </a:r>
            <a:r>
              <a:rPr lang="ru-RU" sz="2800" b="1" dirty="0" err="1" smtClean="0"/>
              <a:t>ммоль</a:t>
            </a:r>
            <a:r>
              <a:rPr lang="ru-RU" sz="2800" b="1" dirty="0" smtClean="0"/>
              <a:t>/л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76802" y="1562352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Пограничный уровень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8225" y="2374232"/>
            <a:ext cx="2594236" cy="5847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smtClean="0"/>
              <a:t>Гликогенолиз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69315" y="2342147"/>
            <a:ext cx="2873735" cy="5847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err="1" smtClean="0"/>
              <a:t>Глюконеогенез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13375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РАССТРОЙСТВА ВОДНО-ЭЛЕКТРОЛИТНОГО ОБМЕНА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Вода является универсальной средой и непременным структурным компонентом любой живой </a:t>
            </a:r>
            <a:r>
              <a:rPr lang="ru-RU" sz="3600" dirty="0" smtClean="0"/>
              <a:t>системы, </a:t>
            </a:r>
            <a:r>
              <a:rPr lang="ru-RU" sz="3600" smtClean="0"/>
              <a:t>которая служит растворителем </a:t>
            </a:r>
            <a:r>
              <a:rPr lang="ru-RU" sz="3600" dirty="0"/>
              <a:t>биополимеров </a:t>
            </a:r>
            <a:r>
              <a:rPr lang="ru-RU" sz="3600"/>
              <a:t>и </a:t>
            </a:r>
            <a:r>
              <a:rPr lang="ru-RU" sz="3600" smtClean="0"/>
              <a:t>необходимой средой </a:t>
            </a:r>
            <a:r>
              <a:rPr lang="ru-RU" sz="3600" dirty="0"/>
              <a:t>для протекания всех биохимических реакций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24426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Водный баланс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 smtClean="0"/>
              <a:t>Виды баланса: отрицательный и положительный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/>
              <a:t>Распределение жидкости: </a:t>
            </a:r>
            <a:r>
              <a:rPr lang="ru-RU" sz="3200" b="1" dirty="0" err="1" smtClean="0"/>
              <a:t>внутриклеточно</a:t>
            </a:r>
            <a:r>
              <a:rPr lang="ru-RU" sz="3200" b="1" dirty="0" smtClean="0"/>
              <a:t> и </a:t>
            </a:r>
            <a:r>
              <a:rPr lang="ru-RU" sz="3200" b="1" dirty="0" err="1" smtClean="0"/>
              <a:t>внеклеточно</a:t>
            </a:r>
            <a:endParaRPr lang="ru-RU" sz="3200" dirty="0" smtClean="0"/>
          </a:p>
          <a:p>
            <a:pPr marL="514350" indent="-514350">
              <a:buFont typeface="+mj-lt"/>
              <a:buAutoNum type="arabicPeriod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126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362" y="252391"/>
            <a:ext cx="10515600" cy="1325563"/>
          </a:xfrm>
        </p:spPr>
        <p:txBody>
          <a:bodyPr/>
          <a:lstStyle/>
          <a:p>
            <a:r>
              <a:rPr lang="ru-RU" b="1" smtClean="0"/>
              <a:t>Половозрастные особенности водного обмена 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2045"/>
              </p:ext>
            </p:extLst>
          </p:nvPr>
        </p:nvGraphicFramePr>
        <p:xfrm>
          <a:off x="388308" y="1825625"/>
          <a:ext cx="10965492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373"/>
                <a:gridCol w="3446483"/>
                <a:gridCol w="2141951"/>
                <a:gridCol w="263568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Возраст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Общее количество воды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Внеклеточная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Внутриклеточная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Новорожденный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80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40-50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30-40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Мужчина 20-39 лет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55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30</a:t>
                      </a:r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Женщина 80+ лет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32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12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491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Причины </a:t>
            </a:r>
            <a:r>
              <a:rPr lang="ru-RU" b="1"/>
              <a:t>и</a:t>
            </a:r>
            <a:r>
              <a:rPr lang="ru-RU" b="1" smtClean="0"/>
              <a:t>зменения </a:t>
            </a:r>
            <a:r>
              <a:rPr lang="ru-RU" b="1" dirty="0"/>
              <a:t>объемов водных секторов организма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17107"/>
            <a:ext cx="10515600" cy="3959856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ru-RU" sz="3200" dirty="0" smtClean="0"/>
              <a:t>первичное изменение </a:t>
            </a:r>
            <a:r>
              <a:rPr lang="ru-RU" sz="3200" dirty="0"/>
              <a:t>электролитного состава жидкостных сред организма (уменьшение или увеличение электролитов); </a:t>
            </a:r>
            <a:endParaRPr lang="ru-RU" sz="3200" dirty="0" smtClean="0"/>
          </a:p>
          <a:p>
            <a:pPr marL="514350" indent="-514350">
              <a:buAutoNum type="arabicParenR"/>
            </a:pPr>
            <a:r>
              <a:rPr lang="ru-RU" sz="3200" dirty="0" smtClean="0"/>
              <a:t>первичное обезвоживание </a:t>
            </a:r>
            <a:r>
              <a:rPr lang="ru-RU" sz="3200" dirty="0"/>
              <a:t>организма; </a:t>
            </a:r>
            <a:endParaRPr lang="ru-RU" sz="3200" dirty="0" smtClean="0"/>
          </a:p>
          <a:p>
            <a:pPr marL="514350" indent="-514350">
              <a:buAutoNum type="arabicParenR"/>
            </a:pPr>
            <a:r>
              <a:rPr lang="ru-RU" sz="3200" dirty="0" smtClean="0"/>
              <a:t>патологическая задержка </a:t>
            </a:r>
            <a:r>
              <a:rPr lang="ru-RU" sz="3200" dirty="0"/>
              <a:t>воды в организме. </a:t>
            </a:r>
          </a:p>
        </p:txBody>
      </p:sp>
    </p:spTree>
    <p:extLst>
      <p:ext uri="{BB962C8B-B14F-4D97-AF65-F5344CB8AC3E}">
        <p14:creationId xmlns:p14="http://schemas.microsoft.com/office/powerpoint/2010/main" val="1416086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Нейрогуморальная регуляция водно-электролитного обмена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Активация центра жажды (</a:t>
            </a:r>
            <a:r>
              <a:rPr lang="ru-RU" dirty="0" err="1" smtClean="0"/>
              <a:t>ангиотензин</a:t>
            </a:r>
            <a:r>
              <a:rPr lang="ru-RU" dirty="0" smtClean="0"/>
              <a:t>-II</a:t>
            </a:r>
            <a:r>
              <a:rPr lang="ru-RU" dirty="0"/>
              <a:t>, в меньшей </a:t>
            </a:r>
            <a:r>
              <a:rPr lang="ru-RU" dirty="0" smtClean="0"/>
              <a:t>степени </a:t>
            </a:r>
            <a:r>
              <a:rPr lang="ru-RU" dirty="0" err="1" smtClean="0"/>
              <a:t>ангиотензин</a:t>
            </a:r>
            <a:r>
              <a:rPr lang="ru-RU" dirty="0" smtClean="0"/>
              <a:t>-III)</a:t>
            </a:r>
          </a:p>
          <a:p>
            <a:r>
              <a:rPr lang="ru-RU" dirty="0" smtClean="0"/>
              <a:t>Снижение активности центра жажды (предсердный натрийуретический фактор)</a:t>
            </a:r>
          </a:p>
          <a:p>
            <a:r>
              <a:rPr lang="ru-RU" dirty="0" smtClean="0"/>
              <a:t>Раздражение </a:t>
            </a:r>
            <a:r>
              <a:rPr lang="ru-RU" dirty="0" err="1"/>
              <a:t>осморецепторов</a:t>
            </a:r>
            <a:r>
              <a:rPr lang="ru-RU" dirty="0"/>
              <a:t> гипоталамуса </a:t>
            </a:r>
            <a:r>
              <a:rPr lang="ru-RU" dirty="0" smtClean="0"/>
              <a:t>(</a:t>
            </a:r>
            <a:r>
              <a:rPr lang="ru-RU" b="1" dirty="0" smtClean="0"/>
              <a:t>гиперосмотическая </a:t>
            </a:r>
            <a:r>
              <a:rPr lang="ru-RU" b="1" dirty="0"/>
              <a:t>жажда</a:t>
            </a:r>
            <a:r>
              <a:rPr lang="ru-RU" b="1" dirty="0" smtClean="0"/>
              <a:t>)</a:t>
            </a:r>
          </a:p>
          <a:p>
            <a:r>
              <a:rPr lang="ru-RU" dirty="0" smtClean="0"/>
              <a:t>Сокращение </a:t>
            </a:r>
            <a:r>
              <a:rPr lang="ru-RU" dirty="0"/>
              <a:t>объема циркулирующей </a:t>
            </a:r>
            <a:r>
              <a:rPr lang="ru-RU" dirty="0" smtClean="0"/>
              <a:t>крови (</a:t>
            </a:r>
            <a:r>
              <a:rPr lang="ru-RU" b="1" dirty="0" err="1" smtClean="0"/>
              <a:t>гиповолемическая</a:t>
            </a:r>
            <a:r>
              <a:rPr lang="ru-RU" b="1" dirty="0" smtClean="0"/>
              <a:t> жажда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902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0833" y="212942"/>
            <a:ext cx="5223354" cy="3532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АНТИДИУРЕТИЧЕСКАЯ </a:t>
            </a:r>
            <a:r>
              <a:rPr lang="ru-RU" sz="2400" smtClean="0"/>
              <a:t>СИСТЕМА:</a:t>
            </a:r>
          </a:p>
          <a:p>
            <a:pPr algn="ctr"/>
            <a:endParaRPr lang="ru-RU" sz="2400" dirty="0" smtClean="0"/>
          </a:p>
          <a:p>
            <a:pPr marL="285750" indent="-285750">
              <a:buFontTx/>
              <a:buChar char="-"/>
            </a:pPr>
            <a:r>
              <a:rPr lang="ru-RU" sz="2000" dirty="0" err="1" smtClean="0"/>
              <a:t>осморецепторы</a:t>
            </a:r>
            <a:r>
              <a:rPr lang="ru-RU" sz="2000" dirty="0" smtClean="0"/>
              <a:t>  в </a:t>
            </a:r>
            <a:r>
              <a:rPr lang="ru-RU" sz="2000" dirty="0"/>
              <a:t>переднем </a:t>
            </a:r>
            <a:r>
              <a:rPr lang="ru-RU" sz="2000" dirty="0" smtClean="0"/>
              <a:t>гипоталамусе;</a:t>
            </a:r>
          </a:p>
          <a:p>
            <a:pPr marL="285750" indent="-285750">
              <a:buFontTx/>
              <a:buChar char="-"/>
            </a:pPr>
            <a:r>
              <a:rPr lang="ru-RU" sz="2000" dirty="0" err="1" smtClean="0"/>
              <a:t>осморецепторы</a:t>
            </a:r>
            <a:r>
              <a:rPr lang="ru-RU" sz="2000" dirty="0" smtClean="0"/>
              <a:t> печени;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увеличение </a:t>
            </a:r>
            <a:r>
              <a:rPr lang="ru-RU" sz="2000" dirty="0"/>
              <a:t>выделения антидиуретического гормона (</a:t>
            </a:r>
            <a:r>
              <a:rPr lang="ru-RU" sz="2000" dirty="0" smtClean="0"/>
              <a:t>АДГ);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повышение </a:t>
            </a:r>
            <a:r>
              <a:rPr lang="ru-RU" sz="2000" dirty="0" err="1"/>
              <a:t>реабсорбцию</a:t>
            </a:r>
            <a:r>
              <a:rPr lang="ru-RU" sz="2000" dirty="0"/>
              <a:t> воды в дистальных канальцах </a:t>
            </a:r>
            <a:r>
              <a:rPr lang="ru-RU" sz="2000" dirty="0" smtClean="0"/>
              <a:t>нефрона;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при </a:t>
            </a:r>
            <a:r>
              <a:rPr lang="ru-RU" sz="2000" dirty="0"/>
              <a:t>этом диурез уменьшается.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515622" y="212942"/>
            <a:ext cx="5223354" cy="353234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АНТИНАТРИЙУРЕТИЧЕСКАЯ СИСТЕМА:</a:t>
            </a:r>
          </a:p>
          <a:p>
            <a:pPr algn="ctr"/>
            <a:endParaRPr lang="ru-RU" sz="2400" dirty="0"/>
          </a:p>
          <a:p>
            <a:pPr marL="342900" indent="-342900">
              <a:buFont typeface="Arial" charset="0"/>
              <a:buChar char="•"/>
            </a:pPr>
            <a:r>
              <a:rPr lang="ru-RU" sz="2400" dirty="0" err="1"/>
              <a:t>волюморецепторы</a:t>
            </a:r>
            <a:r>
              <a:rPr lang="ru-RU" sz="2400" dirty="0"/>
              <a:t> </a:t>
            </a:r>
            <a:r>
              <a:rPr lang="ru-RU" sz="2400" dirty="0" smtClean="0"/>
              <a:t>предсердий;</a:t>
            </a:r>
            <a:endParaRPr lang="ru-RU" sz="2400" dirty="0"/>
          </a:p>
          <a:p>
            <a:pPr marL="342900" indent="-342900">
              <a:buFont typeface="Arial" charset="0"/>
              <a:buChar char="•"/>
            </a:pPr>
            <a:r>
              <a:rPr lang="ru-RU" sz="2400" dirty="0"/>
              <a:t>увеличение секреции альдостерона;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/>
              <a:t>повышение </a:t>
            </a:r>
            <a:r>
              <a:rPr lang="ru-RU" sz="2400" dirty="0" err="1"/>
              <a:t>реабсорбции</a:t>
            </a:r>
            <a:r>
              <a:rPr lang="ru-RU" sz="2400" dirty="0"/>
              <a:t> натрия в почечных канальцах;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/>
              <a:t>задержка натрия в организме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6614" y="3832966"/>
            <a:ext cx="10860065" cy="29373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</a:t>
            </a:r>
            <a:r>
              <a:rPr lang="ru-RU" sz="1600" b="1" cap="all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енин-</a:t>
            </a:r>
            <a:r>
              <a:rPr lang="ru-RU" sz="1600" b="1" cap="all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ангиотензин</a:t>
            </a:r>
            <a:r>
              <a:rPr lang="ru-RU" sz="1600" b="1" cap="all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-</a:t>
            </a:r>
            <a:r>
              <a:rPr lang="ru-RU" sz="1600" b="1" cap="all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альдостероновая</a:t>
            </a:r>
            <a:r>
              <a:rPr lang="ru-RU" sz="1600" b="1" cap="all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система:</a:t>
            </a:r>
            <a:endParaRPr lang="ru-RU" sz="1600" b="1" cap="all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1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Ренинстимулирующие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факторы (уменьшение минутного объема сердца, </a:t>
            </a:r>
            <a:r>
              <a:rPr lang="ru-RU" sz="14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гиповолемия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, гипотонические состояния, ишемия почек, отрицательный натриевый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баланс)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ыработка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ренина клетками </a:t>
            </a:r>
            <a:r>
              <a:rPr lang="ru-RU" sz="14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юкстагломерулярного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аппарата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почек 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Под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влиянием ренина из </a:t>
            </a:r>
            <a:r>
              <a:rPr lang="ru-RU" sz="14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ангиотензиногена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(продуцируется печенью) образуется </a:t>
            </a:r>
            <a:r>
              <a:rPr lang="ru-RU" sz="1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ангиотензин-I</a:t>
            </a:r>
            <a:endParaRPr lang="ru-RU" sz="1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Под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влиянием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АПФ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из </a:t>
            </a:r>
            <a:r>
              <a:rPr lang="ru-RU" sz="14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ангиотензина-I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сосудах легких образуется </a:t>
            </a:r>
            <a:r>
              <a:rPr lang="ru-RU" sz="1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ангиотензин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-II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Ангиотензин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-II – мощный вазоконстриктор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Ангиотензин</a:t>
            </a: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-II: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стимулирует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центр жажды; 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усиливает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продукцию вазопрессина; </a:t>
            </a:r>
            <a:endParaRPr lang="ru-RU" sz="1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усиливает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продукцию альдостерона; 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стимулирует </a:t>
            </a:r>
            <a:r>
              <a:rPr lang="ru-RU" sz="14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глюкокортикостероидогенез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7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Нарушения обмена натрия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Натрий </a:t>
            </a:r>
            <a:r>
              <a:rPr lang="ru-RU" sz="3600" dirty="0"/>
              <a:t>- </a:t>
            </a:r>
            <a:r>
              <a:rPr lang="ru-RU" sz="3600" dirty="0" smtClean="0"/>
              <a:t>основной </a:t>
            </a:r>
            <a:r>
              <a:rPr lang="ru-RU" sz="3600" dirty="0"/>
              <a:t>катиона внеклеточной жидкости, </a:t>
            </a:r>
            <a:r>
              <a:rPr lang="ru-RU" sz="3600" dirty="0" smtClean="0"/>
              <a:t>определяющий </a:t>
            </a:r>
            <a:r>
              <a:rPr lang="ru-RU" sz="3600" dirty="0"/>
              <a:t>ее </a:t>
            </a:r>
            <a:r>
              <a:rPr lang="ru-RU" sz="3600" dirty="0" err="1" smtClean="0"/>
              <a:t>осмолярность</a:t>
            </a:r>
            <a:r>
              <a:rPr lang="ru-RU" sz="3600" dirty="0" smtClean="0"/>
              <a:t>.</a:t>
            </a:r>
          </a:p>
          <a:p>
            <a:pPr marL="0" indent="0">
              <a:buNone/>
            </a:pPr>
            <a:r>
              <a:rPr lang="ru-RU" sz="3600" dirty="0" smtClean="0"/>
              <a:t>Нормальная </a:t>
            </a:r>
            <a:r>
              <a:rPr lang="ru-RU" sz="3600" dirty="0"/>
              <a:t>концентрация натрия в сыворотке крови у взрослых составляет 130-145 </a:t>
            </a:r>
            <a:r>
              <a:rPr lang="ru-RU" sz="3600" dirty="0" err="1"/>
              <a:t>ммоль</a:t>
            </a:r>
            <a:r>
              <a:rPr lang="ru-RU" sz="3600" dirty="0"/>
              <a:t>/л, в эритроцитах - 13-22 </a:t>
            </a:r>
            <a:r>
              <a:rPr lang="ru-RU" sz="3600" dirty="0" err="1"/>
              <a:t>ммоль</a:t>
            </a:r>
            <a:r>
              <a:rPr lang="ru-RU" sz="3600" dirty="0"/>
              <a:t>/л.</a:t>
            </a:r>
          </a:p>
        </p:txBody>
      </p:sp>
    </p:spTree>
    <p:extLst>
      <p:ext uri="{BB962C8B-B14F-4D97-AF65-F5344CB8AC3E}">
        <p14:creationId xmlns:p14="http://schemas.microsoft.com/office/powerpoint/2010/main" val="41953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Гипонатриемия</a:t>
            </a:r>
            <a:r>
              <a:rPr lang="ru-RU" b="1" dirty="0"/>
              <a:t> </a:t>
            </a:r>
            <a:r>
              <a:rPr lang="ru-RU" dirty="0" smtClean="0"/>
              <a:t>(&lt;130 </a:t>
            </a:r>
            <a:r>
              <a:rPr lang="ru-RU" dirty="0" err="1" smtClean="0"/>
              <a:t>ммоль</a:t>
            </a:r>
            <a:r>
              <a:rPr lang="ru-RU" dirty="0" smtClean="0"/>
              <a:t>/л)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600" dirty="0" smtClean="0"/>
              <a:t>Абсолютная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Д</a:t>
            </a:r>
            <a:r>
              <a:rPr lang="ru-RU" dirty="0" smtClean="0"/>
              <a:t>ефицит с пищей (бессолевая диета)</a:t>
            </a:r>
          </a:p>
          <a:p>
            <a:r>
              <a:rPr lang="ru-RU" dirty="0" smtClean="0"/>
              <a:t>Потеря через </a:t>
            </a:r>
            <a:r>
              <a:rPr lang="ru-RU" dirty="0"/>
              <a:t>почки </a:t>
            </a:r>
            <a:r>
              <a:rPr lang="ru-RU" dirty="0" smtClean="0"/>
              <a:t>(</a:t>
            </a:r>
            <a:r>
              <a:rPr lang="ru-RU" dirty="0" err="1" smtClean="0"/>
              <a:t>полиурическая</a:t>
            </a:r>
            <a:r>
              <a:rPr lang="ru-RU" dirty="0" smtClean="0"/>
              <a:t> фаза ОПН, лечение диуретиками)</a:t>
            </a:r>
          </a:p>
          <a:p>
            <a:r>
              <a:rPr lang="ru-RU" dirty="0" smtClean="0"/>
              <a:t>Дефицит </a:t>
            </a:r>
            <a:r>
              <a:rPr lang="ru-RU" dirty="0" err="1" smtClean="0"/>
              <a:t>минералокортикоидов</a:t>
            </a:r>
            <a:r>
              <a:rPr lang="ru-RU" dirty="0" smtClean="0"/>
              <a:t> (болезнь </a:t>
            </a:r>
            <a:r>
              <a:rPr lang="ru-RU" dirty="0" err="1" smtClean="0"/>
              <a:t>Аддисона</a:t>
            </a:r>
            <a:r>
              <a:rPr lang="ru-RU" dirty="0" smtClean="0"/>
              <a:t>) </a:t>
            </a:r>
          </a:p>
          <a:p>
            <a:r>
              <a:rPr lang="ru-RU" dirty="0" smtClean="0"/>
              <a:t>Потеря через кожу (обильное потоотделение, ожоги)</a:t>
            </a:r>
          </a:p>
          <a:p>
            <a:r>
              <a:rPr lang="ru-RU" dirty="0" smtClean="0"/>
              <a:t>Потеря через ЖКТ (рвота, диарея)</a:t>
            </a:r>
          </a:p>
          <a:p>
            <a:r>
              <a:rPr lang="ru-RU" dirty="0" smtClean="0"/>
              <a:t>Кровотечения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dirty="0"/>
              <a:t>Относительная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err="1" smtClean="0"/>
              <a:t>Увеличенние</a:t>
            </a:r>
            <a:r>
              <a:rPr lang="ru-RU" dirty="0" smtClean="0"/>
              <a:t> объема </a:t>
            </a:r>
            <a:r>
              <a:rPr lang="ru-RU" dirty="0" err="1"/>
              <a:t>экстрацеллюлярной</a:t>
            </a:r>
            <a:r>
              <a:rPr lang="ru-RU" dirty="0"/>
              <a:t> </a:t>
            </a:r>
            <a:r>
              <a:rPr lang="ru-RU" dirty="0" smtClean="0"/>
              <a:t>жидкости (разведение концентрации)</a:t>
            </a:r>
          </a:p>
          <a:p>
            <a:r>
              <a:rPr lang="ru-RU" dirty="0" smtClean="0"/>
              <a:t>Задержка </a:t>
            </a:r>
            <a:r>
              <a:rPr lang="ru-RU" dirty="0"/>
              <a:t>воды в организме под действием </a:t>
            </a:r>
            <a:r>
              <a:rPr lang="ru-RU" dirty="0" smtClean="0"/>
              <a:t>АДГ</a:t>
            </a:r>
          </a:p>
          <a:p>
            <a:r>
              <a:rPr lang="ru-RU" dirty="0" smtClean="0"/>
              <a:t>Нефротический синдром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93303" y="137789"/>
            <a:ext cx="7233781" cy="613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mtClean="0"/>
              <a:t>Гипонатрийемия</a:t>
            </a:r>
            <a:endParaRPr lang="ru-RU" sz="32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8099" y="1052187"/>
            <a:ext cx="3970751" cy="22672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/>
              <a:t>Гипертоническая </a:t>
            </a:r>
            <a:r>
              <a:rPr lang="ru-RU" b="1" u="sng" dirty="0" err="1" smtClean="0"/>
              <a:t>гипонатриемия</a:t>
            </a:r>
            <a:r>
              <a:rPr lang="ru-RU" b="1" u="sng" dirty="0"/>
              <a:t> </a:t>
            </a:r>
            <a:endParaRPr lang="ru-RU" b="1" u="sng" dirty="0" smtClean="0"/>
          </a:p>
          <a:p>
            <a:pPr algn="ctr"/>
            <a:r>
              <a:rPr lang="ru-RU" dirty="0" smtClean="0"/>
              <a:t>быстрое возрастание </a:t>
            </a:r>
            <a:r>
              <a:rPr lang="ru-RU" dirty="0"/>
              <a:t>содержания в плазме крови глюкозы или другого </a:t>
            </a:r>
            <a:r>
              <a:rPr lang="ru-RU" dirty="0" err="1"/>
              <a:t>осмотически</a:t>
            </a:r>
            <a:r>
              <a:rPr lang="ru-RU" dirty="0"/>
              <a:t> активного </a:t>
            </a:r>
            <a:r>
              <a:rPr lang="ru-RU" dirty="0" smtClean="0"/>
              <a:t>вещества (сахарный диабет, в/в введение значительных </a:t>
            </a:r>
            <a:r>
              <a:rPr lang="ru-RU" dirty="0"/>
              <a:t>количеств глюкозы </a:t>
            </a:r>
            <a:r>
              <a:rPr lang="ru-RU" dirty="0" smtClean="0"/>
              <a:t>за </a:t>
            </a:r>
            <a:r>
              <a:rPr lang="ru-RU" dirty="0"/>
              <a:t>короткое </a:t>
            </a:r>
            <a:r>
              <a:rPr lang="ru-RU" dirty="0" smtClean="0"/>
              <a:t>время)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21687" y="1027136"/>
            <a:ext cx="4546949" cy="226721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Изотоническая </a:t>
            </a:r>
            <a:r>
              <a:rPr lang="ru-RU" b="1" u="sng" dirty="0" err="1" smtClean="0"/>
              <a:t>гипонатриемия</a:t>
            </a:r>
            <a:r>
              <a:rPr lang="ru-RU" b="1" u="sng" dirty="0"/>
              <a:t> </a:t>
            </a:r>
            <a:endParaRPr lang="ru-RU" b="1" u="sng" dirty="0" smtClean="0"/>
          </a:p>
          <a:p>
            <a:pPr algn="ctr"/>
            <a:r>
              <a:rPr lang="ru-RU" dirty="0"/>
              <a:t>разведения крови при задержке в </a:t>
            </a:r>
            <a:r>
              <a:rPr lang="ru-RU" dirty="0" err="1"/>
              <a:t>экстрацеллюлярном</a:t>
            </a:r>
            <a:r>
              <a:rPr lang="ru-RU" dirty="0"/>
              <a:t> пространстве изотонических жидкостей, не содержащих натрий (например, при внутривенной </a:t>
            </a:r>
            <a:r>
              <a:rPr lang="ru-RU" dirty="0" err="1"/>
              <a:t>инфузии</a:t>
            </a:r>
            <a:r>
              <a:rPr lang="ru-RU" dirty="0"/>
              <a:t> изотонической глюкозы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31473" y="1027136"/>
            <a:ext cx="2668042" cy="2267211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/>
              <a:t>Гипотоническая </a:t>
            </a:r>
            <a:r>
              <a:rPr lang="ru-RU" sz="2000" b="1" u="sng" dirty="0" err="1" smtClean="0"/>
              <a:t>гипонатриемия</a:t>
            </a:r>
            <a:r>
              <a:rPr lang="ru-RU" sz="2000" b="1" u="sng" dirty="0"/>
              <a:t> </a:t>
            </a:r>
            <a:endParaRPr lang="ru-RU" sz="2000" b="1" u="sng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615858" y="3845490"/>
            <a:ext cx="2906038" cy="28434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Гиперволемическая</a:t>
            </a:r>
            <a:r>
              <a:rPr lang="ru-RU" sz="1400" b="1" dirty="0"/>
              <a:t> гипотоническая </a:t>
            </a:r>
            <a:r>
              <a:rPr lang="ru-RU" sz="1400" b="1" dirty="0" err="1" smtClean="0"/>
              <a:t>гипонатриемия</a:t>
            </a:r>
            <a:r>
              <a:rPr lang="ru-RU" sz="1400" b="1" dirty="0" smtClean="0"/>
              <a:t>:</a:t>
            </a:r>
          </a:p>
          <a:p>
            <a:pPr algn="ctr"/>
            <a:r>
              <a:rPr lang="ru-RU" sz="1400" b="1" dirty="0"/>
              <a:t> </a:t>
            </a:r>
            <a:r>
              <a:rPr lang="ru-RU" sz="1400" b="1" dirty="0" smtClean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400" dirty="0" smtClean="0"/>
              <a:t>неадекватная продукции АДГ в гипоталамусе;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400" dirty="0" smtClean="0"/>
              <a:t> </a:t>
            </a:r>
            <a:r>
              <a:rPr lang="ru-RU" sz="1400" dirty="0"/>
              <a:t>эктопическая секреция </a:t>
            </a:r>
            <a:r>
              <a:rPr lang="ru-RU" sz="1400" dirty="0" smtClean="0"/>
              <a:t>АДГ в </a:t>
            </a:r>
            <a:r>
              <a:rPr lang="ru-RU" sz="1400" dirty="0"/>
              <a:t>ткани </a:t>
            </a:r>
            <a:r>
              <a:rPr lang="ru-RU" sz="1400" dirty="0" smtClean="0"/>
              <a:t>опухоли;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400" dirty="0" smtClean="0"/>
              <a:t>при </a:t>
            </a:r>
            <a:r>
              <a:rPr lang="ru-RU" sz="1400" dirty="0"/>
              <a:t>застойной сердечной </a:t>
            </a:r>
            <a:endParaRPr lang="ru-RU" sz="1400" dirty="0" smtClean="0"/>
          </a:p>
          <a:p>
            <a:pPr marL="171450" indent="-171450">
              <a:buFont typeface="Arial" charset="0"/>
              <a:buChar char="•"/>
            </a:pPr>
            <a:r>
              <a:rPr lang="ru-RU" sz="1400" dirty="0" err="1" smtClean="0"/>
              <a:t>олигурическая</a:t>
            </a:r>
            <a:r>
              <a:rPr lang="ru-RU" sz="1400" dirty="0" smtClean="0"/>
              <a:t> </a:t>
            </a:r>
            <a:r>
              <a:rPr lang="ru-RU" sz="1400" dirty="0"/>
              <a:t>фазе острой почечной </a:t>
            </a:r>
            <a:r>
              <a:rPr lang="ru-RU" sz="1400" dirty="0" smtClean="0"/>
              <a:t>недостаточности;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400" dirty="0" smtClean="0"/>
              <a:t>первичная психогенная полидипсия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47989" y="3845489"/>
            <a:ext cx="2906038" cy="28434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Нормоволемическая</a:t>
            </a:r>
            <a:r>
              <a:rPr lang="ru-RU" sz="1400" b="1" dirty="0" smtClean="0"/>
              <a:t> гипотоническая </a:t>
            </a:r>
            <a:r>
              <a:rPr lang="ru-RU" sz="1400" b="1" dirty="0" err="1" smtClean="0"/>
              <a:t>гипонатриемия</a:t>
            </a:r>
            <a:r>
              <a:rPr lang="ru-RU" sz="1400" b="1" dirty="0" smtClean="0"/>
              <a:t>:</a:t>
            </a:r>
          </a:p>
          <a:p>
            <a:pPr algn="ctr"/>
            <a:endParaRPr lang="ru-RU" sz="1400" b="1" dirty="0"/>
          </a:p>
          <a:p>
            <a:pPr algn="ctr"/>
            <a:r>
              <a:rPr lang="ru-RU" sz="1400" b="1" dirty="0"/>
              <a:t> </a:t>
            </a:r>
            <a:r>
              <a:rPr lang="ru-RU" sz="1400" b="1" dirty="0" smtClean="0"/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400" dirty="0" err="1" smtClean="0"/>
              <a:t>гипотироз</a:t>
            </a:r>
            <a:endParaRPr lang="ru-RU" sz="1400" dirty="0" smtClean="0"/>
          </a:p>
          <a:p>
            <a:pPr marL="171450" indent="-171450">
              <a:buFont typeface="Arial" charset="0"/>
              <a:buChar char="•"/>
            </a:pPr>
            <a:r>
              <a:rPr lang="ru-RU" sz="1400" dirty="0" smtClean="0"/>
              <a:t>отмена </a:t>
            </a:r>
            <a:r>
              <a:rPr lang="ru-RU" sz="1400" dirty="0"/>
              <a:t>больших доз </a:t>
            </a:r>
            <a:r>
              <a:rPr lang="ru-RU" sz="1400" dirty="0" err="1" smtClean="0"/>
              <a:t>глюкокортикоидов</a:t>
            </a:r>
            <a:r>
              <a:rPr lang="ru-RU" sz="1400" dirty="0" smtClean="0"/>
              <a:t>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400" dirty="0" smtClean="0"/>
              <a:t>выраженное снижение </a:t>
            </a:r>
            <a:r>
              <a:rPr lang="ru-RU" sz="1400" dirty="0"/>
              <a:t>в организме содержания </a:t>
            </a:r>
            <a:r>
              <a:rPr lang="ru-RU" sz="1400" dirty="0" smtClean="0"/>
              <a:t>калия;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400" dirty="0" smtClean="0"/>
              <a:t>прием </a:t>
            </a:r>
            <a:r>
              <a:rPr lang="ru-RU" sz="1400" dirty="0" err="1"/>
              <a:t>тиазидных</a:t>
            </a:r>
            <a:r>
              <a:rPr lang="ru-RU" sz="1400" dirty="0"/>
              <a:t> диуретиков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80120" y="3845488"/>
            <a:ext cx="2906038" cy="28434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Гиповолемическая</a:t>
            </a:r>
            <a:r>
              <a:rPr lang="ru-RU" sz="1400" b="1" dirty="0"/>
              <a:t> гипотоническая </a:t>
            </a:r>
            <a:r>
              <a:rPr lang="ru-RU" sz="1400" b="1" dirty="0" err="1"/>
              <a:t>гипонатриемия</a:t>
            </a:r>
            <a:r>
              <a:rPr lang="ru-RU" sz="1400" b="1" dirty="0"/>
              <a:t>:  </a:t>
            </a:r>
            <a:endParaRPr lang="ru-RU" sz="1400" b="1" dirty="0" smtClean="0"/>
          </a:p>
          <a:p>
            <a:pPr algn="ctr"/>
            <a:endParaRPr lang="ru-RU" sz="1400" b="1" dirty="0"/>
          </a:p>
          <a:p>
            <a:pPr marL="285750" indent="-285750">
              <a:buFont typeface="Arial" charset="0"/>
              <a:buChar char="•"/>
            </a:pPr>
            <a:r>
              <a:rPr lang="ru-RU" sz="1200" b="1" dirty="0"/>
              <a:t>потери  жидкости при ожогах, патологии желудочно-кишечного тракта, через почки;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200" b="1" dirty="0"/>
              <a:t>при передозировке диуретиков;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200" b="1" dirty="0"/>
              <a:t>первичном </a:t>
            </a:r>
            <a:r>
              <a:rPr lang="ru-RU" sz="1200" b="1" dirty="0" err="1"/>
              <a:t>гипокортицизме</a:t>
            </a:r>
            <a:r>
              <a:rPr lang="ru-RU" sz="1200" b="1" dirty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200" b="1" dirty="0"/>
              <a:t>нефропатиях с потерей солей (в том числе при </a:t>
            </a:r>
            <a:r>
              <a:rPr lang="ru-RU" sz="1200" b="1" dirty="0" err="1"/>
              <a:t>поликистозе</a:t>
            </a:r>
            <a:r>
              <a:rPr lang="ru-RU" sz="1200" b="1" dirty="0"/>
              <a:t>, хроническом пиелонефрите и др.);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200" b="1" dirty="0"/>
              <a:t>выпот в плевру;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200" b="1" dirty="0"/>
              <a:t>быстрое развитие асцита</a:t>
            </a:r>
          </a:p>
        </p:txBody>
      </p:sp>
      <p:cxnSp>
        <p:nvCxnSpPr>
          <p:cNvPr id="10" name="Прямая со стрелкой 9"/>
          <p:cNvCxnSpPr>
            <a:stCxn id="2" idx="2"/>
            <a:endCxn id="3" idx="0"/>
          </p:cNvCxnSpPr>
          <p:nvPr/>
        </p:nvCxnSpPr>
        <p:spPr>
          <a:xfrm flipH="1">
            <a:off x="2273475" y="751565"/>
            <a:ext cx="4136719" cy="3006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  <a:endCxn id="5" idx="0"/>
          </p:cNvCxnSpPr>
          <p:nvPr/>
        </p:nvCxnSpPr>
        <p:spPr>
          <a:xfrm>
            <a:off x="6410194" y="751565"/>
            <a:ext cx="4055300" cy="2755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  <a:endCxn id="4" idx="0"/>
          </p:cNvCxnSpPr>
          <p:nvPr/>
        </p:nvCxnSpPr>
        <p:spPr>
          <a:xfrm>
            <a:off x="6410194" y="751565"/>
            <a:ext cx="284968" cy="2755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2"/>
            <a:endCxn id="6" idx="0"/>
          </p:cNvCxnSpPr>
          <p:nvPr/>
        </p:nvCxnSpPr>
        <p:spPr>
          <a:xfrm flipH="1">
            <a:off x="3068877" y="3294347"/>
            <a:ext cx="7396617" cy="5511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2"/>
            <a:endCxn id="7" idx="0"/>
          </p:cNvCxnSpPr>
          <p:nvPr/>
        </p:nvCxnSpPr>
        <p:spPr>
          <a:xfrm flipH="1">
            <a:off x="6501008" y="3294347"/>
            <a:ext cx="3964486" cy="551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2"/>
            <a:endCxn id="8" idx="0"/>
          </p:cNvCxnSpPr>
          <p:nvPr/>
        </p:nvCxnSpPr>
        <p:spPr>
          <a:xfrm flipH="1">
            <a:off x="9933139" y="3294347"/>
            <a:ext cx="532355" cy="551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7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b="1" dirty="0"/>
              <a:t>Нервная регуляция</a:t>
            </a:r>
          </a:p>
        </p:txBody>
      </p:sp>
      <p:sp>
        <p:nvSpPr>
          <p:cNvPr id="3" name="Штриховая стрелка вправо 2"/>
          <p:cNvSpPr/>
          <p:nvPr/>
        </p:nvSpPr>
        <p:spPr>
          <a:xfrm rot="5400000">
            <a:off x="1331495" y="3240506"/>
            <a:ext cx="2967789" cy="147587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398829" y="1588168"/>
            <a:ext cx="2934008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/>
              <a:t>Парасимпатическая </a:t>
            </a:r>
          </a:p>
          <a:p>
            <a:pPr algn="ctr"/>
            <a:r>
              <a:rPr lang="ru-RU" sz="2400" b="1" dirty="0" err="1" smtClean="0"/>
              <a:t>импульсация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1053" y="3453204"/>
            <a:ext cx="172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mtClean="0">
                <a:solidFill>
                  <a:prstClr val="black"/>
                </a:solidFill>
              </a:rPr>
              <a:t>⬆инсулина</a:t>
            </a:r>
            <a:endParaRPr lang="ru-RU" sz="2400"/>
          </a:p>
        </p:txBody>
      </p:sp>
      <p:sp>
        <p:nvSpPr>
          <p:cNvPr id="9" name="TextBox 8"/>
          <p:cNvSpPr txBox="1"/>
          <p:nvPr/>
        </p:nvSpPr>
        <p:spPr>
          <a:xfrm>
            <a:off x="1828798" y="5646822"/>
            <a:ext cx="202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/>
              <a:t>ГИПОГЛИКЕМИЯ</a:t>
            </a:r>
            <a:endParaRPr lang="ru-RU" sz="2000" b="1"/>
          </a:p>
        </p:txBody>
      </p:sp>
      <p:sp>
        <p:nvSpPr>
          <p:cNvPr id="10" name="Штриховая стрелка вправо 9"/>
          <p:cNvSpPr/>
          <p:nvPr/>
        </p:nvSpPr>
        <p:spPr>
          <a:xfrm rot="16200000">
            <a:off x="7676150" y="3240506"/>
            <a:ext cx="2967789" cy="1475874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057671" y="5589997"/>
            <a:ext cx="2305631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импатическая </a:t>
            </a:r>
          </a:p>
          <a:p>
            <a:pPr algn="ctr"/>
            <a:r>
              <a:rPr lang="ru-RU" sz="2400" b="1" dirty="0" err="1" smtClean="0"/>
              <a:t>импульсация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64968" y="3453204"/>
            <a:ext cx="2001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mtClean="0">
                <a:solidFill>
                  <a:prstClr val="black"/>
                </a:solidFill>
              </a:rPr>
              <a:t>⬆адреналина</a:t>
            </a:r>
            <a:endParaRPr lang="ru-RU" sz="2400"/>
          </a:p>
        </p:txBody>
      </p:sp>
      <p:sp>
        <p:nvSpPr>
          <p:cNvPr id="13" name="TextBox 12"/>
          <p:cNvSpPr txBox="1"/>
          <p:nvPr/>
        </p:nvSpPr>
        <p:spPr>
          <a:xfrm>
            <a:off x="8146946" y="2030609"/>
            <a:ext cx="2114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ГИПЕРГЛИКЕМИЯ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37223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/>
              <a:t>Гипернатрийемия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правило, соответствует дефициту воды </a:t>
            </a:r>
            <a:br>
              <a:rPr lang="ru-RU" dirty="0" smtClean="0"/>
            </a:br>
            <a:r>
              <a:rPr lang="ru-RU" dirty="0" smtClean="0"/>
              <a:t>(+3-4 </a:t>
            </a:r>
            <a:r>
              <a:rPr lang="ru-RU" dirty="0" err="1" smtClean="0"/>
              <a:t>ммоль</a:t>
            </a:r>
            <a:r>
              <a:rPr lang="ru-RU" dirty="0" smtClean="0"/>
              <a:t>/л </a:t>
            </a:r>
            <a:r>
              <a:rPr lang="en-US" dirty="0" smtClean="0"/>
              <a:t>Na</a:t>
            </a:r>
            <a:r>
              <a:rPr lang="ru-RU" dirty="0" smtClean="0"/>
              <a:t> = -1 л воды)</a:t>
            </a:r>
          </a:p>
          <a:p>
            <a:r>
              <a:rPr lang="ru-RU" dirty="0" smtClean="0"/>
              <a:t>Причины:</a:t>
            </a:r>
          </a:p>
          <a:p>
            <a:pPr lvl="1"/>
            <a:r>
              <a:rPr lang="ru-RU" dirty="0" smtClean="0"/>
              <a:t>обезвоживание</a:t>
            </a:r>
          </a:p>
          <a:p>
            <a:pPr lvl="1"/>
            <a:r>
              <a:rPr lang="ru-RU" dirty="0" smtClean="0"/>
              <a:t>несахарный диабет</a:t>
            </a:r>
          </a:p>
          <a:p>
            <a:pPr lvl="1"/>
            <a:r>
              <a:rPr lang="ru-RU" dirty="0" smtClean="0"/>
              <a:t>введение бикарбоната </a:t>
            </a:r>
            <a:r>
              <a:rPr lang="en-US" dirty="0" smtClean="0"/>
              <a:t>Na</a:t>
            </a:r>
            <a:endParaRPr lang="ru-RU" dirty="0" smtClean="0"/>
          </a:p>
          <a:p>
            <a:pPr lvl="1"/>
            <a:r>
              <a:rPr lang="ru-RU" dirty="0" err="1" smtClean="0"/>
              <a:t>гиперкортицизм</a:t>
            </a:r>
            <a:endParaRPr lang="ru-RU" dirty="0" smtClean="0"/>
          </a:p>
          <a:p>
            <a:pPr lvl="1"/>
            <a:r>
              <a:rPr lang="ru-RU" dirty="0" smtClean="0"/>
              <a:t>избыток </a:t>
            </a:r>
            <a:r>
              <a:rPr lang="ru-RU" dirty="0" err="1" smtClean="0"/>
              <a:t>минералокортикоидов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55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833" y="571506"/>
            <a:ext cx="5872967" cy="479205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5574" y="365125"/>
            <a:ext cx="5205260" cy="1325563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Нарушение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4800" b="1" dirty="0" smtClean="0"/>
              <a:t>обмена калия</a:t>
            </a:r>
            <a:endParaRPr lang="ru-RU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75956" y="1240076"/>
            <a:ext cx="1513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Эритроцит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77-96 </a:t>
            </a:r>
            <a:r>
              <a:rPr lang="ru-RU" sz="1600" b="1" dirty="0" err="1" smtClean="0">
                <a:solidFill>
                  <a:schemeClr val="bg1"/>
                </a:solidFill>
              </a:rPr>
              <a:t>ммоль</a:t>
            </a:r>
            <a:r>
              <a:rPr lang="ru-RU" sz="1600" b="1" dirty="0" smtClean="0">
                <a:solidFill>
                  <a:schemeClr val="bg1"/>
                </a:solidFill>
              </a:rPr>
              <a:t>/л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4765" y="2259646"/>
            <a:ext cx="2142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Сыворотка </a:t>
            </a:r>
            <a:endParaRPr lang="en-US" sz="2000" b="1" dirty="0" smtClean="0"/>
          </a:p>
          <a:p>
            <a:r>
              <a:rPr lang="ru-RU" sz="2000" b="1" dirty="0" smtClean="0"/>
              <a:t>3,7 – 5,2 </a:t>
            </a:r>
            <a:r>
              <a:rPr lang="ru-RU" sz="2000" b="1" dirty="0" err="1" smtClean="0"/>
              <a:t>ммоль</a:t>
            </a:r>
            <a:r>
              <a:rPr lang="ru-RU" sz="2000" b="1" dirty="0" smtClean="0"/>
              <a:t>/л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7892" y="3870842"/>
            <a:ext cx="65329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Главная биологическая роль калия </a:t>
            </a:r>
            <a:r>
              <a:rPr lang="ru-RU" sz="2400" b="1" dirty="0" smtClean="0"/>
              <a:t>– </a:t>
            </a:r>
            <a:endParaRPr lang="en-US" sz="2400" b="1" dirty="0" smtClean="0"/>
          </a:p>
          <a:p>
            <a:r>
              <a:rPr lang="ru-RU" sz="2400" b="1" dirty="0" smtClean="0"/>
              <a:t>создание </a:t>
            </a:r>
            <a:r>
              <a:rPr lang="ru-RU" sz="2400" b="1" dirty="0"/>
              <a:t>трансмембранного потенциала, </a:t>
            </a:r>
            <a:endParaRPr lang="en-US" sz="2400" b="1" dirty="0" smtClean="0"/>
          </a:p>
          <a:p>
            <a:r>
              <a:rPr lang="ru-RU" sz="2400" b="1" dirty="0" smtClean="0"/>
              <a:t>обеспечивающего </a:t>
            </a:r>
            <a:r>
              <a:rPr lang="ru-RU" sz="2400" b="1" dirty="0"/>
              <a:t>в том числе возбудимость и </a:t>
            </a:r>
            <a:endParaRPr lang="en-US" sz="2400" b="1" dirty="0" smtClean="0"/>
          </a:p>
          <a:p>
            <a:r>
              <a:rPr lang="ru-RU" sz="2400" b="1" dirty="0" smtClean="0"/>
              <a:t>проводимость </a:t>
            </a:r>
            <a:r>
              <a:rPr lang="ru-RU" sz="2400" b="1" dirty="0"/>
              <a:t>нервных и мышечных клеток.</a:t>
            </a:r>
          </a:p>
        </p:txBody>
      </p:sp>
    </p:spTree>
    <p:extLst>
      <p:ext uri="{BB962C8B-B14F-4D97-AF65-F5344CB8AC3E}">
        <p14:creationId xmlns:p14="http://schemas.microsoft.com/office/powerpoint/2010/main" val="1082306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391"/>
            <a:ext cx="10515600" cy="774743"/>
          </a:xfrm>
        </p:spPr>
        <p:txBody>
          <a:bodyPr/>
          <a:lstStyle/>
          <a:p>
            <a:r>
              <a:rPr lang="ru-RU" b="1" dirty="0" err="1" smtClean="0"/>
              <a:t>Гипокалийемия</a:t>
            </a:r>
            <a:r>
              <a:rPr lang="ru-RU" b="1" dirty="0" smtClean="0"/>
              <a:t>: причины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729" y="1152394"/>
            <a:ext cx="11486367" cy="552397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</a:t>
            </a:r>
            <a:r>
              <a:rPr lang="ru-RU" dirty="0" smtClean="0"/>
              <a:t>ефицит поступления</a:t>
            </a:r>
          </a:p>
          <a:p>
            <a:r>
              <a:rPr lang="ru-RU" dirty="0" smtClean="0"/>
              <a:t>Повышенное </a:t>
            </a:r>
            <a:r>
              <a:rPr lang="ru-RU" dirty="0"/>
              <a:t>выведения </a:t>
            </a:r>
            <a:r>
              <a:rPr lang="ru-RU" dirty="0" smtClean="0"/>
              <a:t>через почки:</a:t>
            </a:r>
          </a:p>
          <a:p>
            <a:pPr lvl="1"/>
            <a:r>
              <a:rPr lang="ru-RU" dirty="0" smtClean="0"/>
              <a:t> </a:t>
            </a:r>
            <a:r>
              <a:rPr lang="ru-RU" dirty="0" err="1" smtClean="0"/>
              <a:t>полиурическая</a:t>
            </a:r>
            <a:r>
              <a:rPr lang="ru-RU" dirty="0" smtClean="0"/>
              <a:t> </a:t>
            </a:r>
            <a:r>
              <a:rPr lang="ru-RU" dirty="0"/>
              <a:t>фаза острой почечной недостаточности, </a:t>
            </a:r>
            <a:endParaRPr lang="ru-RU" dirty="0" smtClean="0"/>
          </a:p>
          <a:p>
            <a:pPr lvl="1"/>
            <a:r>
              <a:rPr lang="ru-RU" dirty="0" smtClean="0"/>
              <a:t>избыток </a:t>
            </a:r>
            <a:r>
              <a:rPr lang="ru-RU" dirty="0" err="1" smtClean="0"/>
              <a:t>минералокортикоидов</a:t>
            </a:r>
            <a:r>
              <a:rPr lang="ru-RU" dirty="0" smtClean="0"/>
              <a:t> (первичный </a:t>
            </a:r>
            <a:r>
              <a:rPr lang="ru-RU" dirty="0"/>
              <a:t>и вторичный </a:t>
            </a:r>
            <a:r>
              <a:rPr lang="ru-RU" dirty="0" err="1"/>
              <a:t>альдостеронизм</a:t>
            </a:r>
            <a:r>
              <a:rPr lang="ru-RU" dirty="0"/>
              <a:t>, синдром </a:t>
            </a:r>
            <a:r>
              <a:rPr lang="ru-RU" dirty="0" err="1"/>
              <a:t>Кушинга</a:t>
            </a:r>
            <a:r>
              <a:rPr lang="ru-RU" dirty="0"/>
              <a:t> и др</a:t>
            </a:r>
            <a:r>
              <a:rPr lang="ru-RU" dirty="0" smtClean="0"/>
              <a:t>.)</a:t>
            </a:r>
          </a:p>
          <a:p>
            <a:pPr lvl="1"/>
            <a:r>
              <a:rPr lang="ru-RU" dirty="0" smtClean="0"/>
              <a:t>желудочно-кишечный </a:t>
            </a:r>
            <a:r>
              <a:rPr lang="ru-RU" dirty="0"/>
              <a:t>тракт (диарея, рвота, стеноз пилорического отдела желудка и др</a:t>
            </a:r>
            <a:r>
              <a:rPr lang="ru-RU" dirty="0" smtClean="0"/>
              <a:t>.)</a:t>
            </a:r>
          </a:p>
          <a:p>
            <a:pPr lvl="1"/>
            <a:r>
              <a:rPr lang="ru-RU" dirty="0" smtClean="0"/>
              <a:t>в </a:t>
            </a:r>
            <a:r>
              <a:rPr lang="ru-RU" dirty="0"/>
              <a:t>результате усиленного </a:t>
            </a:r>
            <a:r>
              <a:rPr lang="ru-RU" dirty="0" smtClean="0"/>
              <a:t>потоотделения </a:t>
            </a:r>
          </a:p>
          <a:p>
            <a:r>
              <a:rPr lang="ru-RU" dirty="0" smtClean="0"/>
              <a:t>Перераспределение между внеклеточной концентрацией и внутриклеточной:</a:t>
            </a:r>
          </a:p>
          <a:p>
            <a:pPr lvl="1"/>
            <a:r>
              <a:rPr lang="ru-RU" dirty="0" smtClean="0"/>
              <a:t>алкалоз </a:t>
            </a:r>
          </a:p>
          <a:p>
            <a:pPr lvl="1"/>
            <a:r>
              <a:rPr lang="ru-RU" dirty="0" smtClean="0"/>
              <a:t>избыток инсулина </a:t>
            </a:r>
          </a:p>
          <a:p>
            <a:pPr lvl="1"/>
            <a:r>
              <a:rPr lang="ru-RU" dirty="0" smtClean="0"/>
              <a:t>быстрая </a:t>
            </a:r>
            <a:r>
              <a:rPr lang="ru-RU" dirty="0"/>
              <a:t>клеточная пролиферация после ожогов, травм или </a:t>
            </a:r>
            <a:r>
              <a:rPr lang="ru-RU" dirty="0" smtClean="0"/>
              <a:t>голодания </a:t>
            </a:r>
          </a:p>
          <a:p>
            <a:pPr lvl="1"/>
            <a:r>
              <a:rPr lang="ru-RU" dirty="0" smtClean="0"/>
              <a:t>лечение </a:t>
            </a:r>
            <a:r>
              <a:rPr lang="ru-RU" dirty="0"/>
              <a:t>β-адренергическими агонистами или повышение β-адренергической активности при стрессе, ишемии миокарда и др.). </a:t>
            </a:r>
          </a:p>
        </p:txBody>
      </p:sp>
    </p:spTree>
    <p:extLst>
      <p:ext uri="{BB962C8B-B14F-4D97-AF65-F5344CB8AC3E}">
        <p14:creationId xmlns:p14="http://schemas.microsoft.com/office/powerpoint/2010/main" val="1411947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848"/>
          </a:xfrm>
        </p:spPr>
        <p:txBody>
          <a:bodyPr/>
          <a:lstStyle/>
          <a:p>
            <a:r>
              <a:rPr lang="ru-RU" b="1" dirty="0" err="1"/>
              <a:t>Гипокалийемия</a:t>
            </a:r>
            <a:r>
              <a:rPr lang="ru-RU" b="1" dirty="0"/>
              <a:t>: </a:t>
            </a:r>
            <a:r>
              <a:rPr lang="ru-RU" b="1" dirty="0" smtClean="0"/>
              <a:t>клинические проявления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85" y="1315233"/>
            <a:ext cx="11386159" cy="53235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Сердечно-сосудистые:</a:t>
            </a:r>
          </a:p>
          <a:p>
            <a:pPr lvl="1"/>
            <a:r>
              <a:rPr lang="ru-RU" dirty="0" smtClean="0"/>
              <a:t>гипотония</a:t>
            </a:r>
          </a:p>
          <a:p>
            <a:pPr lvl="1"/>
            <a:r>
              <a:rPr lang="ru-RU" dirty="0" smtClean="0"/>
              <a:t>тахикардия </a:t>
            </a:r>
          </a:p>
          <a:p>
            <a:pPr lvl="1"/>
            <a:r>
              <a:rPr lang="ru-RU" dirty="0" smtClean="0"/>
              <a:t>аритмии </a:t>
            </a:r>
            <a:r>
              <a:rPr lang="ru-RU" dirty="0"/>
              <a:t>депрессия сегмента </a:t>
            </a:r>
            <a:r>
              <a:rPr lang="ru-RU" dirty="0" smtClean="0"/>
              <a:t>ST</a:t>
            </a:r>
          </a:p>
          <a:p>
            <a:pPr lvl="1"/>
            <a:r>
              <a:rPr lang="ru-RU" dirty="0" smtClean="0"/>
              <a:t>депрессия </a:t>
            </a:r>
            <a:r>
              <a:rPr lang="ru-RU" dirty="0"/>
              <a:t>или инверсия зубца </a:t>
            </a:r>
            <a:r>
              <a:rPr lang="ru-RU" i="1" dirty="0" smtClean="0"/>
              <a:t>Т</a:t>
            </a:r>
          </a:p>
          <a:p>
            <a:pPr lvl="1"/>
            <a:r>
              <a:rPr lang="ru-RU" dirty="0" smtClean="0"/>
              <a:t>увеличение </a:t>
            </a:r>
            <a:r>
              <a:rPr lang="ru-RU" dirty="0"/>
              <a:t>интервалов </a:t>
            </a:r>
            <a:r>
              <a:rPr lang="ru-RU" i="1" dirty="0"/>
              <a:t>PR </a:t>
            </a:r>
            <a:r>
              <a:rPr lang="ru-RU" dirty="0"/>
              <a:t>и </a:t>
            </a:r>
            <a:r>
              <a:rPr lang="ru-RU" i="1" dirty="0" smtClean="0"/>
              <a:t>QT</a:t>
            </a:r>
          </a:p>
          <a:p>
            <a:pPr lvl="1"/>
            <a:r>
              <a:rPr lang="ru-RU" dirty="0" smtClean="0"/>
              <a:t>выраженный </a:t>
            </a:r>
            <a:r>
              <a:rPr lang="ru-RU" dirty="0"/>
              <a:t>зубец </a:t>
            </a:r>
            <a:r>
              <a:rPr lang="ru-RU" i="1" dirty="0" err="1"/>
              <a:t>U</a:t>
            </a:r>
            <a:endParaRPr lang="ru-RU" dirty="0" smtClean="0"/>
          </a:p>
          <a:p>
            <a:r>
              <a:rPr lang="ru-RU" dirty="0" smtClean="0"/>
              <a:t>Нейромышечные:</a:t>
            </a:r>
          </a:p>
          <a:p>
            <a:pPr lvl="1"/>
            <a:r>
              <a:rPr lang="ru-RU" dirty="0"/>
              <a:t>мышечная </a:t>
            </a:r>
            <a:r>
              <a:rPr lang="ru-RU" dirty="0" smtClean="0"/>
              <a:t>слабость</a:t>
            </a:r>
          </a:p>
          <a:p>
            <a:pPr lvl="1"/>
            <a:r>
              <a:rPr lang="ru-RU" dirty="0"/>
              <a:t>спазмы мышц</a:t>
            </a:r>
            <a:r>
              <a:rPr lang="ru-RU" dirty="0" smtClean="0"/>
              <a:t>, </a:t>
            </a:r>
          </a:p>
          <a:p>
            <a:pPr lvl="1"/>
            <a:r>
              <a:rPr lang="ru-RU" dirty="0" smtClean="0"/>
              <a:t>сниженные рефлексы</a:t>
            </a:r>
          </a:p>
          <a:p>
            <a:pPr lvl="1"/>
            <a:r>
              <a:rPr lang="ru-RU" dirty="0" smtClean="0"/>
              <a:t>запоры</a:t>
            </a:r>
            <a:r>
              <a:rPr lang="ru-RU" dirty="0"/>
              <a:t>, </a:t>
            </a:r>
            <a:r>
              <a:rPr lang="ru-RU" dirty="0" smtClean="0"/>
              <a:t>рвота</a:t>
            </a:r>
          </a:p>
          <a:p>
            <a:r>
              <a:rPr lang="ru-RU" dirty="0" smtClean="0"/>
              <a:t>Почечные (полиурия)</a:t>
            </a:r>
            <a:endParaRPr lang="ru-RU" dirty="0"/>
          </a:p>
          <a:p>
            <a:r>
              <a:rPr lang="ru-RU" dirty="0" smtClean="0"/>
              <a:t>Тяжелая </a:t>
            </a:r>
            <a:r>
              <a:rPr lang="ru-RU" dirty="0" err="1"/>
              <a:t>гипокалиемия</a:t>
            </a:r>
            <a:r>
              <a:rPr lang="ru-RU" dirty="0"/>
              <a:t> (менее 2 </a:t>
            </a:r>
            <a:r>
              <a:rPr lang="ru-RU" dirty="0" err="1"/>
              <a:t>ммоль</a:t>
            </a:r>
            <a:r>
              <a:rPr lang="ru-RU" dirty="0"/>
              <a:t>/л) вызывает остановку сердца в систоле или паралич дыхательных мышц и летальный исход.</a:t>
            </a:r>
          </a:p>
        </p:txBody>
      </p:sp>
    </p:spTree>
    <p:extLst>
      <p:ext uri="{BB962C8B-B14F-4D97-AF65-F5344CB8AC3E}">
        <p14:creationId xmlns:p14="http://schemas.microsoft.com/office/powerpoint/2010/main" val="1965178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НАРУШЕНИЯ КИСЛОТНО-ОСНОВНОГО СОСТОЯНИЯ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05621"/>
            <a:ext cx="10515600" cy="3471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/>
              <a:t>Под </a:t>
            </a:r>
            <a:r>
              <a:rPr lang="ru-RU" sz="3600" b="1"/>
              <a:t>кислотно-основным состоянием </a:t>
            </a:r>
            <a:r>
              <a:rPr lang="ru-RU" sz="3600"/>
              <a:t>(КОС) подразумевается соотношение концентраций водородных (Н+) и гидроксильных (ОН) ионов в биологических средах. </a:t>
            </a:r>
          </a:p>
        </p:txBody>
      </p:sp>
    </p:spTree>
    <p:extLst>
      <p:ext uri="{BB962C8B-B14F-4D97-AF65-F5344CB8AC3E}">
        <p14:creationId xmlns:p14="http://schemas.microsoft.com/office/powerpoint/2010/main" val="1350647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391"/>
            <a:ext cx="10515600" cy="699587"/>
          </a:xfrm>
        </p:spPr>
        <p:txBody>
          <a:bodyPr/>
          <a:lstStyle/>
          <a:p>
            <a:r>
              <a:rPr lang="ru-RU" b="1" smtClean="0"/>
              <a:t>Характеристики КОС</a:t>
            </a:r>
            <a:endParaRPr lang="ru-RU" b="1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8203" y="1265129"/>
            <a:ext cx="11636679" cy="49118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/>
              <a:t>Актуальный рН </a:t>
            </a:r>
            <a:r>
              <a:rPr lang="ru-RU" dirty="0"/>
              <a:t>(</a:t>
            </a:r>
            <a:r>
              <a:rPr lang="ru-RU" dirty="0" smtClean="0"/>
              <a:t>рН </a:t>
            </a:r>
            <a:r>
              <a:rPr lang="ru-RU" dirty="0" err="1" smtClean="0"/>
              <a:t>артер</a:t>
            </a:r>
            <a:r>
              <a:rPr lang="ru-RU" dirty="0" smtClean="0"/>
              <a:t>. </a:t>
            </a:r>
            <a:r>
              <a:rPr lang="ru-RU" dirty="0"/>
              <a:t>крови составляет 7,35-7,45, </a:t>
            </a:r>
            <a:r>
              <a:rPr lang="ru-RU" dirty="0" smtClean="0"/>
              <a:t>вен. </a:t>
            </a:r>
            <a:r>
              <a:rPr lang="ru-RU" dirty="0"/>
              <a:t>- </a:t>
            </a:r>
            <a:r>
              <a:rPr lang="ru-RU" dirty="0" smtClean="0"/>
              <a:t>7,26-7,36)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Парциальное давление (напряжение) углекислого газа в крови (рСО</a:t>
            </a:r>
            <a:r>
              <a:rPr lang="ru-RU" b="1" baseline="-25000" dirty="0"/>
              <a:t>2</a:t>
            </a:r>
            <a:r>
              <a:rPr lang="ru-RU" b="1" dirty="0"/>
              <a:t>) </a:t>
            </a:r>
            <a:r>
              <a:rPr lang="ru-RU" dirty="0" smtClean="0"/>
              <a:t>в арт. крови </a:t>
            </a:r>
            <a:r>
              <a:rPr lang="ru-RU" dirty="0"/>
              <a:t>4,7-6,0 кПа, в </a:t>
            </a:r>
            <a:r>
              <a:rPr lang="ru-RU" dirty="0" smtClean="0"/>
              <a:t>вен. </a:t>
            </a:r>
            <a:r>
              <a:rPr lang="ru-RU" dirty="0"/>
              <a:t>- 6,1-7,7 </a:t>
            </a:r>
            <a:r>
              <a:rPr lang="ru-RU" dirty="0" smtClean="0"/>
              <a:t>кПа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Парциальное давление (напряжение) кислорода в крови (</a:t>
            </a:r>
            <a:r>
              <a:rPr lang="ru-RU" b="1" dirty="0" smtClean="0"/>
              <a:t>рО</a:t>
            </a:r>
            <a:r>
              <a:rPr lang="ru-RU" b="1" baseline="-25000" dirty="0" smtClean="0"/>
              <a:t>2</a:t>
            </a:r>
            <a:r>
              <a:rPr lang="ru-RU" b="1" dirty="0" smtClean="0"/>
              <a:t>)</a:t>
            </a:r>
            <a:r>
              <a:rPr lang="ru-RU" dirty="0"/>
              <a:t>  в </a:t>
            </a:r>
            <a:r>
              <a:rPr lang="ru-RU" dirty="0" smtClean="0"/>
              <a:t>арт. </a:t>
            </a:r>
            <a:r>
              <a:rPr lang="ru-RU" dirty="0"/>
              <a:t>крови </a:t>
            </a:r>
            <a:r>
              <a:rPr lang="ru-RU" dirty="0" smtClean="0"/>
              <a:t>12,0- </a:t>
            </a:r>
            <a:r>
              <a:rPr lang="ru-RU" dirty="0"/>
              <a:t>12,6 кПа, в </a:t>
            </a:r>
            <a:r>
              <a:rPr lang="ru-RU" dirty="0" smtClean="0"/>
              <a:t>вен. </a:t>
            </a:r>
            <a:r>
              <a:rPr lang="ru-RU" dirty="0"/>
              <a:t>- 4,6-6,0 </a:t>
            </a:r>
            <a:r>
              <a:rPr lang="ru-RU" dirty="0" smtClean="0"/>
              <a:t>кПа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Стандартный бикарбонат плазмы крови (SB) </a:t>
            </a:r>
            <a:r>
              <a:rPr lang="ru-RU" dirty="0" smtClean="0"/>
              <a:t>21,3-21,8 </a:t>
            </a:r>
            <a:r>
              <a:rPr lang="ru-RU" dirty="0" err="1" smtClean="0"/>
              <a:t>ммоль</a:t>
            </a:r>
            <a:r>
              <a:rPr lang="ru-RU" dirty="0" smtClean="0"/>
              <a:t>/л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Буферные основания крови (ВВ) </a:t>
            </a:r>
            <a:r>
              <a:rPr lang="ru-RU" dirty="0" smtClean="0"/>
              <a:t>40-60 </a:t>
            </a:r>
            <a:r>
              <a:rPr lang="ru-RU" dirty="0" err="1" smtClean="0"/>
              <a:t>ммоль</a:t>
            </a:r>
            <a:r>
              <a:rPr lang="ru-RU" dirty="0" smtClean="0"/>
              <a:t>/л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Нормальные буферные основания крови (NBB) </a:t>
            </a:r>
            <a:r>
              <a:rPr lang="ru-RU" dirty="0" smtClean="0"/>
              <a:t> </a:t>
            </a:r>
            <a:r>
              <a:rPr lang="ru-RU" dirty="0"/>
              <a:t>при рН=7,38 и рСО</a:t>
            </a:r>
            <a:r>
              <a:rPr lang="ru-RU" baseline="-25000" dirty="0"/>
              <a:t>2</a:t>
            </a:r>
            <a:r>
              <a:rPr lang="ru-RU" dirty="0"/>
              <a:t>=5,33 </a:t>
            </a:r>
            <a:r>
              <a:rPr lang="ru-RU" dirty="0" smtClean="0"/>
              <a:t>кПа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 </a:t>
            </a:r>
            <a:r>
              <a:rPr lang="ru-RU" b="1" dirty="0"/>
              <a:t>Избыток (или дефицит) оснований (ВЕ) </a:t>
            </a:r>
            <a:r>
              <a:rPr lang="ru-RU" dirty="0" smtClean="0"/>
              <a:t>от </a:t>
            </a:r>
            <a:r>
              <a:rPr lang="ru-RU" dirty="0"/>
              <a:t>+2,3 до -2,3 </a:t>
            </a:r>
            <a:r>
              <a:rPr lang="ru-RU" dirty="0" err="1" smtClean="0"/>
              <a:t>ммоль</a:t>
            </a:r>
            <a:r>
              <a:rPr lang="ru-RU" dirty="0" smtClean="0"/>
              <a:t>/л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911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Буферные системы</a:t>
            </a:r>
            <a:endParaRPr lang="ru-RU" b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1" dirty="0"/>
              <a:t>Бикарбонатная буферная </a:t>
            </a:r>
            <a:r>
              <a:rPr lang="ru-RU" b="1" dirty="0" smtClean="0"/>
              <a:t>система </a:t>
            </a:r>
            <a:r>
              <a:rPr lang="ru-RU" dirty="0" smtClean="0"/>
              <a:t>(</a:t>
            </a:r>
            <a:r>
              <a:rPr lang="ru-RU" dirty="0"/>
              <a:t>10% от буферной емкости крови</a:t>
            </a:r>
            <a:r>
              <a:rPr lang="ru-RU" dirty="0" smtClean="0"/>
              <a:t>)</a:t>
            </a:r>
            <a:r>
              <a:rPr lang="ru-RU" dirty="0"/>
              <a:t> эффективно функционирует при значениях рН около </a:t>
            </a:r>
            <a:r>
              <a:rPr lang="ru-RU" dirty="0" smtClean="0"/>
              <a:t>7,4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Фосфатная буферная система </a:t>
            </a:r>
            <a:r>
              <a:rPr lang="ru-RU" dirty="0"/>
              <a:t>(только 1% от буферной емкости </a:t>
            </a:r>
            <a:r>
              <a:rPr lang="ru-RU" dirty="0" smtClean="0"/>
              <a:t>крови) </a:t>
            </a:r>
            <a:r>
              <a:rPr lang="ru-RU" dirty="0"/>
              <a:t>наиболее эффективен при рН = </a:t>
            </a:r>
            <a:r>
              <a:rPr lang="ru-RU" dirty="0" smtClean="0"/>
              <a:t>7,2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Белковая буферная система </a:t>
            </a:r>
            <a:r>
              <a:rPr lang="ru-RU" dirty="0" smtClean="0"/>
              <a:t>при </a:t>
            </a:r>
            <a:r>
              <a:rPr lang="ru-RU" dirty="0"/>
              <a:t>рН от 7,2 до </a:t>
            </a:r>
            <a:r>
              <a:rPr lang="ru-RU" dirty="0" smtClean="0"/>
              <a:t>7,4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Гемоглобиновая буферная система </a:t>
            </a:r>
            <a:r>
              <a:rPr lang="ru-RU" dirty="0"/>
              <a:t>является наиболее мощной (около 70% буферной емкости крови)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69908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906039" y="288099"/>
            <a:ext cx="6075123" cy="1139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mtClean="0"/>
              <a:t>ВИДЫ НАРУШЕНИЯ КОС</a:t>
            </a:r>
            <a:endParaRPr lang="ru-RU" sz="3200" b="1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0729" y="2417523"/>
            <a:ext cx="5298510" cy="18413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Г</a:t>
            </a:r>
            <a:r>
              <a:rPr lang="ru-RU" sz="2800" b="1" smtClean="0"/>
              <a:t>азовые </a:t>
            </a:r>
          </a:p>
          <a:p>
            <a:pPr algn="ctr"/>
            <a:r>
              <a:rPr lang="ru-RU" sz="2800" b="1" dirty="0" smtClean="0"/>
              <a:t>(</a:t>
            </a:r>
            <a:r>
              <a:rPr lang="ru-RU" sz="2800" b="1" dirty="0"/>
              <a:t>дыхательные, респираторные)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32323" y="2417523"/>
            <a:ext cx="5298510" cy="184132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Н</a:t>
            </a:r>
            <a:r>
              <a:rPr lang="ru-RU" sz="2800" b="1" dirty="0" smtClean="0"/>
              <a:t>егазовые </a:t>
            </a:r>
          </a:p>
          <a:p>
            <a:pPr algn="ctr"/>
            <a:r>
              <a:rPr lang="ru-RU" sz="2800" b="1" dirty="0" smtClean="0"/>
              <a:t>(</a:t>
            </a:r>
            <a:r>
              <a:rPr lang="ru-RU" sz="2800" b="1" dirty="0"/>
              <a:t>метаболические, обменные)</a:t>
            </a:r>
          </a:p>
        </p:txBody>
      </p:sp>
      <p:cxnSp>
        <p:nvCxnSpPr>
          <p:cNvPr id="6" name="Прямая со стрелкой 5"/>
          <p:cNvCxnSpPr>
            <a:stCxn id="2" idx="2"/>
            <a:endCxn id="3" idx="0"/>
          </p:cNvCxnSpPr>
          <p:nvPr/>
        </p:nvCxnSpPr>
        <p:spPr>
          <a:xfrm flipH="1">
            <a:off x="2999984" y="1427967"/>
            <a:ext cx="2943617" cy="9895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2" idx="2"/>
            <a:endCxn id="4" idx="0"/>
          </p:cNvCxnSpPr>
          <p:nvPr/>
        </p:nvCxnSpPr>
        <p:spPr>
          <a:xfrm>
            <a:off x="5943601" y="1427967"/>
            <a:ext cx="3237977" cy="9895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634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634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Причины метаболического ацидоза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нарушения </a:t>
            </a:r>
            <a:r>
              <a:rPr lang="ru-RU" dirty="0"/>
              <a:t>обмена веществ, приводящими к накоплению кислых продуктов (ацетоуксусная, молочная, β-</a:t>
            </a:r>
            <a:r>
              <a:rPr lang="ru-RU" dirty="0" err="1"/>
              <a:t>гидроксимасляная</a:t>
            </a:r>
            <a:r>
              <a:rPr lang="ru-RU" dirty="0"/>
              <a:t> и другие кислоты): </a:t>
            </a:r>
            <a:r>
              <a:rPr lang="ru-RU" b="1" dirty="0" err="1"/>
              <a:t>кетоацидоз</a:t>
            </a:r>
            <a:r>
              <a:rPr lang="ru-RU" b="1" dirty="0"/>
              <a:t> при сахарном диабете</a:t>
            </a:r>
            <a:r>
              <a:rPr lang="ru-RU" dirty="0"/>
              <a:t>, нарушении функций печени, голодании, гипоксии и пр.; </a:t>
            </a:r>
            <a:r>
              <a:rPr lang="ru-RU" dirty="0" err="1"/>
              <a:t>лактатацидоз</a:t>
            </a:r>
            <a:r>
              <a:rPr lang="ru-RU" dirty="0"/>
              <a:t> при гипоксии, инфекциях, нарушениях функций печени; накопление органических и неорганических кислот при катаболических состояниях: травмах, ожогах, воспалительных </a:t>
            </a:r>
            <a:r>
              <a:rPr lang="ru-RU" dirty="0" smtClean="0"/>
              <a:t>процессах;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задержка </a:t>
            </a:r>
            <a:r>
              <a:rPr lang="ru-RU" dirty="0"/>
              <a:t>кислот или </a:t>
            </a:r>
            <a:r>
              <a:rPr lang="ru-RU" dirty="0" smtClean="0"/>
              <a:t>повышенное </a:t>
            </a:r>
            <a:r>
              <a:rPr lang="ru-RU" dirty="0"/>
              <a:t>выведением щелочей при заболеваниях почек (почечный </a:t>
            </a:r>
            <a:r>
              <a:rPr lang="ru-RU" dirty="0" err="1"/>
              <a:t>канальцевый</a:t>
            </a:r>
            <a:r>
              <a:rPr lang="ru-RU" dirty="0"/>
              <a:t> ацидоз тип II, диффузный нефрит, обессоливающий нефрит, уремия, интоксикация сульфаниламидами</a:t>
            </a:r>
            <a:r>
              <a:rPr lang="ru-RU" dirty="0" smtClean="0"/>
              <a:t>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потеря </a:t>
            </a:r>
            <a:r>
              <a:rPr lang="ru-RU" dirty="0"/>
              <a:t>бикарбоната через фистулы, при диарее, дренировании поджелудочной </a:t>
            </a:r>
            <a:r>
              <a:rPr lang="ru-RU" dirty="0" smtClean="0"/>
              <a:t>железы;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длительный </a:t>
            </a:r>
            <a:r>
              <a:rPr lang="ru-RU" dirty="0"/>
              <a:t>приемом кислот с пищей или отравлением кислотами, а также </a:t>
            </a:r>
            <a:r>
              <a:rPr lang="ru-RU" dirty="0" smtClean="0"/>
              <a:t>прием </a:t>
            </a:r>
            <a:r>
              <a:rPr lang="ru-RU" dirty="0"/>
              <a:t>некоторых лекарственных препаратов.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821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Диабетический </a:t>
            </a:r>
            <a:r>
              <a:rPr lang="ru-RU" dirty="0" err="1" smtClean="0"/>
              <a:t>кетоацидоз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обязательное условие – дефицит инсулина</a:t>
            </a:r>
          </a:p>
          <a:p>
            <a:r>
              <a:rPr lang="ru-RU" dirty="0" smtClean="0"/>
              <a:t>неполное </a:t>
            </a:r>
            <a:r>
              <a:rPr lang="ru-RU" dirty="0"/>
              <a:t>окислении свободных жирных кислот до С0</a:t>
            </a:r>
            <a:r>
              <a:rPr lang="ru-RU" baseline="-25000" dirty="0"/>
              <a:t>2</a:t>
            </a:r>
            <a:r>
              <a:rPr lang="ru-RU" dirty="0"/>
              <a:t> и </a:t>
            </a:r>
            <a:r>
              <a:rPr lang="ru-RU" dirty="0" smtClean="0"/>
              <a:t>воды</a:t>
            </a:r>
          </a:p>
          <a:p>
            <a:r>
              <a:rPr lang="ru-RU" dirty="0" smtClean="0"/>
              <a:t>усиленное </a:t>
            </a:r>
            <a:r>
              <a:rPr lang="ru-RU" dirty="0"/>
              <a:t>образованием </a:t>
            </a:r>
            <a:r>
              <a:rPr lang="el-GR" dirty="0"/>
              <a:t>β</a:t>
            </a:r>
            <a:r>
              <a:rPr lang="ru-RU" dirty="0" smtClean="0"/>
              <a:t>-оксимасляной </a:t>
            </a:r>
            <a:r>
              <a:rPr lang="ru-RU" dirty="0"/>
              <a:t>и ацетоуксусной </a:t>
            </a:r>
            <a:r>
              <a:rPr lang="ru-RU" dirty="0" smtClean="0"/>
              <a:t>кислот</a:t>
            </a:r>
            <a:r>
              <a:rPr lang="en-US" dirty="0" smtClean="0"/>
              <a:t> </a:t>
            </a:r>
            <a:r>
              <a:rPr lang="ru-RU" dirty="0" smtClean="0"/>
              <a:t>в связи с </a:t>
            </a:r>
            <a:r>
              <a:rPr lang="ru-RU" dirty="0" err="1" smtClean="0"/>
              <a:t>липолизом</a:t>
            </a:r>
            <a:endParaRPr lang="ru-RU" dirty="0" smtClean="0"/>
          </a:p>
          <a:p>
            <a:r>
              <a:rPr lang="ru-RU" dirty="0" smtClean="0"/>
              <a:t>повышенное превращение </a:t>
            </a:r>
            <a:r>
              <a:rPr lang="ru-RU" dirty="0"/>
              <a:t>в печени свободных жирных кислот в кетокислоты, а не в </a:t>
            </a:r>
            <a:r>
              <a:rPr lang="ru-RU" dirty="0" smtClean="0"/>
              <a:t>триглицериды</a:t>
            </a:r>
            <a:endParaRPr lang="ru-RU" dirty="0"/>
          </a:p>
          <a:p>
            <a:r>
              <a:rPr lang="ru-RU" dirty="0" err="1" smtClean="0"/>
              <a:t>накапление</a:t>
            </a:r>
            <a:r>
              <a:rPr lang="ru-RU" dirty="0" smtClean="0"/>
              <a:t> кетокислот </a:t>
            </a:r>
            <a:r>
              <a:rPr lang="ru-RU" dirty="0"/>
              <a:t>и </a:t>
            </a:r>
            <a:r>
              <a:rPr lang="ru-RU" dirty="0" err="1" smtClean="0"/>
              <a:t>развивитие</a:t>
            </a:r>
            <a:r>
              <a:rPr lang="ru-RU" dirty="0" smtClean="0"/>
              <a:t> метаболического ацидоза</a:t>
            </a:r>
          </a:p>
        </p:txBody>
      </p:sp>
    </p:spTree>
    <p:extLst>
      <p:ext uri="{BB962C8B-B14F-4D97-AF65-F5344CB8AC3E}">
        <p14:creationId xmlns:p14="http://schemas.microsoft.com/office/powerpoint/2010/main" val="134937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Почечная </a:t>
            </a:r>
            <a:br>
              <a:rPr lang="ru-RU" sz="5400" b="1" dirty="0" smtClean="0"/>
            </a:br>
            <a:r>
              <a:rPr lang="ru-RU" sz="5400" b="1" dirty="0" smtClean="0"/>
              <a:t>регуляция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54441"/>
            <a:ext cx="4331369" cy="372252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Поддержание уровня </a:t>
            </a:r>
            <a:r>
              <a:rPr lang="ru-RU" dirty="0"/>
              <a:t>глюкозы с помощью процессов фильтрации и </a:t>
            </a:r>
            <a:r>
              <a:rPr lang="ru-RU" dirty="0" err="1" smtClean="0"/>
              <a:t>реабсорбции</a:t>
            </a:r>
            <a:r>
              <a:rPr lang="ru-RU" dirty="0" smtClean="0"/>
              <a:t> в почках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569" y="52036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91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65" y="311714"/>
            <a:ext cx="6907068" cy="6076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50" y="173928"/>
            <a:ext cx="53982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Схема </a:t>
            </a:r>
            <a:r>
              <a:rPr lang="ru-RU" sz="3200" b="1" smtClean="0"/>
              <a:t>патогенеза </a:t>
            </a:r>
          </a:p>
          <a:p>
            <a:r>
              <a:rPr lang="ru-RU" sz="3200" b="1" dirty="0" smtClean="0"/>
              <a:t>диабетического </a:t>
            </a:r>
            <a:r>
              <a:rPr lang="ru-RU" sz="3200" b="1" dirty="0" err="1" smtClean="0"/>
              <a:t>кетоацидоза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7030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99" y="202287"/>
            <a:ext cx="11611627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Клинические признаки и лабораторные показатели при </a:t>
            </a:r>
            <a:r>
              <a:rPr lang="ru-RU" b="1" dirty="0" smtClean="0"/>
              <a:t>МЕТАБОЛИЧЕСКИХ</a:t>
            </a:r>
            <a:r>
              <a:rPr lang="ru-RU" dirty="0" smtClean="0"/>
              <a:t> нарушениях КОС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843851"/>
              </p:ext>
            </p:extLst>
          </p:nvPr>
        </p:nvGraphicFramePr>
        <p:xfrm>
          <a:off x="425884" y="1825625"/>
          <a:ext cx="1147384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9190"/>
                <a:gridCol w="1077238"/>
                <a:gridCol w="989556"/>
                <a:gridCol w="1177447"/>
                <a:gridCol w="501041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Нарушения КОС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pCO</a:t>
                      </a:r>
                      <a:r>
                        <a:rPr lang="en-US" sz="2000" baseline="-25000" dirty="0" smtClean="0"/>
                        <a:t>2</a:t>
                      </a:r>
                      <a:endParaRPr lang="ru-RU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[HCO</a:t>
                      </a:r>
                      <a:r>
                        <a:rPr lang="en-US" sz="2000" baseline="-25000" dirty="0" smtClean="0"/>
                        <a:t>3</a:t>
                      </a:r>
                      <a:r>
                        <a:rPr lang="en-US" sz="2000" dirty="0" smtClean="0"/>
                        <a:t>]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Клинические признаки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Острый метаболический ацидоз</a:t>
                      </a:r>
                      <a:endParaRPr lang="ru-RU" sz="2000" b="1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⬇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⬇⬇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⬇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Тахипноэ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дыхание типа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Куссмауля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гипотензия, влажная холодная кожа, кома, аритмии</a:t>
                      </a:r>
                      <a:endParaRPr lang="ru-RU" sz="20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Хронический метаболический ацидоз</a:t>
                      </a:r>
                      <a:endParaRPr lang="ru-RU" sz="2000" b="1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⬇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⬇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⬇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Слабость, анорексия, недомогание,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декальцификация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костей</a:t>
                      </a:r>
                      <a:endParaRPr lang="ru-RU" sz="20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Острый метаболический алкалоз</a:t>
                      </a:r>
                      <a:endParaRPr lang="ru-RU" sz="20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⬆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⬆⬆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⬆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Мышечная слабость и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гипорефлексия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(обусловленная выраженной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гипокалиемией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аритмии, апатия, спутанность сознания и ступор</a:t>
                      </a:r>
                      <a:endParaRPr lang="ru-RU" sz="2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Хронический метаболический алкалоз</a:t>
                      </a:r>
                      <a:endParaRPr lang="ru-RU" sz="20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⬆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⬆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HiraMinProN-W3" charset="-128"/>
                        </a:rPr>
                        <a:t>⬆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Обычно симптомы отсутствуют</a:t>
                      </a:r>
                      <a:endParaRPr lang="ru-RU" sz="2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8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3310" y="235528"/>
            <a:ext cx="6650182" cy="5957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ОСНОВНЫЕ </a:t>
            </a:r>
            <a:r>
              <a:rPr lang="ru-RU" b="1" smtClean="0"/>
              <a:t>ПРИНЦИПЫ ПАТОГЕНЕТИЧЕСКОЙ КОРРЕКЦИИ КОС 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2618" y="235528"/>
            <a:ext cx="1814946" cy="11360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/>
              <a:t>АЦИДОЗ</a:t>
            </a:r>
            <a:endParaRPr lang="ru-RU" sz="2400" b="1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169238" y="235527"/>
            <a:ext cx="1814946" cy="113607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/>
              <a:t>АЛКАЛОЗ</a:t>
            </a:r>
            <a:endParaRPr lang="ru-RU" sz="2400" b="1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7872" y="1634836"/>
            <a:ext cx="2244437" cy="3740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tx1"/>
                </a:solidFill>
              </a:rPr>
              <a:t>ПРЕДУПРЕЖДЕНИЕ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50127" y="1634835"/>
            <a:ext cx="2244437" cy="37407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КОМПЕНСАЦИЯ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63546" y="1634834"/>
            <a:ext cx="2244437" cy="37407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ПРЕДУПРЕЖДЕНИЕ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65819" y="1634834"/>
            <a:ext cx="2244437" cy="3740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КОМПЕНСАЦИЯ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2400" y="2272144"/>
            <a:ext cx="2389909" cy="24522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Стабилизация ОЦК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Нейровегетативная блокада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Лечение дегидратации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50127" y="2272144"/>
            <a:ext cx="2389909" cy="245225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charset="0"/>
              <a:buChar char="•"/>
            </a:pPr>
            <a:r>
              <a:rPr lang="ru-RU" sz="1600" dirty="0" smtClean="0"/>
              <a:t>Лечение острой тяжелой гипоксемии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/>
              <a:t>Регуляция тканевого обмена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/>
              <a:t>Лечение малого сердечного выброса</a:t>
            </a:r>
            <a:endParaRPr lang="ru-RU" sz="16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65819" y="2272141"/>
            <a:ext cx="2389909" cy="24522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Лечение длительной умеренной гипоксемии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Регуляция тканевого обмена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Лечение застойной недостаточности кровообращения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663546" y="2272141"/>
            <a:ext cx="2389909" cy="245225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Стабилизация ОЦК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Блокада </a:t>
            </a:r>
            <a:r>
              <a:rPr lang="ru-RU" sz="1600" dirty="0" err="1" smtClean="0">
                <a:solidFill>
                  <a:schemeClr val="bg1"/>
                </a:solidFill>
              </a:rPr>
              <a:t>альдостеронизма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Коррекция электролитных сдвигов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Трапеция 14"/>
          <p:cNvSpPr/>
          <p:nvPr/>
        </p:nvSpPr>
        <p:spPr>
          <a:xfrm>
            <a:off x="5049984" y="3061852"/>
            <a:ext cx="2071255" cy="2092039"/>
          </a:xfrm>
          <a:prstGeom prst="trapezoi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Замещение</a:t>
            </a:r>
          </a:p>
          <a:p>
            <a:pPr algn="ctr"/>
            <a:r>
              <a:rPr lang="ru-RU" dirty="0" smtClean="0"/>
              <a:t>дефицита ионов</a:t>
            </a:r>
            <a:endParaRPr lang="ru-RU" dirty="0"/>
          </a:p>
        </p:txBody>
      </p:sp>
      <p:cxnSp>
        <p:nvCxnSpPr>
          <p:cNvPr id="17" name="Прямая со стрелкой 16"/>
          <p:cNvCxnSpPr>
            <a:stCxn id="2" idx="1"/>
            <a:endCxn id="3" idx="3"/>
          </p:cNvCxnSpPr>
          <p:nvPr/>
        </p:nvCxnSpPr>
        <p:spPr>
          <a:xfrm flipH="1">
            <a:off x="2327564" y="533401"/>
            <a:ext cx="595746" cy="2701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3"/>
            <a:endCxn id="4" idx="1"/>
          </p:cNvCxnSpPr>
          <p:nvPr/>
        </p:nvCxnSpPr>
        <p:spPr>
          <a:xfrm>
            <a:off x="9573492" y="533401"/>
            <a:ext cx="595746" cy="2701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2" idx="2"/>
            <a:endCxn id="15" idx="0"/>
          </p:cNvCxnSpPr>
          <p:nvPr/>
        </p:nvCxnSpPr>
        <p:spPr>
          <a:xfrm flipH="1">
            <a:off x="6085612" y="831273"/>
            <a:ext cx="162789" cy="22305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3" idx="2"/>
            <a:endCxn id="5" idx="0"/>
          </p:cNvCxnSpPr>
          <p:nvPr/>
        </p:nvCxnSpPr>
        <p:spPr>
          <a:xfrm>
            <a:off x="1420091" y="1371601"/>
            <a:ext cx="0" cy="2632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3" idx="2"/>
            <a:endCxn id="6" idx="0"/>
          </p:cNvCxnSpPr>
          <p:nvPr/>
        </p:nvCxnSpPr>
        <p:spPr>
          <a:xfrm>
            <a:off x="1420091" y="1371601"/>
            <a:ext cx="2452255" cy="2632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4" idx="2"/>
            <a:endCxn id="7" idx="0"/>
          </p:cNvCxnSpPr>
          <p:nvPr/>
        </p:nvCxnSpPr>
        <p:spPr>
          <a:xfrm flipH="1">
            <a:off x="10785765" y="1371600"/>
            <a:ext cx="290946" cy="2632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4" idx="2"/>
          </p:cNvCxnSpPr>
          <p:nvPr/>
        </p:nvCxnSpPr>
        <p:spPr>
          <a:xfrm flipH="1">
            <a:off x="8049491" y="1371600"/>
            <a:ext cx="3027220" cy="2632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7" idx="2"/>
            <a:endCxn id="13" idx="0"/>
          </p:cNvCxnSpPr>
          <p:nvPr/>
        </p:nvCxnSpPr>
        <p:spPr>
          <a:xfrm>
            <a:off x="10785765" y="2008907"/>
            <a:ext cx="72736" cy="2632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8" idx="2"/>
            <a:endCxn id="12" idx="0"/>
          </p:cNvCxnSpPr>
          <p:nvPr/>
        </p:nvCxnSpPr>
        <p:spPr>
          <a:xfrm>
            <a:off x="8188038" y="2008907"/>
            <a:ext cx="72736" cy="2632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6" idx="2"/>
            <a:endCxn id="10" idx="0"/>
          </p:cNvCxnSpPr>
          <p:nvPr/>
        </p:nvCxnSpPr>
        <p:spPr>
          <a:xfrm>
            <a:off x="3872346" y="2008908"/>
            <a:ext cx="72736" cy="2632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5" idx="2"/>
            <a:endCxn id="9" idx="0"/>
          </p:cNvCxnSpPr>
          <p:nvPr/>
        </p:nvCxnSpPr>
        <p:spPr>
          <a:xfrm flipH="1">
            <a:off x="1347355" y="2008909"/>
            <a:ext cx="72736" cy="2632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670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9696"/>
          </a:xfrm>
        </p:spPr>
        <p:txBody>
          <a:bodyPr/>
          <a:lstStyle/>
          <a:p>
            <a:r>
              <a:rPr lang="ru-RU" b="1" smtClean="0"/>
              <a:t>Гормональная регуляция</a:t>
            </a:r>
            <a:endParaRPr lang="ru-RU" b="1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107458"/>
              </p:ext>
            </p:extLst>
          </p:nvPr>
        </p:nvGraphicFramePr>
        <p:xfrm>
          <a:off x="657725" y="1363494"/>
          <a:ext cx="10968789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505"/>
                <a:gridCol w="5614737"/>
                <a:gridCol w="363754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Гормон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Увеличивает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Снижает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Инсулин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потребление глюкозы клетками (мышцы, жировая ткань); синтез гликогена и белков (печень, мышцы);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липогенез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(печень, жировая ткань)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жировой ткани;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глюконеогенез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кетогенез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печени;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протеолиз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мышцах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Глюкагон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гликогенолиз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глюконеогенез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кетогенез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(печень),</a:t>
                      </a:r>
                    </a:p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(жировая ткань)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Адреналин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гликогенолиз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(печень, мышцы);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(жировая ткань)</a:t>
                      </a:r>
                      <a:endParaRPr lang="ru-RU" dirty="0" smtClean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Гормон роста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гликогенолиз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(печень);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(жировая ткань)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АКТГ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освобождение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глюкокортикоидов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(надпочечники),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(жировая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ткань)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/>
                        <a:t>Глюкокорти-коиды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глюконеогенез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синтез гликогена (печень);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протеолиз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(мышцы) 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потребление глюкозы клетками (мышцы, жировая ткань)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Тироидные гормоны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утилизацию глюкозы клетками,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протеолиз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активируют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инсулиназу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(печень)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2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907"/>
          </a:xfrm>
        </p:spPr>
        <p:txBody>
          <a:bodyPr/>
          <a:lstStyle/>
          <a:p>
            <a:r>
              <a:rPr lang="ru-RU" b="1" smtClean="0"/>
              <a:t>Инсулин</a:t>
            </a:r>
            <a:endParaRPr lang="ru-RU" b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937" y="1283369"/>
            <a:ext cx="6460958" cy="4861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Инсулин </a:t>
            </a:r>
            <a:r>
              <a:rPr lang="ru-RU" dirty="0"/>
              <a:t>- </a:t>
            </a:r>
            <a:r>
              <a:rPr lang="ru-RU" dirty="0" err="1"/>
              <a:t>видоспецифичный</a:t>
            </a:r>
            <a:r>
              <a:rPr lang="ru-RU" dirty="0"/>
              <a:t> пептидный </a:t>
            </a:r>
            <a:r>
              <a:rPr lang="ru-RU" dirty="0" smtClean="0"/>
              <a:t>гормон.</a:t>
            </a:r>
          </a:p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интезируется </a:t>
            </a:r>
            <a:r>
              <a:rPr lang="ru-RU" dirty="0"/>
              <a:t>в виде неактивной полипептидной цепи </a:t>
            </a:r>
            <a:r>
              <a:rPr lang="ru-RU" dirty="0" err="1"/>
              <a:t>проинсулина</a:t>
            </a:r>
            <a:r>
              <a:rPr lang="ru-RU" dirty="0"/>
              <a:t>, таким он сохраняется в гранулах β-клеток островков </a:t>
            </a:r>
            <a:r>
              <a:rPr lang="ru-RU" dirty="0" err="1"/>
              <a:t>Лангерганса</a:t>
            </a:r>
            <a:r>
              <a:rPr lang="ru-RU" dirty="0"/>
              <a:t> поджелудочной железы. </a:t>
            </a:r>
            <a:r>
              <a:rPr lang="ru-RU" dirty="0" smtClean="0"/>
              <a:t>В </a:t>
            </a:r>
            <a:r>
              <a:rPr lang="ru-RU" dirty="0"/>
              <a:t>результате </a:t>
            </a:r>
            <a:r>
              <a:rPr lang="ru-RU" dirty="0" err="1" smtClean="0"/>
              <a:t>протеолиза</a:t>
            </a:r>
            <a:r>
              <a:rPr lang="ru-RU" dirty="0" smtClean="0"/>
              <a:t> </a:t>
            </a:r>
            <a:r>
              <a:rPr lang="ru-RU" dirty="0"/>
              <a:t>образуются инсулин и </a:t>
            </a:r>
            <a:r>
              <a:rPr lang="ru-RU" b="1" dirty="0"/>
              <a:t>С-пептид</a:t>
            </a:r>
            <a:r>
              <a:rPr lang="ru-RU" dirty="0"/>
              <a:t>, уровень которого в крови позволяет достаточно точно определить функциональное состояние </a:t>
            </a:r>
            <a:r>
              <a:rPr lang="ru-RU" dirty="0" smtClean="0"/>
              <a:t>β-клеток.</a:t>
            </a:r>
            <a:r>
              <a:rPr lang="ru-RU" dirty="0"/>
              <a:t> 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339" y="1748589"/>
            <a:ext cx="5252089" cy="31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Метаболические эффекты инсулина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5648"/>
            <a:ext cx="10515600" cy="5047989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увеличивает </a:t>
            </a:r>
            <a:r>
              <a:rPr lang="ru-RU" dirty="0"/>
              <a:t>активность и количество ключевых ферментов </a:t>
            </a:r>
            <a:r>
              <a:rPr lang="ru-RU" dirty="0" smtClean="0"/>
              <a:t>гликолиза;</a:t>
            </a:r>
          </a:p>
          <a:p>
            <a:r>
              <a:rPr lang="ru-RU" dirty="0" smtClean="0"/>
              <a:t>активирует </a:t>
            </a:r>
            <a:r>
              <a:rPr lang="ru-RU" dirty="0"/>
              <a:t>фермент </a:t>
            </a:r>
            <a:r>
              <a:rPr lang="ru-RU" dirty="0" err="1"/>
              <a:t>гексокиназу</a:t>
            </a:r>
            <a:r>
              <a:rPr lang="ru-RU" dirty="0"/>
              <a:t>, </a:t>
            </a:r>
            <a:r>
              <a:rPr lang="ru-RU" dirty="0" err="1"/>
              <a:t>фосфорилирующую</a:t>
            </a:r>
            <a:r>
              <a:rPr lang="ru-RU" dirty="0"/>
              <a:t> глюкозу во всех тканях организма;</a:t>
            </a:r>
          </a:p>
          <a:p>
            <a:r>
              <a:rPr lang="ru-RU" dirty="0" smtClean="0"/>
              <a:t>увеличивает </a:t>
            </a:r>
            <a:r>
              <a:rPr lang="ru-RU" dirty="0"/>
              <a:t>проницаемость клеточных мембран в мышцах и жировой ткани для глюкозы, ионов калия, натрия, аминокислот; для кетоновых тел в мышцах;</a:t>
            </a:r>
          </a:p>
          <a:p>
            <a:r>
              <a:rPr lang="ru-RU" dirty="0" smtClean="0"/>
              <a:t>активирует </a:t>
            </a:r>
            <a:r>
              <a:rPr lang="ru-RU" dirty="0" err="1"/>
              <a:t>гликогенсинтазу</a:t>
            </a:r>
            <a:r>
              <a:rPr lang="ru-RU" dirty="0"/>
              <a:t>, вызывая </a:t>
            </a:r>
            <a:r>
              <a:rPr lang="ru-RU" b="1" dirty="0"/>
              <a:t>усиление </a:t>
            </a:r>
            <a:r>
              <a:rPr lang="ru-RU" b="1" dirty="0" err="1"/>
              <a:t>гликогеногенеза</a:t>
            </a:r>
            <a:r>
              <a:rPr lang="ru-RU" b="1" dirty="0"/>
              <a:t> </a:t>
            </a:r>
            <a:r>
              <a:rPr lang="ru-RU" dirty="0"/>
              <a:t>в печени;</a:t>
            </a:r>
          </a:p>
          <a:p>
            <a:r>
              <a:rPr lang="ru-RU" b="1" dirty="0" smtClean="0"/>
              <a:t>снижает </a:t>
            </a:r>
            <a:r>
              <a:rPr lang="ru-RU" b="1" dirty="0" err="1"/>
              <a:t>гликогенолиз</a:t>
            </a:r>
            <a:r>
              <a:rPr lang="ru-RU" dirty="0"/>
              <a:t>, подавляя активность </a:t>
            </a:r>
            <a:r>
              <a:rPr lang="ru-RU" dirty="0" err="1"/>
              <a:t>гликогенфосфатазы</a:t>
            </a:r>
            <a:r>
              <a:rPr lang="ru-RU" dirty="0"/>
              <a:t> и </a:t>
            </a:r>
            <a:r>
              <a:rPr lang="ru-RU" dirty="0" err="1"/>
              <a:t>гликогенфосфорилазы</a:t>
            </a:r>
            <a:r>
              <a:rPr lang="ru-RU" dirty="0"/>
              <a:t>;</a:t>
            </a:r>
          </a:p>
          <a:p>
            <a:r>
              <a:rPr lang="ru-RU" dirty="0" smtClean="0"/>
              <a:t>уменьшает </a:t>
            </a:r>
            <a:r>
              <a:rPr lang="ru-RU" dirty="0"/>
              <a:t>активность ферментов </a:t>
            </a:r>
            <a:r>
              <a:rPr lang="ru-RU" dirty="0" err="1"/>
              <a:t>глюконеогенеза</a:t>
            </a:r>
            <a:r>
              <a:rPr lang="ru-RU" dirty="0"/>
              <a:t>;</a:t>
            </a:r>
          </a:p>
          <a:p>
            <a:r>
              <a:rPr lang="ru-RU" dirty="0" smtClean="0"/>
              <a:t>снижая </a:t>
            </a:r>
            <a:r>
              <a:rPr lang="ru-RU" dirty="0"/>
              <a:t>процессы </a:t>
            </a:r>
            <a:r>
              <a:rPr lang="ru-RU" dirty="0" err="1"/>
              <a:t>глюконеогенеза</a:t>
            </a:r>
            <a:r>
              <a:rPr lang="ru-RU" dirty="0"/>
              <a:t>, опосредованно </a:t>
            </a:r>
            <a:r>
              <a:rPr lang="ru-RU" b="1" dirty="0" smtClean="0"/>
              <a:t>активирует </a:t>
            </a:r>
            <a:r>
              <a:rPr lang="ru-RU" b="1" dirty="0"/>
              <a:t>синтез белка</a:t>
            </a:r>
            <a:r>
              <a:rPr lang="ru-RU" dirty="0"/>
              <a:t>;</a:t>
            </a:r>
          </a:p>
          <a:p>
            <a:r>
              <a:rPr lang="ru-RU" b="1" dirty="0" smtClean="0"/>
              <a:t>увеличивает </a:t>
            </a:r>
            <a:r>
              <a:rPr lang="ru-RU" b="1" dirty="0" err="1"/>
              <a:t>липогенез</a:t>
            </a:r>
            <a:r>
              <a:rPr lang="ru-RU" dirty="0"/>
              <a:t>, усиливая синтез </a:t>
            </a:r>
            <a:r>
              <a:rPr lang="ru-RU" dirty="0" err="1"/>
              <a:t>триацилглицеролов</a:t>
            </a:r>
            <a:r>
              <a:rPr lang="ru-RU" dirty="0"/>
              <a:t> из углеводов, активируя липопротеиновую липазу (ЛП-липазу) </a:t>
            </a:r>
            <a:r>
              <a:rPr lang="ru-RU" dirty="0" err="1"/>
              <a:t>адипоцитов</a:t>
            </a:r>
            <a:r>
              <a:rPr lang="ru-RU" dirty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474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13363</TotalTime>
  <Words>1929</Words>
  <Application>Microsoft Macintosh PowerPoint</Application>
  <PresentationFormat>Широкоэкранный</PresentationFormat>
  <Paragraphs>535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7" baseType="lpstr">
      <vt:lpstr>Calibri</vt:lpstr>
      <vt:lpstr>Calibri Light</vt:lpstr>
      <vt:lpstr>HiraMinProN-W3</vt:lpstr>
      <vt:lpstr>Arial</vt:lpstr>
      <vt:lpstr>Тема Office</vt:lpstr>
      <vt:lpstr>Клиническая патофизиология нарушений обмена веществ в организме</vt:lpstr>
      <vt:lpstr>Патология углеводного обмена</vt:lpstr>
      <vt:lpstr>Нарушение регуляции углеводного обмена</vt:lpstr>
      <vt:lpstr>Субстратная регуляция: уровень гликемии</vt:lpstr>
      <vt:lpstr>Нервная регуляция</vt:lpstr>
      <vt:lpstr>Почечная  регуляция</vt:lpstr>
      <vt:lpstr>Гормональная регуляция</vt:lpstr>
      <vt:lpstr>Инсулин</vt:lpstr>
      <vt:lpstr>Метаболические эффекты инсулина</vt:lpstr>
      <vt:lpstr>Особенности исследования углеводного обмена</vt:lpstr>
      <vt:lpstr>Презентация PowerPoint</vt:lpstr>
      <vt:lpstr>Презентация PowerPoint</vt:lpstr>
      <vt:lpstr>Сахарный диабет – группа метаболических заболеваний, характеризующиеся синдромом хронической гипергликемии</vt:lpstr>
      <vt:lpstr>Патофизиология СД 1 типа</vt:lpstr>
      <vt:lpstr>Патофизиология СД 2 типа</vt:lpstr>
      <vt:lpstr>Патофизиологический каскад СД 2 типа</vt:lpstr>
      <vt:lpstr>Метаболический синдром (G. Reaven,1988) </vt:lpstr>
      <vt:lpstr>Метаболические эффекты гормонов:  углеводный обмен</vt:lpstr>
      <vt:lpstr>Патофизиология обмена липидов</vt:lpstr>
      <vt:lpstr>ЭТАПЫ жирового обмена</vt:lpstr>
      <vt:lpstr>Всосавшиеся в кровь неполярные липидные молекулы циркулируют в крови и лимфе в комплексе с полярными соединениями</vt:lpstr>
      <vt:lpstr>ЛП – это «перевозчики» для доставки холестерина до точки назначения</vt:lpstr>
      <vt:lpstr>Презентация PowerPoint</vt:lpstr>
      <vt:lpstr>Хиломикроны - самые крупные липопротеиновые частицы, поступающие в кровь из лимфы и представляющие собой транспортную форму пищевых жиров (экзогенных ТАГ).</vt:lpstr>
      <vt:lpstr>Презентация PowerPoint</vt:lpstr>
      <vt:lpstr>Аполипопротеины: белковые «упаковщики» холестерина</vt:lpstr>
      <vt:lpstr>Презентация PowerPoint</vt:lpstr>
      <vt:lpstr>Презентация PowerPoint</vt:lpstr>
      <vt:lpstr>Что такое «хорошо» и что такое «плохо»?</vt:lpstr>
      <vt:lpstr>Почему ЛПВП – «хороший» холестерин?</vt:lpstr>
      <vt:lpstr>Презентация PowerPoint</vt:lpstr>
      <vt:lpstr>Липолиз и липогенез: регуляция</vt:lpstr>
      <vt:lpstr>Метаболические эффекты гормонов:  жиро-липидный обмен</vt:lpstr>
      <vt:lpstr>Самый большой эндокринный орган?</vt:lpstr>
      <vt:lpstr>Классификации ожирения</vt:lpstr>
      <vt:lpstr>Презентация PowerPoint</vt:lpstr>
      <vt:lpstr>Презентация PowerPoint</vt:lpstr>
      <vt:lpstr>Критерии метаболически здорового ожирения</vt:lpstr>
      <vt:lpstr>Презентация PowerPoint</vt:lpstr>
      <vt:lpstr>РАССТРОЙСТВА ВОДНО-ЭЛЕКТРОЛИТНОГО ОБМЕНА</vt:lpstr>
      <vt:lpstr>Водный баланс</vt:lpstr>
      <vt:lpstr>Половозрастные особенности водного обмена </vt:lpstr>
      <vt:lpstr>Причины изменения объемов водных секторов организма</vt:lpstr>
      <vt:lpstr>Нейрогуморальная регуляция водно-электролитного обмена</vt:lpstr>
      <vt:lpstr>Презентация PowerPoint</vt:lpstr>
      <vt:lpstr>Презентация PowerPoint</vt:lpstr>
      <vt:lpstr>Нарушения обмена натрия</vt:lpstr>
      <vt:lpstr>Гипонатриемия (&lt;130 ммоль/л)</vt:lpstr>
      <vt:lpstr>Презентация PowerPoint</vt:lpstr>
      <vt:lpstr>Гипернатрийемия</vt:lpstr>
      <vt:lpstr>Нарушение  обмена калия</vt:lpstr>
      <vt:lpstr>Гипокалийемия: причины</vt:lpstr>
      <vt:lpstr>Гипокалийемия: клинические проявления</vt:lpstr>
      <vt:lpstr>НАРУШЕНИЯ КИСЛОТНО-ОСНОВНОГО СОСТОЯНИЯ</vt:lpstr>
      <vt:lpstr>Характеристики КОС</vt:lpstr>
      <vt:lpstr>Буферные системы</vt:lpstr>
      <vt:lpstr>Презентация PowerPoint</vt:lpstr>
      <vt:lpstr>Причины метаболического ацидоза</vt:lpstr>
      <vt:lpstr>Диабетический кетоацидоз</vt:lpstr>
      <vt:lpstr>Презентация PowerPoint</vt:lpstr>
      <vt:lpstr>Клинические признаки и лабораторные показатели при МЕТАБОЛИЧЕСКИХ нарушениях КОС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Клиническая патофизиология нарушений обмена веществ в организме</dc:title>
  <dc:creator>Пользователь Microsoft Office</dc:creator>
  <cp:lastModifiedBy>G. Romanov</cp:lastModifiedBy>
  <cp:revision>78</cp:revision>
  <dcterms:created xsi:type="dcterms:W3CDTF">2016-04-29T12:11:20Z</dcterms:created>
  <dcterms:modified xsi:type="dcterms:W3CDTF">2018-11-19T17:48:12Z</dcterms:modified>
</cp:coreProperties>
</file>