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6" r:id="rId1"/>
  </p:sldMasterIdLst>
  <p:notesMasterIdLst>
    <p:notesMasterId r:id="rId55"/>
  </p:notesMasterIdLst>
  <p:sldIdLst>
    <p:sldId id="356" r:id="rId2"/>
    <p:sldId id="358" r:id="rId3"/>
    <p:sldId id="436" r:id="rId4"/>
    <p:sldId id="357" r:id="rId5"/>
    <p:sldId id="361" r:id="rId6"/>
    <p:sldId id="364" r:id="rId7"/>
    <p:sldId id="365" r:id="rId8"/>
    <p:sldId id="370" r:id="rId9"/>
    <p:sldId id="372" r:id="rId10"/>
    <p:sldId id="444" r:id="rId11"/>
    <p:sldId id="445" r:id="rId12"/>
    <p:sldId id="330" r:id="rId13"/>
    <p:sldId id="351" r:id="rId14"/>
    <p:sldId id="329" r:id="rId15"/>
    <p:sldId id="426" r:id="rId16"/>
    <p:sldId id="448" r:id="rId17"/>
    <p:sldId id="366" r:id="rId18"/>
    <p:sldId id="376" r:id="rId19"/>
    <p:sldId id="435" r:id="rId20"/>
    <p:sldId id="424" r:id="rId21"/>
    <p:sldId id="385" r:id="rId22"/>
    <p:sldId id="381" r:id="rId23"/>
    <p:sldId id="437" r:id="rId24"/>
    <p:sldId id="438" r:id="rId25"/>
    <p:sldId id="439" r:id="rId26"/>
    <p:sldId id="441" r:id="rId27"/>
    <p:sldId id="442" r:id="rId28"/>
    <p:sldId id="440" r:id="rId29"/>
    <p:sldId id="443" r:id="rId30"/>
    <p:sldId id="427" r:id="rId31"/>
    <p:sldId id="391" r:id="rId32"/>
    <p:sldId id="392" r:id="rId33"/>
    <p:sldId id="446" r:id="rId34"/>
    <p:sldId id="429" r:id="rId35"/>
    <p:sldId id="313" r:id="rId36"/>
    <p:sldId id="314" r:id="rId37"/>
    <p:sldId id="285" r:id="rId38"/>
    <p:sldId id="425" r:id="rId39"/>
    <p:sldId id="394" r:id="rId40"/>
    <p:sldId id="393" r:id="rId41"/>
    <p:sldId id="404" r:id="rId42"/>
    <p:sldId id="405" r:id="rId43"/>
    <p:sldId id="406" r:id="rId44"/>
    <p:sldId id="407" r:id="rId45"/>
    <p:sldId id="408" r:id="rId46"/>
    <p:sldId id="430" r:id="rId47"/>
    <p:sldId id="409" r:id="rId48"/>
    <p:sldId id="410" r:id="rId49"/>
    <p:sldId id="413" r:id="rId50"/>
    <p:sldId id="280" r:id="rId51"/>
    <p:sldId id="421" r:id="rId52"/>
    <p:sldId id="422" r:id="rId53"/>
    <p:sldId id="319" r:id="rId5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99"/>
    <a:srgbClr val="000000"/>
    <a:srgbClr val="FFFF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07" autoAdjust="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352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-78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6C7F59D-AD55-48A0-B4BF-5D528412F5CD}" type="datetimeFigureOut">
              <a:rPr lang="ru-RU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697E692-757B-4192-B836-30FCAD139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9619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701675"/>
            <a:ext cx="4592638" cy="3444875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100" y="4359275"/>
            <a:ext cx="5038725" cy="4073525"/>
          </a:xfrm>
          <a:noFill/>
          <a:ln/>
        </p:spPr>
        <p:txBody>
          <a:bodyPr/>
          <a:lstStyle/>
          <a:p>
            <a:pPr defTabSz="266700" eaLnBrk="1" hangingPunct="1"/>
            <a:r>
              <a:rPr lang="ru-RU" altLang="ko-KR" b="1" smtClean="0"/>
              <a:t>Согласно прогнозам, к 2020 г. ХОБЛ окажется на третьем месте среди самых значимых причин смерти</a:t>
            </a:r>
            <a:endParaRPr lang="en-GB" altLang="ko-KR" smtClean="0">
              <a:ea typeface="Gulim" pitchFamily="34" charset="-127"/>
            </a:endParaRPr>
          </a:p>
          <a:p>
            <a:pPr marL="265113" lvl="1" indent="-85725" defTabSz="266700" eaLnBrk="1" hangingPunct="1"/>
            <a:r>
              <a:rPr lang="ru-RU" altLang="ko-KR" smtClean="0"/>
              <a:t>Тенденции в состоянии здоровья в ближайшем будущем будут определяться старением мировой популяции, поскольку большее число людей будут жить дольше и достигать того возраста, в котором обычно развивается ХОБЛ</a:t>
            </a:r>
            <a:r>
              <a:rPr lang="en-GB" altLang="ko-KR" smtClean="0">
                <a:ea typeface="Gulim" pitchFamily="34" charset="-127"/>
              </a:rPr>
              <a:t>. </a:t>
            </a:r>
          </a:p>
          <a:p>
            <a:pPr marL="265113" lvl="1" indent="-85725" defTabSz="266700" eaLnBrk="1" hangingPunct="1"/>
            <a:r>
              <a:rPr lang="ru-RU" altLang="ko-KR" smtClean="0"/>
              <a:t>В Исследовании Глобального Ущерба от Заболеваний (</a:t>
            </a:r>
            <a:r>
              <a:rPr lang="en-GB" altLang="ko-KR" smtClean="0">
                <a:ea typeface="Gulim" pitchFamily="34" charset="-127"/>
              </a:rPr>
              <a:t>Global Burden of Disease Study</a:t>
            </a:r>
            <a:r>
              <a:rPr lang="ru-RU" altLang="ko-KR" smtClean="0"/>
              <a:t>)</a:t>
            </a:r>
            <a:r>
              <a:rPr lang="en-GB" altLang="ko-KR" smtClean="0">
                <a:ea typeface="Gulim" pitchFamily="34" charset="-127"/>
              </a:rPr>
              <a:t> </a:t>
            </a:r>
            <a:r>
              <a:rPr lang="ru-RU" altLang="ko-KR" smtClean="0"/>
              <a:t>прогнозируются изменения</a:t>
            </a:r>
            <a:r>
              <a:rPr lang="en-GB" altLang="ko-KR" smtClean="0">
                <a:ea typeface="Gulim" pitchFamily="34" charset="-127"/>
              </a:rPr>
              <a:t> </a:t>
            </a:r>
            <a:r>
              <a:rPr lang="ru-RU" altLang="ko-KR" smtClean="0"/>
              <a:t>структуры болезненности и нетрудоспособности в период </a:t>
            </a:r>
            <a:r>
              <a:rPr lang="en-GB" altLang="ko-KR" smtClean="0">
                <a:ea typeface="Gulim" pitchFamily="34" charset="-127"/>
              </a:rPr>
              <a:t>1990–2020</a:t>
            </a:r>
            <a:r>
              <a:rPr lang="ru-RU" altLang="ko-KR" smtClean="0"/>
              <a:t> гг</a:t>
            </a:r>
            <a:r>
              <a:rPr lang="en-GB" altLang="ko-KR" smtClean="0">
                <a:ea typeface="Gulim" pitchFamily="34" charset="-127"/>
              </a:rPr>
              <a:t>.</a:t>
            </a:r>
          </a:p>
          <a:p>
            <a:pPr marL="265113" lvl="1" indent="-85725" defTabSz="266700" eaLnBrk="1" hangingPunct="1"/>
            <a:r>
              <a:rPr lang="ru-RU" altLang="ko-KR" smtClean="0"/>
              <a:t>В</a:t>
            </a:r>
            <a:r>
              <a:rPr lang="en-GB" altLang="ko-KR" smtClean="0">
                <a:ea typeface="Gulim" pitchFamily="34" charset="-127"/>
              </a:rPr>
              <a:t> 1990</a:t>
            </a:r>
            <a:r>
              <a:rPr lang="ru-RU" altLang="ko-KR" smtClean="0"/>
              <a:t> г. ХОБЛ была на шестом месте среди лидирующих причин смерти во всем мире</a:t>
            </a:r>
            <a:r>
              <a:rPr lang="en-GB" altLang="ko-KR" smtClean="0">
                <a:ea typeface="Gulim" pitchFamily="34" charset="-127"/>
              </a:rPr>
              <a:t>. </a:t>
            </a:r>
          </a:p>
          <a:p>
            <a:pPr marL="265113" lvl="1" indent="-85725" defTabSz="266700" eaLnBrk="1" hangingPunct="1"/>
            <a:r>
              <a:rPr lang="ru-RU" altLang="ko-KR" smtClean="0"/>
              <a:t>К </a:t>
            </a:r>
            <a:r>
              <a:rPr lang="en-GB" altLang="ko-KR" smtClean="0">
                <a:ea typeface="Gulim" pitchFamily="34" charset="-127"/>
              </a:rPr>
              <a:t>2020</a:t>
            </a:r>
            <a:r>
              <a:rPr lang="ru-RU" altLang="ko-KR" smtClean="0"/>
              <a:t> г. предполагается</a:t>
            </a:r>
            <a:r>
              <a:rPr lang="en-GB" altLang="ko-KR" smtClean="0">
                <a:ea typeface="Gulim" pitchFamily="34" charset="-127"/>
              </a:rPr>
              <a:t>, </a:t>
            </a:r>
            <a:r>
              <a:rPr lang="ru-RU" altLang="ko-KR" smtClean="0"/>
              <a:t>что ХОБЛ выйдет на третье место среди наиболее значимых причин смерти</a:t>
            </a:r>
            <a:r>
              <a:rPr lang="en-GB" altLang="ko-KR" smtClean="0">
                <a:ea typeface="Gulim" pitchFamily="34" charset="-127"/>
              </a:rPr>
              <a:t> (4.5 </a:t>
            </a:r>
            <a:r>
              <a:rPr lang="ru-RU" altLang="ko-KR" smtClean="0"/>
              <a:t>млн смертей в год</a:t>
            </a:r>
            <a:r>
              <a:rPr lang="en-GB" altLang="ko-KR" smtClean="0">
                <a:ea typeface="Gulim" pitchFamily="34" charset="-127"/>
              </a:rPr>
              <a:t>). </a:t>
            </a:r>
          </a:p>
          <a:p>
            <a:pPr defTabSz="266700" eaLnBrk="1" hangingPunct="1"/>
            <a:endParaRPr lang="en-GB" altLang="ko-KR" smtClean="0">
              <a:ea typeface="Gulim" pitchFamily="34" charset="-127"/>
            </a:endParaRPr>
          </a:p>
          <a:p>
            <a:pPr defTabSz="266700" eaLnBrk="1" hangingPunct="1"/>
            <a:r>
              <a:rPr lang="en-GB" altLang="ko-KR" smtClean="0">
                <a:ea typeface="Gulim" pitchFamily="34" charset="-127"/>
              </a:rPr>
              <a:t>	Murray CJ &amp; Lopez AD. </a:t>
            </a:r>
            <a:r>
              <a:rPr lang="en-GB" smtClean="0"/>
              <a:t>Lancet 1997;349:1498–1504. </a:t>
            </a:r>
          </a:p>
          <a:p>
            <a:pPr defTabSz="266700"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752859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181031-C1EB-46B1-A8D8-AAAFE740690F}" type="slidenum">
              <a:rPr lang="ru-RU"/>
              <a:pPr/>
              <a:t>6</a:t>
            </a:fld>
            <a:endParaRPr lang="ru-RU"/>
          </a:p>
        </p:txBody>
      </p:sp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5175" cy="3430588"/>
          </a:xfrm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294" y="4342524"/>
            <a:ext cx="5029413" cy="4115969"/>
          </a:xfrm>
        </p:spPr>
        <p:txBody>
          <a:bodyPr lIns="91266" tIns="45633" rIns="91266" bIns="45633"/>
          <a:lstStyle/>
          <a:p>
            <a:r>
              <a:rPr lang="en-GB">
                <a:solidFill>
                  <a:srgbClr val="C0C0C0"/>
                </a:solidFill>
              </a:rPr>
              <a:t>Adapted from Pauwels RA, Buist SA, Calverley PMA, Jenkins CR, Hurd SS. Global strategy for the diagnosis, management and prevention of chronic obstructive pulmonary disease. NHLBI/WHO Global initiative for chronic obstructive lung disease (GOLD) Workshop Summary.</a:t>
            </a:r>
            <a:br>
              <a:rPr lang="en-GB">
                <a:solidFill>
                  <a:srgbClr val="C0C0C0"/>
                </a:solidFill>
              </a:rPr>
            </a:br>
            <a:r>
              <a:rPr lang="en-GB">
                <a:solidFill>
                  <a:srgbClr val="C0C0C0"/>
                </a:solidFill>
              </a:rPr>
              <a:t>Am J Respir Crit Care Med 2001; 163: 1256-1276.</a:t>
            </a: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718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960" dirty="0" smtClean="0"/>
              <a:t>Таким образом, патофизиологическим механизмом, определяющим связь между клинической и спирометрической составляющими ХОБЛ, является “воздушная ловушка”.   “Воздушная ловушка” нарушает механику движения грудной клетки, ограничивает возможность произвольно изменять объем грудной клетки, что повышает нагрузку на дыхательные мышцы и увеличивает их потребность в кислороде.   Развитие “воздушной ловушки” связано с потерей эластичности легочной ткани, закономерно возникающим в этой связи экспираторным коллапсом воздухоносных путей малого калибра, а также холинергической </a:t>
            </a:r>
            <a:r>
              <a:rPr lang="ru-RU" sz="960" dirty="0" err="1" smtClean="0"/>
              <a:t>бронхоконстрикцией</a:t>
            </a:r>
            <a:r>
              <a:rPr lang="ru-RU" sz="960" dirty="0" smtClean="0"/>
              <a:t>. В результате опорожнение альвеол замедляется и в них после выдоха остается воздух. Иными словами, уменьшение экспираторных потоков при ХОБЛ приводит к неполному опорожнению легких перед следующим вдохом.   Этот процесс усугубляется при необходимости увеличения частоты дыхания при выполнении физической нагрузки. Поскольку легкие не опорожняются полностью, они начинают активно “переполняться” воздухом с каждым очередным дыхательным циклом. Этот процесс, ведущий к гиперинфляции легких, и называется “воздушной ловушкой” (рис. 1).   У больных ХОБЛ по сравнению со здоровыми обследуемыми даже в состоянии покоя значительно увеличена общая емкость легких (ОЕЛ) в основном за счет возрастания функциональной остаточной емкости (ФОЕ) и остаточного объема легких (ООЛ) и резко снижена емкость вдоха (</a:t>
            </a:r>
            <a:r>
              <a:rPr lang="ru-RU" sz="960" dirty="0" err="1" smtClean="0"/>
              <a:t>Евд</a:t>
            </a:r>
            <a:r>
              <a:rPr lang="ru-RU" sz="960" dirty="0" smtClean="0"/>
              <a:t>) (рис. 2). В процессе выполнения физической нагрузки больными ХОБЛ </a:t>
            </a:r>
            <a:r>
              <a:rPr lang="ru-RU" sz="960" dirty="0" err="1" smtClean="0"/>
              <a:t>Евд</a:t>
            </a:r>
            <a:r>
              <a:rPr lang="ru-RU" sz="960" dirty="0" smtClean="0"/>
              <a:t> прогрессивно уменьшается, при этом растет объем “воздушной ловушки” (увеличивается ФОЕ), т.е. увеличивается гиперинфляция легких, что обусловливает нарушения альвеолярной вентиляции…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" dirty="0" smtClean="0"/>
              <a:t> </a:t>
            </a:r>
            <a:endParaRPr lang="ru-RU" sz="960" dirty="0"/>
          </a:p>
        </p:txBody>
      </p:sp>
      <p:sp>
        <p:nvSpPr>
          <p:cNvPr id="1003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308E8954-A3BE-4E52-9D1E-372A7B9F7B65}" type="slidenum">
              <a:rPr lang="ru-RU" smtClean="0"/>
              <a:pPr eaLnBrk="1" hangingPunct="1"/>
              <a:t>12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119484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7412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GB" sz="1000" b="1" smtClean="0"/>
              <a:t>Заметки к слайду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900" smtClean="0">
                <a:solidFill>
                  <a:srgbClr val="000000"/>
                </a:solidFill>
              </a:rPr>
              <a:t>Это определение обострения ХОБЛ было предложено специалистами Глобальной </a:t>
            </a:r>
            <a:r>
              <a:rPr lang="ru-RU" sz="900" smtClean="0"/>
              <a:t>инициативы по хронической обструктивной болезни легких</a:t>
            </a:r>
            <a:r>
              <a:rPr lang="en-GB" sz="900" smtClean="0">
                <a:solidFill>
                  <a:srgbClr val="000000"/>
                </a:solidFill>
              </a:rPr>
              <a:t> </a:t>
            </a:r>
            <a:r>
              <a:rPr lang="ru-RU" sz="900" smtClean="0">
                <a:solidFill>
                  <a:srgbClr val="000000"/>
                </a:solidFill>
              </a:rPr>
              <a:t>(</a:t>
            </a:r>
            <a:r>
              <a:rPr lang="en-GB" sz="900" smtClean="0">
                <a:solidFill>
                  <a:srgbClr val="000000"/>
                </a:solidFill>
              </a:rPr>
              <a:t>Global Initiative for Chronic Obstructive Lung Disease </a:t>
            </a:r>
            <a:r>
              <a:rPr lang="ru-RU" sz="900" smtClean="0">
                <a:solidFill>
                  <a:srgbClr val="000000"/>
                </a:solidFill>
              </a:rPr>
              <a:t>- </a:t>
            </a:r>
            <a:r>
              <a:rPr lang="en-GB" sz="900" smtClean="0">
                <a:solidFill>
                  <a:srgbClr val="000000"/>
                </a:solidFill>
              </a:rPr>
              <a:t>GOLD) </a:t>
            </a:r>
            <a:r>
              <a:rPr lang="ru-RU" sz="900" smtClean="0">
                <a:solidFill>
                  <a:srgbClr val="000000"/>
                </a:solidFill>
              </a:rPr>
              <a:t>в публикации </a:t>
            </a:r>
            <a:r>
              <a:rPr lang="ru-RU" sz="900" i="1" smtClean="0">
                <a:solidFill>
                  <a:srgbClr val="000000"/>
                </a:solidFill>
              </a:rPr>
              <a:t>Глобальная стратегия по диагностике, лечению и профилактике хронической обструктивной болезни легких. </a:t>
            </a:r>
            <a:r>
              <a:rPr lang="ru-RU" sz="900" smtClean="0">
                <a:solidFill>
                  <a:srgbClr val="000000"/>
                </a:solidFill>
              </a:rPr>
              <a:t>Данный документ широко признается в качестве наиболее современного руководства по лечению ХОБЛ</a:t>
            </a:r>
            <a:r>
              <a:rPr lang="en-GB" sz="900" smtClean="0">
                <a:solidFill>
                  <a:srgbClr val="000000"/>
                </a:solidFill>
              </a:rPr>
              <a:t>.</a:t>
            </a:r>
            <a:r>
              <a:rPr lang="en-US" sz="1000" baseline="30000" smtClean="0"/>
              <a:t>1</a:t>
            </a:r>
            <a:endParaRPr lang="en-US" sz="1000" smtClean="0"/>
          </a:p>
          <a:p>
            <a:pPr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000" smtClean="0"/>
              <a:t>Основными симптомами обострения являются появление или усиление одышки, кашля и</a:t>
            </a:r>
            <a:r>
              <a:rPr lang="en-US" sz="1000" smtClean="0"/>
              <a:t>/</a:t>
            </a:r>
            <a:r>
              <a:rPr lang="ru-RU" sz="1000" smtClean="0"/>
              <a:t>или отделения мокроты</a:t>
            </a:r>
            <a:r>
              <a:rPr lang="en-US" sz="1000" smtClean="0"/>
              <a:t>, </a:t>
            </a:r>
            <a:r>
              <a:rPr lang="ru-RU" sz="1000" smtClean="0"/>
              <a:t>а также изменение цвета и</a:t>
            </a:r>
            <a:r>
              <a:rPr lang="en-US" sz="1000" smtClean="0"/>
              <a:t>/</a:t>
            </a:r>
            <a:r>
              <a:rPr lang="ru-RU" sz="1000" smtClean="0"/>
              <a:t>или вязкости мокроты</a:t>
            </a:r>
            <a:r>
              <a:rPr lang="en-US" sz="1000" smtClean="0"/>
              <a:t>.</a:t>
            </a:r>
            <a:r>
              <a:rPr lang="en-US" sz="1000" baseline="30000" smtClean="0"/>
              <a:t>2</a:t>
            </a:r>
            <a:endParaRPr lang="en-US" sz="1000" smtClean="0"/>
          </a:p>
          <a:p>
            <a:pPr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000" smtClean="0"/>
              <a:t>Тяжесть обострения может быть классифицирована на основании изменения симптомов или применения препарата, обычно используемого для лечения обострений</a:t>
            </a:r>
            <a:r>
              <a:rPr lang="en-GB" sz="1000" smtClean="0"/>
              <a:t>.</a:t>
            </a:r>
            <a:r>
              <a:rPr lang="en-US" sz="1000" baseline="30000" smtClean="0"/>
              <a:t>3</a:t>
            </a:r>
            <a:r>
              <a:rPr lang="en-GB" sz="1000" smtClean="0"/>
              <a:t> </a:t>
            </a:r>
            <a:r>
              <a:rPr lang="ru-RU" sz="1000" smtClean="0"/>
              <a:t>Восстановление после тяжелого обострения может занять несколько недель</a:t>
            </a:r>
            <a:r>
              <a:rPr lang="en-GB" sz="1000" smtClean="0"/>
              <a:t>.</a:t>
            </a:r>
            <a:r>
              <a:rPr lang="en-US" sz="1000" baseline="30000" smtClean="0"/>
              <a:t>4</a:t>
            </a:r>
            <a:endParaRPr lang="en-GB" sz="1000" smtClean="0"/>
          </a:p>
          <a:p>
            <a:pPr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000" smtClean="0"/>
              <a:t>Обострения обычно связаны с бактериальными и</a:t>
            </a:r>
            <a:r>
              <a:rPr lang="en-US" sz="1000" smtClean="0"/>
              <a:t>/</a:t>
            </a:r>
            <a:r>
              <a:rPr lang="ru-RU" sz="1000" smtClean="0"/>
              <a:t>или вирусными инфекциями дыхательных путей и ухудшением загрязнения воздуха</a:t>
            </a:r>
            <a:r>
              <a:rPr lang="en-US" sz="1000" smtClean="0"/>
              <a:t>.</a:t>
            </a:r>
            <a:r>
              <a:rPr lang="en-US" sz="1000" baseline="30000" smtClean="0"/>
              <a:t>1</a:t>
            </a:r>
            <a:endParaRPr lang="en-GB" sz="1000" smtClean="0"/>
          </a:p>
          <a:p>
            <a:pPr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000" smtClean="0"/>
              <a:t>Обострения сопровождаются увеличением уровней маркеров воспаления, таких как интерлейкин-6, в дыхательных путях и системном кровотоке</a:t>
            </a:r>
            <a:r>
              <a:rPr lang="en-US" sz="1000" smtClean="0"/>
              <a:t>.</a:t>
            </a:r>
            <a:r>
              <a:rPr lang="en-US" sz="1000" baseline="30000" smtClean="0"/>
              <a:t>5-8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en-GB" sz="900" smtClean="0"/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GB" sz="900" b="1" smtClean="0"/>
              <a:t>Литература</a:t>
            </a:r>
          </a:p>
          <a:p>
            <a:pPr>
              <a:lnSpc>
                <a:spcPct val="80000"/>
              </a:lnSpc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GB" sz="900" smtClean="0"/>
              <a:t>Global Initiative for Chronic Obstructive Lung Disease. Global strategy for the diagnosis, management, and prevention of COPD. </a:t>
            </a:r>
            <a:r>
              <a:rPr lang="en-GB" sz="900" b="1" smtClean="0"/>
              <a:t>2009</a:t>
            </a:r>
            <a:r>
              <a:rPr lang="en-GB" sz="900" smtClean="0"/>
              <a:t>. www.goldcopd.com</a:t>
            </a:r>
          </a:p>
          <a:p>
            <a:pPr>
              <a:lnSpc>
                <a:spcPct val="80000"/>
              </a:lnSpc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US" sz="900" smtClean="0"/>
              <a:t>Donaldson GC and Wedzicha JA. COPD exacerbations: Epidemiology. </a:t>
            </a:r>
            <a:r>
              <a:rPr lang="en-US" sz="900" i="1" smtClean="0"/>
              <a:t>Thorax</a:t>
            </a:r>
            <a:r>
              <a:rPr lang="en-US" sz="900" smtClean="0"/>
              <a:t> </a:t>
            </a:r>
            <a:r>
              <a:rPr lang="en-US" sz="900" b="1" smtClean="0"/>
              <a:t>2006</a:t>
            </a:r>
            <a:r>
              <a:rPr lang="en-US" sz="900" smtClean="0"/>
              <a:t>;61:164–168.</a:t>
            </a:r>
          </a:p>
          <a:p>
            <a:pPr>
              <a:lnSpc>
                <a:spcPct val="80000"/>
              </a:lnSpc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GB" sz="900" smtClean="0"/>
              <a:t>Pauwels R, Calverley P, Buist AS, et al. COPD exacerbations: the importance of a standard definition. </a:t>
            </a:r>
            <a:r>
              <a:rPr lang="en-GB" sz="900" i="1" smtClean="0"/>
              <a:t>Respir Med</a:t>
            </a:r>
            <a:r>
              <a:rPr lang="en-GB" sz="900" smtClean="0"/>
              <a:t> </a:t>
            </a:r>
            <a:r>
              <a:rPr lang="en-GB" sz="900" b="1" smtClean="0"/>
              <a:t>2004</a:t>
            </a:r>
            <a:r>
              <a:rPr lang="en-GB" sz="900" smtClean="0"/>
              <a:t>;98:99</a:t>
            </a:r>
            <a:r>
              <a:rPr lang="en-US" sz="900" smtClean="0"/>
              <a:t>–</a:t>
            </a:r>
            <a:r>
              <a:rPr lang="en-GB" sz="900" smtClean="0"/>
              <a:t>107.</a:t>
            </a:r>
          </a:p>
          <a:p>
            <a:pPr>
              <a:lnSpc>
                <a:spcPct val="80000"/>
              </a:lnSpc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GB" sz="900" smtClean="0"/>
              <a:t>Seemungal TA, Donaldson GC, Bhowmilk A, et al. Time course and recovery of exacerbations in patients with chronic obstructive pulmonary disease. </a:t>
            </a:r>
            <a:r>
              <a:rPr lang="en-GB" sz="900" i="1" smtClean="0"/>
              <a:t>Am J Respir Crit Care Med</a:t>
            </a:r>
            <a:r>
              <a:rPr lang="en-GB" sz="900" smtClean="0"/>
              <a:t> </a:t>
            </a:r>
            <a:r>
              <a:rPr lang="en-GB" sz="900" b="1" smtClean="0"/>
              <a:t>2000</a:t>
            </a:r>
            <a:r>
              <a:rPr lang="en-GB" sz="900" smtClean="0"/>
              <a:t>;161:1608</a:t>
            </a:r>
            <a:r>
              <a:rPr lang="en-US" sz="900" smtClean="0"/>
              <a:t>–</a:t>
            </a:r>
            <a:r>
              <a:rPr lang="en-GB" sz="900" smtClean="0"/>
              <a:t>1613.</a:t>
            </a:r>
          </a:p>
          <a:p>
            <a:pPr>
              <a:lnSpc>
                <a:spcPct val="80000"/>
              </a:lnSpc>
              <a:spcBef>
                <a:spcPct val="0"/>
              </a:spcBef>
              <a:buFont typeface="Calibri" pitchFamily="34" charset="0"/>
              <a:buAutoNum type="arabicPeriod"/>
            </a:pPr>
            <a:r>
              <a:rPr lang="it-IT" sz="900" smtClean="0"/>
              <a:t>Papi A, Bellettato CM, Braccioni F, et al. </a:t>
            </a:r>
            <a:r>
              <a:rPr lang="en-US" sz="900" smtClean="0"/>
              <a:t>Infections and airway inflammation in Chronic Obstructive Pulmonary Disease severe exacerbations. </a:t>
            </a:r>
            <a:r>
              <a:rPr lang="en-US" sz="900" i="1" smtClean="0"/>
              <a:t>Am J Respir Crit Care Med </a:t>
            </a:r>
            <a:r>
              <a:rPr lang="en-US" sz="900" b="1" smtClean="0"/>
              <a:t>2006</a:t>
            </a:r>
            <a:r>
              <a:rPr lang="en-US" sz="900" smtClean="0"/>
              <a:t>;173:1114–1121.</a:t>
            </a:r>
            <a:endParaRPr lang="en-GB" sz="900" smtClean="0"/>
          </a:p>
          <a:p>
            <a:pPr>
              <a:lnSpc>
                <a:spcPct val="80000"/>
              </a:lnSpc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US" sz="900" smtClean="0"/>
              <a:t>Hurst JR, Perera WR, Wilkinson TM, et al. Systemic and upper and lower airway inflammation at exacerbation of chronic obstructive pulmonary disease. </a:t>
            </a:r>
            <a:r>
              <a:rPr lang="en-US" sz="900" i="1" smtClean="0"/>
              <a:t>Am J Respir Crit Care Med</a:t>
            </a:r>
            <a:r>
              <a:rPr lang="en-US" sz="900" smtClean="0"/>
              <a:t>. </a:t>
            </a:r>
            <a:r>
              <a:rPr lang="en-US" sz="900" b="1" smtClean="0"/>
              <a:t>2006</a:t>
            </a:r>
            <a:r>
              <a:rPr lang="en-US" sz="900" smtClean="0"/>
              <a:t>;173:71–78.</a:t>
            </a:r>
            <a:endParaRPr lang="en-GB" sz="900" smtClean="0"/>
          </a:p>
          <a:p>
            <a:pPr>
              <a:lnSpc>
                <a:spcPct val="80000"/>
              </a:lnSpc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US" sz="900" smtClean="0"/>
              <a:t>Wedzicha JA and Seemungal TA. COPD exacerbations: defining their cause and prevention. </a:t>
            </a:r>
            <a:r>
              <a:rPr lang="en-US" sz="900" i="1" smtClean="0"/>
              <a:t>Lancet.</a:t>
            </a:r>
            <a:r>
              <a:rPr lang="en-US" sz="900" smtClean="0"/>
              <a:t> </a:t>
            </a:r>
            <a:r>
              <a:rPr lang="en-US" sz="900" b="1" smtClean="0"/>
              <a:t>2007</a:t>
            </a:r>
            <a:r>
              <a:rPr lang="en-US" sz="900" smtClean="0"/>
              <a:t>;370:786–796.</a:t>
            </a:r>
          </a:p>
          <a:p>
            <a:pPr>
              <a:lnSpc>
                <a:spcPct val="80000"/>
              </a:lnSpc>
              <a:spcBef>
                <a:spcPct val="0"/>
              </a:spcBef>
              <a:buFont typeface="Calibri" pitchFamily="34" charset="0"/>
              <a:buAutoNum type="arabicPeriod"/>
            </a:pPr>
            <a:r>
              <a:rPr lang="en-GB" sz="900" smtClean="0"/>
              <a:t>Perera W, Hurst JR, Wilkinson TM, et al. Inflammatory changes, recovery and recurrence at COPD exacerbation. </a:t>
            </a:r>
            <a:r>
              <a:rPr lang="en-GB" sz="900" i="1" smtClean="0"/>
              <a:t>Eur Respir J </a:t>
            </a:r>
            <a:r>
              <a:rPr lang="en-GB" sz="900" b="1" smtClean="0"/>
              <a:t>2007</a:t>
            </a:r>
            <a:r>
              <a:rPr lang="en-GB" sz="900" smtClean="0"/>
              <a:t>;29:527</a:t>
            </a:r>
            <a:r>
              <a:rPr lang="en-US" sz="900" smtClean="0"/>
              <a:t>–</a:t>
            </a:r>
            <a:r>
              <a:rPr lang="en-GB" sz="900" smtClean="0"/>
              <a:t>534.</a:t>
            </a:r>
            <a:endParaRPr lang="ru-RU" sz="900" smtClean="0"/>
          </a:p>
        </p:txBody>
      </p:sp>
    </p:spTree>
    <p:extLst>
      <p:ext uri="{BB962C8B-B14F-4D97-AF65-F5344CB8AC3E}">
        <p14:creationId xmlns:p14="http://schemas.microsoft.com/office/powerpoint/2010/main" val="966990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28B843-78F2-45CA-A117-664A9A1F1533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EB87BAFF-CD0B-4334-98D1-1C3E22789A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745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E7467-3198-440A-BFE6-6A1B92EFB112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8F124B85-B143-4E41-A39E-73806FDF6A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19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E7467-3198-440A-BFE6-6A1B92EFB112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8F124B85-B143-4E41-A39E-73806FDF6A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3209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E7467-3198-440A-BFE6-6A1B92EFB112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8F124B85-B143-4E41-A39E-73806FDF6A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694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E7467-3198-440A-BFE6-6A1B92EFB112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8F124B85-B143-4E41-A39E-73806FDF6A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114255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E7467-3198-440A-BFE6-6A1B92EFB112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8F124B85-B143-4E41-A39E-73806FDF6A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016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B6AE5D-FDE0-49FD-8584-283F2DA9A9F7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994796-B451-4CE8-86CB-91394D236E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047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09EAA6-201D-45DC-B747-E8563519726E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0D0102-1FE9-4278-9DDC-BA2DD68B18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523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185F17E-7AE4-4E1E-BC39-DA1BAC21E69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755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7DA781F-9151-4930-86A0-D51A9D0C130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571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0E4B6-EAB2-42A8-B840-BB7286F6C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293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797F96-F473-409A-9B03-3528A048B791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F7E866-934A-49F7-BFAF-F5222D5DFC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4220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60388"/>
            <a:ext cx="6469063" cy="4873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01638" y="1693863"/>
            <a:ext cx="4090987" cy="4908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93863"/>
            <a:ext cx="4092575" cy="4908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38150" y="6540500"/>
            <a:ext cx="1601788" cy="501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A9EFE-3F81-43FB-83F3-E5C1CD2436F0}" type="datetime8">
              <a:rPr lang="en-GB"/>
              <a:pPr>
                <a:defRPr/>
              </a:pPr>
              <a:t>04/02/2014 06:03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951288" y="6096000"/>
            <a:ext cx="3051175" cy="501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©GSK    Presentation  •  Department  •  Author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0" y="6619875"/>
            <a:ext cx="9144000" cy="238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6D6E9-437A-4EBC-A284-A189DF109F4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4534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BD64D19-0D53-445F-8C8F-23788342BBA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254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62C4DDC-D6DA-4A0D-9E39-05397BC7278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453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228205-6A23-4756-9A56-A8532EAB353C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51162281-24E1-4547-B1D0-9486256A06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567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E06F84-93FE-40C3-9B95-BFCB7961A065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41327EB4-7338-49A2-991B-9F4B121A0D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62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147141-26FB-4E51-8A10-8CF80165A190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7E600DA0-B671-49A5-9AB4-9DC2F871EC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021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818A32-F81C-4ED6-ADBB-4769E6EFC2CE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CA384E-67DA-4879-AA09-62CD7E7DF3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537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E93A28-36C0-4404-9A1A-6040C8F03906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C8D710-2FF3-4D97-B552-73F2435C66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507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CF66B9-A73C-4EB8-BDE0-9F41B52586D7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DDAAB6-4961-4A3E-9C44-D9BF390254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481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044AA2-A344-4226-8F85-883553995D07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CB30CEE0-801E-4847-9A27-7E21221A89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371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F9E7467-3198-440A-BFE6-6A1B92EFB112}" type="datetimeFigureOut">
              <a:rPr lang="ru-RU" smtClean="0"/>
              <a:pPr>
                <a:defRPr/>
              </a:pPr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8F124B85-B143-4E41-A39E-73806FDF6A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488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19" r:id="rId13"/>
    <p:sldLayoutId id="2147483820" r:id="rId14"/>
    <p:sldLayoutId id="2147483821" r:id="rId15"/>
    <p:sldLayoutId id="2147483822" r:id="rId16"/>
    <p:sldLayoutId id="2147483823" r:id="rId17"/>
    <p:sldLayoutId id="2147483824" r:id="rId18"/>
    <p:sldLayoutId id="2147483825" r:id="rId19"/>
    <p:sldLayoutId id="2147483826" r:id="rId20"/>
    <p:sldLayoutId id="2147483827" r:id="rId21"/>
    <p:sldLayoutId id="2147483828" r:id="rId22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wmf"/><Relationship Id="rId9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7" y="624110"/>
            <a:ext cx="7058744" cy="128089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omic Sans MS" pitchFamily="66" charset="0"/>
              </a:rPr>
              <a:t>Хроническая </a:t>
            </a:r>
            <a:r>
              <a:rPr lang="ru-RU" sz="3600" b="1" dirty="0" err="1">
                <a:solidFill>
                  <a:srgbClr val="FF0000"/>
                </a:solidFill>
                <a:latin typeface="Comic Sans MS" pitchFamily="66" charset="0"/>
              </a:rPr>
              <a:t>обструктивная</a:t>
            </a:r>
            <a:r>
              <a:rPr lang="ru-RU" sz="3600" b="1" dirty="0">
                <a:solidFill>
                  <a:srgbClr val="FF0000"/>
                </a:solidFill>
                <a:latin typeface="Comic Sans MS" pitchFamily="66" charset="0"/>
              </a:rPr>
              <a:t> болезнь легких (ХОБЛ)</a:t>
            </a:r>
          </a:p>
        </p:txBody>
      </p:sp>
      <p:pic>
        <p:nvPicPr>
          <p:cNvPr id="271364" name="Picture 4" descr="Tabac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740" y="2133600"/>
            <a:ext cx="5320019" cy="3778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959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9913" y="0"/>
            <a:ext cx="8229600" cy="63341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ХОБЛ : определение фенотипа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749301"/>
            <a:ext cx="7812360" cy="3903836"/>
          </a:xfrm>
        </p:spPr>
        <p:txBody>
          <a:bodyPr>
            <a:normAutofit/>
          </a:bodyPr>
          <a:lstStyle/>
          <a:p>
            <a:pPr marL="0" indent="0" eaLnBrk="1" hangingPunct="1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ru-RU" sz="2400" b="1" u="sng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Фенотип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– особенности заболевания или их комбинация, характеризующие различия между пациентами с ХОБЛ, связанные с клинически значимыми исходами (симптомы, обострения, ответ на терапию, скорость прогрессирования заболевания, смерть)</a:t>
            </a:r>
            <a:endParaRPr lang="ru-RU" sz="2400" b="1" baseline="300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indent="0" eaLnBrk="1" hangingPunct="1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Цель фенотипирования – выделить группы пациентов со сходным прогнозом и ответом на терапию</a:t>
            </a: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4792663"/>
            <a:ext cx="8027987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4" descr="American Journal of Respiratory and Critical Care Medic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4797425"/>
            <a:ext cx="223202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818198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2" descr="m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7900" y="1611313"/>
            <a:ext cx="2787650" cy="4038600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271363" name="Picture 3" descr="m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1676400"/>
            <a:ext cx="2871787" cy="4038600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271364" name="Text Box 4"/>
          <p:cNvSpPr txBox="1">
            <a:spLocks noChangeArrowheads="1"/>
          </p:cNvSpPr>
          <p:nvPr/>
        </p:nvSpPr>
        <p:spPr bwMode="auto">
          <a:xfrm>
            <a:off x="779463" y="1062038"/>
            <a:ext cx="3517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Comic Sans MS" panose="030F0702030302020204" pitchFamily="66" charset="0"/>
              </a:rPr>
              <a:t>Эмфизематозный</a:t>
            </a:r>
          </a:p>
        </p:txBody>
      </p:sp>
      <p:sp>
        <p:nvSpPr>
          <p:cNvPr id="271365" name="Text Box 5"/>
          <p:cNvSpPr txBox="1">
            <a:spLocks noChangeArrowheads="1"/>
          </p:cNvSpPr>
          <p:nvPr/>
        </p:nvSpPr>
        <p:spPr bwMode="auto">
          <a:xfrm>
            <a:off x="4929188" y="1074738"/>
            <a:ext cx="3367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Comic Sans MS" panose="030F0702030302020204" pitchFamily="66" charset="0"/>
              </a:rPr>
              <a:t>Бронхитический</a:t>
            </a:r>
          </a:p>
        </p:txBody>
      </p:sp>
      <p:sp>
        <p:nvSpPr>
          <p:cNvPr id="271368" name="Rectangle 8"/>
          <p:cNvSpPr>
            <a:spLocks noChangeArrowheads="1"/>
          </p:cNvSpPr>
          <p:nvPr/>
        </p:nvSpPr>
        <p:spPr bwMode="auto">
          <a:xfrm>
            <a:off x="525463" y="458788"/>
            <a:ext cx="8208962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lIns="0" tIns="0" rIns="0" bIns="0" anchor="b"/>
          <a:lstStyle/>
          <a:p>
            <a:pPr algn="ctr" defTabSz="1785938">
              <a:defRPr/>
            </a:pPr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КЛАССИЧЕСКИЕ ФЕНОТИПЫ  ХОБЛ (СИСТЕМНЫЕ)</a:t>
            </a:r>
            <a:endParaRPr lang="en-GB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00075" y="5930900"/>
            <a:ext cx="36242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cs typeface="+mn-cs"/>
              </a:rPr>
              <a:t>«Розовые пыхтелки»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011738" y="5930900"/>
            <a:ext cx="35115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cs typeface="+mn-cs"/>
              </a:rPr>
              <a:t>«Синие с одышкой»</a:t>
            </a:r>
          </a:p>
        </p:txBody>
      </p:sp>
    </p:spTree>
    <p:extLst>
      <p:ext uri="{BB962C8B-B14F-4D97-AF65-F5344CB8AC3E}">
        <p14:creationId xmlns:p14="http://schemas.microsoft.com/office/powerpoint/2010/main" val="812978267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500523" cy="68959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«</a:t>
            </a:r>
            <a:r>
              <a:rPr lang="ru-RU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Бронхитический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» тип ХОБЛ</a:t>
            </a:r>
          </a:p>
        </p:txBody>
      </p:sp>
      <p:pic>
        <p:nvPicPr>
          <p:cNvPr id="49155" name="Picture 2" descr="ХОБЛ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0813" y="1214438"/>
            <a:ext cx="2471737" cy="3214687"/>
          </a:xfrm>
        </p:spPr>
      </p:pic>
      <p:sp>
        <p:nvSpPr>
          <p:cNvPr id="49156" name="TextBox 4"/>
          <p:cNvSpPr txBox="1">
            <a:spLocks noChangeArrowheads="1"/>
          </p:cNvSpPr>
          <p:nvPr/>
        </p:nvSpPr>
        <p:spPr bwMode="auto">
          <a:xfrm>
            <a:off x="285750" y="1785938"/>
            <a:ext cx="6130204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Тучность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Синюшный цианоз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Кашель с большим кол-вом гнойной мокроты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Одышка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Ранняя  декомпенсация  </a:t>
            </a:r>
            <a:r>
              <a:rPr lang="en-US" b="1" dirty="0" err="1">
                <a:latin typeface="Comic Sans MS" panose="030F0702030302020204" pitchFamily="66" charset="0"/>
              </a:rPr>
              <a:t>Cor</a:t>
            </a:r>
            <a:r>
              <a:rPr lang="en-US" b="1" dirty="0">
                <a:latin typeface="Comic Sans MS" panose="030F0702030302020204" pitchFamily="66" charset="0"/>
              </a:rPr>
              <a:t>  </a:t>
            </a:r>
            <a:r>
              <a:rPr lang="en-US" b="1" dirty="0" err="1">
                <a:latin typeface="Comic Sans MS" panose="030F0702030302020204" pitchFamily="66" charset="0"/>
              </a:rPr>
              <a:t>pulmonalae</a:t>
            </a:r>
            <a:endParaRPr lang="ru-RU" b="1" dirty="0">
              <a:latin typeface="Comic Sans MS" panose="030F0702030302020204" pitchFamily="66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 smtClean="0">
                <a:latin typeface="Comic Sans MS" panose="030F0702030302020204" pitchFamily="66" charset="0"/>
              </a:rPr>
              <a:t>Выраженная</a:t>
            </a:r>
            <a:r>
              <a:rPr lang="en-US" b="1" dirty="0" smtClean="0">
                <a:latin typeface="Comic Sans MS" panose="030F0702030302020204" pitchFamily="66" charset="0"/>
              </a:rPr>
              <a:t> </a:t>
            </a:r>
            <a:r>
              <a:rPr lang="ru-RU" b="1" dirty="0">
                <a:latin typeface="Comic Sans MS" panose="030F0702030302020204" pitchFamily="66" charset="0"/>
              </a:rPr>
              <a:t>степень активности воспалительного </a:t>
            </a:r>
            <a:endParaRPr lang="ru-RU" b="1" dirty="0" smtClean="0">
              <a:latin typeface="Comic Sans MS" panose="030F0702030302020204" pitchFamily="66" charset="0"/>
            </a:endParaRPr>
          </a:p>
          <a:p>
            <a:pPr eaLnBrk="1" hangingPunct="1"/>
            <a:r>
              <a:rPr lang="ru-RU" b="1" dirty="0" smtClean="0">
                <a:latin typeface="Comic Sans MS" panose="030F0702030302020204" pitchFamily="66" charset="0"/>
              </a:rPr>
              <a:t>процесса в </a:t>
            </a:r>
            <a:r>
              <a:rPr lang="ru-RU" b="1" dirty="0">
                <a:latin typeface="Comic Sans MS" panose="030F0702030302020204" pitchFamily="66" charset="0"/>
              </a:rPr>
              <a:t>бронхах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 err="1">
                <a:latin typeface="Comic Sans MS" panose="030F0702030302020204" pitchFamily="66" charset="0"/>
              </a:rPr>
              <a:t>Обструктивные</a:t>
            </a:r>
            <a:r>
              <a:rPr lang="ru-RU" b="1" dirty="0">
                <a:latin typeface="Comic Sans MS" panose="030F0702030302020204" pitchFamily="66" charset="0"/>
              </a:rPr>
              <a:t> изменения ФВД</a:t>
            </a:r>
            <a:endParaRPr lang="en-US" b="1" dirty="0">
              <a:latin typeface="Comic Sans MS" panose="030F0702030302020204" pitchFamily="66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ru-RU" b="1" dirty="0">
                <a:latin typeface="Comic Sans MS" panose="030F0702030302020204" pitchFamily="66" charset="0"/>
              </a:rPr>
              <a:t>Гиперинфляция 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Преобладание  </a:t>
            </a:r>
            <a:r>
              <a:rPr lang="ru-RU" b="1" dirty="0" err="1">
                <a:latin typeface="Comic Sans MS" panose="030F0702030302020204" pitchFamily="66" charset="0"/>
              </a:rPr>
              <a:t>бронхоэктазов</a:t>
            </a:r>
            <a:endParaRPr lang="ru-RU" b="1" dirty="0">
              <a:latin typeface="Comic Sans MS" panose="030F0702030302020204" pitchFamily="66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 err="1">
                <a:latin typeface="Comic Sans MS" panose="030F0702030302020204" pitchFamily="66" charset="0"/>
              </a:rPr>
              <a:t>Центриацинарная</a:t>
            </a:r>
            <a:r>
              <a:rPr lang="ru-RU" b="1" dirty="0">
                <a:latin typeface="Comic Sans MS" panose="030F0702030302020204" pitchFamily="66" charset="0"/>
              </a:rPr>
              <a:t> эмфизема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Иммунологические нарушения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Продолжительность жизни ≈ 6 лет</a:t>
            </a:r>
          </a:p>
          <a:p>
            <a:pPr eaLnBrk="1" hangingPunct="1"/>
            <a:endParaRPr lang="ru-RU" dirty="0"/>
          </a:p>
          <a:p>
            <a:pPr eaLnBrk="1" hangingPunct="1"/>
            <a:endParaRPr lang="ru-RU" dirty="0"/>
          </a:p>
          <a:p>
            <a:pPr eaLnBrk="1" hangingPunct="1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501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058744" cy="71665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«Эмфизематозный» вариант</a:t>
            </a:r>
          </a:p>
        </p:txBody>
      </p:sp>
      <p:pic>
        <p:nvPicPr>
          <p:cNvPr id="47107" name="Picture 3" descr="Эмфизем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6500" y="1214438"/>
            <a:ext cx="2500313" cy="3543300"/>
          </a:xfrm>
        </p:spPr>
      </p:pic>
      <p:sp>
        <p:nvSpPr>
          <p:cNvPr id="47108" name="TextBox 4"/>
          <p:cNvSpPr txBox="1">
            <a:spLocks noChangeArrowheads="1"/>
          </p:cNvSpPr>
          <p:nvPr/>
        </p:nvSpPr>
        <p:spPr bwMode="auto">
          <a:xfrm>
            <a:off x="500063" y="1785938"/>
            <a:ext cx="5872137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Худощавы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«Розовый» цианоз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Малопродуктивный кашель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Слизистая, </a:t>
            </a:r>
            <a:r>
              <a:rPr lang="ru-RU" b="1" dirty="0" err="1">
                <a:latin typeface="Comic Sans MS" panose="030F0702030302020204" pitchFamily="66" charset="0"/>
              </a:rPr>
              <a:t>слизисто</a:t>
            </a:r>
            <a:r>
              <a:rPr lang="ru-RU" b="1" dirty="0">
                <a:latin typeface="Comic Sans MS" panose="030F0702030302020204" pitchFamily="66" charset="0"/>
              </a:rPr>
              <a:t>-гнойная мокрота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Постоянная одышка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Поздняя  декомпенсация  </a:t>
            </a:r>
            <a:r>
              <a:rPr lang="en-US" b="1" dirty="0" err="1">
                <a:latin typeface="Comic Sans MS" panose="030F0702030302020204" pitchFamily="66" charset="0"/>
              </a:rPr>
              <a:t>Cor</a:t>
            </a:r>
            <a:r>
              <a:rPr lang="en-US" b="1" dirty="0">
                <a:latin typeface="Comic Sans MS" panose="030F0702030302020204" pitchFamily="66" charset="0"/>
              </a:rPr>
              <a:t>  </a:t>
            </a:r>
            <a:r>
              <a:rPr lang="en-US" b="1" dirty="0" err="1">
                <a:latin typeface="Comic Sans MS" panose="030F0702030302020204" pitchFamily="66" charset="0"/>
              </a:rPr>
              <a:t>pulmonalae</a:t>
            </a:r>
            <a:endParaRPr lang="ru-RU" b="1" dirty="0">
              <a:latin typeface="Comic Sans MS" panose="030F0702030302020204" pitchFamily="66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b="1" dirty="0">
                <a:latin typeface="Comic Sans MS" panose="030F0702030302020204" pitchFamily="66" charset="0"/>
              </a:rPr>
              <a:t>I-II </a:t>
            </a:r>
            <a:r>
              <a:rPr lang="ru-RU" b="1" dirty="0">
                <a:latin typeface="Comic Sans MS" panose="030F0702030302020204" pitchFamily="66" charset="0"/>
              </a:rPr>
              <a:t>степень активности воспалительного процесса в бронхах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 err="1">
                <a:latin typeface="Comic Sans MS" panose="030F0702030302020204" pitchFamily="66" charset="0"/>
              </a:rPr>
              <a:t>Обструктивные</a:t>
            </a:r>
            <a:r>
              <a:rPr lang="ru-RU" b="1" dirty="0">
                <a:latin typeface="Comic Sans MS" panose="030F0702030302020204" pitchFamily="66" charset="0"/>
              </a:rPr>
              <a:t> или смешанные изменения ФВД</a:t>
            </a:r>
            <a:endParaRPr lang="en-US" b="1" dirty="0">
              <a:latin typeface="Comic Sans MS" panose="030F0702030302020204" pitchFamily="66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ru-RU" b="1" dirty="0">
                <a:latin typeface="Comic Sans MS" panose="030F0702030302020204" pitchFamily="66" charset="0"/>
              </a:rPr>
              <a:t>Гиперинфляция 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Преобладание  эмфиземы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 err="1">
                <a:latin typeface="Comic Sans MS" panose="030F0702030302020204" pitchFamily="66" charset="0"/>
              </a:rPr>
              <a:t>Панацинарная</a:t>
            </a:r>
            <a:r>
              <a:rPr lang="ru-RU" b="1" dirty="0">
                <a:latin typeface="Comic Sans MS" panose="030F0702030302020204" pitchFamily="66" charset="0"/>
              </a:rPr>
              <a:t> эмфизема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Иммунологические нарушения не выражены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b="1" dirty="0">
                <a:latin typeface="Comic Sans MS" panose="030F0702030302020204" pitchFamily="66" charset="0"/>
              </a:rPr>
              <a:t>Продолжительность жизни более 15 лет</a:t>
            </a:r>
          </a:p>
          <a:p>
            <a:pPr eaLnBrk="1" hangingPunct="1">
              <a:buFont typeface="Arial" pitchFamily="34" charset="0"/>
              <a:buChar char="•"/>
            </a:pPr>
            <a:endParaRPr lang="ru-RU" dirty="0"/>
          </a:p>
          <a:p>
            <a:pPr eaLnBrk="1" hangingPunct="1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Клиника ХОБЛ: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1" y="1700808"/>
            <a:ext cx="7383192" cy="3777622"/>
          </a:xfrm>
        </p:spPr>
        <p:txBody>
          <a:bodyPr>
            <a:normAutofit/>
          </a:bodyPr>
          <a:lstStyle/>
          <a:p>
            <a:r>
              <a:rPr lang="ru-RU" sz="2400" b="1" u="sng" dirty="0" smtClean="0">
                <a:solidFill>
                  <a:schemeClr val="tx1"/>
                </a:solidFill>
                <a:latin typeface="Comic Sans MS" pitchFamily="66" charset="0"/>
              </a:rPr>
              <a:t>Хронический кашель</a:t>
            </a:r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: утром, после пробуждения. Постоянный, усиливается при обострении.</a:t>
            </a:r>
          </a:p>
          <a:p>
            <a:r>
              <a:rPr lang="ru-RU" sz="2400" b="1" u="sng" dirty="0" smtClean="0">
                <a:solidFill>
                  <a:schemeClr val="tx1"/>
                </a:solidFill>
                <a:latin typeface="Comic Sans MS" pitchFamily="66" charset="0"/>
              </a:rPr>
              <a:t>Мокрота</a:t>
            </a:r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: постоянное выделение, усиливается при обострении.</a:t>
            </a:r>
          </a:p>
          <a:p>
            <a:r>
              <a:rPr lang="ru-RU" sz="2400" b="1" u="sng" dirty="0" smtClean="0">
                <a:solidFill>
                  <a:schemeClr val="tx1"/>
                </a:solidFill>
                <a:latin typeface="Comic Sans MS" pitchFamily="66" charset="0"/>
              </a:rPr>
              <a:t>Одышка</a:t>
            </a:r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: постоянная, усиливается при обострении.</a:t>
            </a:r>
            <a:endParaRPr lang="ru-RU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08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Критерии диагностики ХОБЛ: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Анамнез (курение, профессиональные вредности)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Возраст (старше 35 лет)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Клиника (кашель, мокрота, одышка)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Объективные данные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Данные спирографии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Отрицательный </a:t>
            </a:r>
            <a:r>
              <a:rPr lang="ru-RU" sz="20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бронходилатационный</a:t>
            </a:r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тест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Исключение другой патологии</a:t>
            </a:r>
          </a:p>
          <a:p>
            <a:endParaRPr lang="ru-RU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08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5184775" cy="936625"/>
          </a:xfrm>
        </p:spPr>
        <p:txBody>
          <a:bodyPr/>
          <a:lstStyle/>
          <a:p>
            <a:pPr algn="ctr"/>
            <a:r>
              <a:rPr lang="ru-RU" sz="3200" b="1">
                <a:latin typeface="Comic Sans MS" pitchFamily="66" charset="0"/>
              </a:rPr>
              <a:t>АНАМНЕЗ КУРЕНИЯ</a:t>
            </a:r>
          </a:p>
        </p:txBody>
      </p:sp>
      <p:pic>
        <p:nvPicPr>
          <p:cNvPr id="290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04813"/>
            <a:ext cx="2627313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0821" name="Text Box 5"/>
          <p:cNvSpPr txBox="1">
            <a:spLocks noChangeArrowheads="1"/>
          </p:cNvSpPr>
          <p:nvPr/>
        </p:nvSpPr>
        <p:spPr bwMode="auto">
          <a:xfrm>
            <a:off x="900113" y="1773238"/>
            <a:ext cx="5040312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2800" b="1" u="sng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Индекс курящего человека</a:t>
            </a:r>
          </a:p>
          <a:p>
            <a:pPr algn="ctr" eaLnBrk="0" hangingPunct="0">
              <a:spcBef>
                <a:spcPct val="50000"/>
              </a:spcBef>
            </a:pPr>
            <a:r>
              <a:rPr lang="ru-RU" sz="2800" b="1">
                <a:solidFill>
                  <a:srgbClr val="333399"/>
                </a:solidFill>
                <a:latin typeface="Comic Sans MS" pitchFamily="66" charset="0"/>
              </a:rPr>
              <a:t> (ИК)</a:t>
            </a:r>
            <a:endParaRPr lang="ru-RU" sz="2800" b="1">
              <a:solidFill>
                <a:srgbClr val="33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ctr"/>
            <a:endParaRPr lang="ru-RU" sz="2800" u="sng">
              <a:solidFill>
                <a:srgbClr val="333399"/>
              </a:solidFill>
              <a:latin typeface="Comic Sans MS" pitchFamily="66" charset="0"/>
            </a:endParaRPr>
          </a:p>
        </p:txBody>
      </p:sp>
      <p:sp>
        <p:nvSpPr>
          <p:cNvPr id="290822" name="Rectangle 6"/>
          <p:cNvSpPr>
            <a:spLocks noChangeArrowheads="1"/>
          </p:cNvSpPr>
          <p:nvPr/>
        </p:nvSpPr>
        <p:spPr bwMode="auto">
          <a:xfrm>
            <a:off x="0" y="3357563"/>
            <a:ext cx="9144000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>
                <a:latin typeface="Comic Sans MS" pitchFamily="66" charset="0"/>
              </a:rPr>
              <a:t>ИК (пачек/ лет) =</a:t>
            </a:r>
          </a:p>
          <a:p>
            <a:pPr algn="ctr"/>
            <a:r>
              <a:rPr lang="ru-RU" sz="2400" b="1" u="sng">
                <a:latin typeface="Comic Sans MS" pitchFamily="66" charset="0"/>
              </a:rPr>
              <a:t>Количество сигарет в день Х стаж курения (годы)</a:t>
            </a:r>
            <a:r>
              <a:rPr lang="ru-RU" sz="2400" b="1">
                <a:latin typeface="Comic Sans MS" pitchFamily="66" charset="0"/>
              </a:rPr>
              <a:t>      </a:t>
            </a:r>
          </a:p>
          <a:p>
            <a:pPr algn="ctr"/>
            <a:r>
              <a:rPr lang="ru-RU" sz="2400" b="1">
                <a:latin typeface="Comic Sans MS" pitchFamily="66" charset="0"/>
              </a:rPr>
              <a:t> 20</a:t>
            </a:r>
            <a:endParaRPr lang="ru-RU" sz="2400" b="1" u="sng">
              <a:latin typeface="Comic Sans MS" pitchFamily="66" charset="0"/>
            </a:endParaRPr>
          </a:p>
          <a:p>
            <a:pPr algn="ctr"/>
            <a:endParaRPr lang="ru-RU" sz="2400">
              <a:latin typeface="Comic Sans MS" pitchFamily="66" charset="0"/>
            </a:endParaRPr>
          </a:p>
        </p:txBody>
      </p:sp>
      <p:sp>
        <p:nvSpPr>
          <p:cNvPr id="290824" name="Text Box 8"/>
          <p:cNvSpPr txBox="1">
            <a:spLocks noChangeArrowheads="1"/>
          </p:cNvSpPr>
          <p:nvPr/>
        </p:nvSpPr>
        <p:spPr bwMode="auto">
          <a:xfrm>
            <a:off x="679450" y="5157788"/>
            <a:ext cx="5740400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2000" b="1">
                <a:latin typeface="Comic Sans MS" pitchFamily="66" charset="0"/>
              </a:rPr>
              <a:t>ИК </a:t>
            </a:r>
            <a:r>
              <a:rPr lang="en-US" sz="2000" b="1">
                <a:latin typeface="Comic Sans MS" pitchFamily="66" charset="0"/>
              </a:rPr>
              <a:t>&gt;</a:t>
            </a:r>
            <a:r>
              <a:rPr lang="ru-RU" sz="2000" b="1">
                <a:latin typeface="Comic Sans MS" pitchFamily="66" charset="0"/>
              </a:rPr>
              <a:t> 10 пачек/ лет является достоверным </a:t>
            </a:r>
          </a:p>
          <a:p>
            <a:pPr algn="ctr" eaLnBrk="0" hangingPunct="0">
              <a:spcBef>
                <a:spcPct val="50000"/>
              </a:spcBef>
            </a:pPr>
            <a:r>
              <a:rPr lang="ru-RU" sz="2000" b="1">
                <a:latin typeface="Comic Sans MS" pitchFamily="66" charset="0"/>
              </a:rPr>
              <a:t>фактором риска развития ХОБЛ</a:t>
            </a:r>
          </a:p>
          <a:p>
            <a:pPr algn="ctr"/>
            <a:endParaRPr lang="ru-RU" sz="2000" b="1">
              <a:latin typeface="Comic Sans MS" pitchFamily="66" charset="0"/>
            </a:endParaRPr>
          </a:p>
        </p:txBody>
      </p:sp>
      <p:sp>
        <p:nvSpPr>
          <p:cNvPr id="290826" name="Text Box 10"/>
          <p:cNvSpPr txBox="1">
            <a:spLocks noChangeArrowheads="1"/>
          </p:cNvSpPr>
          <p:nvPr/>
        </p:nvSpPr>
        <p:spPr bwMode="auto">
          <a:xfrm>
            <a:off x="3463925" y="6526213"/>
            <a:ext cx="53213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600" b="1">
                <a:latin typeface="Comic Sans MS" pitchFamily="66" charset="0"/>
              </a:rPr>
              <a:t>Стандарты Американского Торакального</a:t>
            </a:r>
            <a:r>
              <a:rPr lang="ru-RU" sz="1600" b="1">
                <a:solidFill>
                  <a:srgbClr val="66FFFF"/>
                </a:solidFill>
              </a:rPr>
              <a:t> </a:t>
            </a:r>
            <a:r>
              <a:rPr lang="ru-RU" sz="1600" b="1">
                <a:latin typeface="Comic Sans MS" pitchFamily="66" charset="0"/>
              </a:rPr>
              <a:t>Общества</a:t>
            </a:r>
          </a:p>
        </p:txBody>
      </p:sp>
      <p:pic>
        <p:nvPicPr>
          <p:cNvPr id="290828" name="Picture 12" descr="i?id=54702560&amp;tov=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5084763"/>
            <a:ext cx="2160588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6395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483768" y="277812"/>
            <a:ext cx="6408712" cy="142299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СПИРОМЕТРИЯ – </a:t>
            </a:r>
            <a:b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«ЗОЛОТОЙ СТАНДАРТ» ДИАГНОСТИКИ</a:t>
            </a:r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ХОБЛ</a:t>
            </a:r>
          </a:p>
        </p:txBody>
      </p:sp>
      <p:pic>
        <p:nvPicPr>
          <p:cNvPr id="30617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20039"/>
            <a:ext cx="4038600" cy="135112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6180" name="Picture 4" descr="GOLD2-vk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88913"/>
            <a:ext cx="1368425" cy="1223962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306181" name="Picture 5" descr="P1100013 (без буквы М)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8" t="24284" r="16888" b="13261"/>
          <a:stretch>
            <a:fillRect/>
          </a:stretch>
        </p:blipFill>
        <p:spPr>
          <a:xfrm>
            <a:off x="4722813" y="2055813"/>
            <a:ext cx="3187700" cy="2071687"/>
          </a:xfrm>
          <a:ln/>
        </p:spPr>
      </p:pic>
    </p:spTree>
    <p:extLst>
      <p:ext uri="{BB962C8B-B14F-4D97-AF65-F5344CB8AC3E}">
        <p14:creationId xmlns:p14="http://schemas.microsoft.com/office/powerpoint/2010/main" val="101251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/>
          <a:lstStyle/>
          <a:p>
            <a:pPr algn="ctr" eaLnBrk="1" hangingPunct="1"/>
            <a:r>
              <a:rPr lang="ru-RU" sz="35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Обструкция при ХОБЛ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57200" y="1285874"/>
            <a:ext cx="8435280" cy="5095453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ru-RU" sz="19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Хроническая бронхиальная обструкция – регистрируется как минимум 3 раза в течение одного года, несмотря на проводимую терапию.</a:t>
            </a:r>
          </a:p>
          <a:p>
            <a:pPr eaLnBrk="1" hangingPunct="1"/>
            <a:r>
              <a:rPr lang="ru-RU" sz="19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Объединяющий признак ХОБЛ – </a:t>
            </a:r>
            <a:r>
              <a:rPr lang="ru-RU" sz="19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постбронходилататорное</a:t>
            </a:r>
            <a:r>
              <a:rPr lang="ru-RU" sz="19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снижение ОФВ1/ФЖЕЛ &lt; 70%, характеризующее ограничение экспираторного потока.</a:t>
            </a:r>
          </a:p>
          <a:p>
            <a:pPr eaLnBrk="1" hangingPunct="1"/>
            <a:r>
              <a:rPr lang="ru-RU" sz="19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Разъединяющий признак - </a:t>
            </a:r>
            <a:r>
              <a:rPr lang="ru-RU" sz="19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постбронхолитический</a:t>
            </a:r>
            <a:r>
              <a:rPr lang="ru-RU" sz="19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ОФВ1, позволяет оценить течение заболевания.</a:t>
            </a:r>
          </a:p>
          <a:p>
            <a:pPr eaLnBrk="1" hangingPunct="1"/>
            <a:r>
              <a:rPr lang="ru-RU" sz="19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Частично обратимая бронхиальная обструкция – при проведении </a:t>
            </a:r>
            <a:r>
              <a:rPr lang="ru-RU" sz="19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бронходилатационного</a:t>
            </a:r>
            <a:r>
              <a:rPr lang="ru-RU" sz="19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теста: прирост ОФВ1 менее 12% от должного (менее 200 мл) – отрицательный </a:t>
            </a:r>
            <a:r>
              <a:rPr lang="ru-RU" sz="19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бронходилатационный</a:t>
            </a:r>
            <a:r>
              <a:rPr lang="ru-RU" sz="19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ответ.</a:t>
            </a:r>
          </a:p>
          <a:p>
            <a:pPr eaLnBrk="1" hangingPunct="1"/>
            <a:r>
              <a:rPr lang="ru-RU" sz="19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Пикфлоуметрия</a:t>
            </a:r>
            <a:r>
              <a:rPr lang="ru-RU" sz="19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: суточная – для исключения БА.</a:t>
            </a:r>
          </a:p>
          <a:p>
            <a:pPr eaLnBrk="1" hangingPunct="1"/>
            <a:r>
              <a:rPr lang="ru-RU" sz="19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ПСВ - выявление группы риска развития ХОБЛ, контроль в период обострения заболевания и на этапе реабилитации (оценка эффективности проводимой терапии).</a:t>
            </a:r>
          </a:p>
          <a:p>
            <a:pPr eaLnBrk="1" hangingPunct="1"/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68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Эпидемиология</a:t>
            </a:r>
          </a:p>
        </p:txBody>
      </p:sp>
      <p:sp>
        <p:nvSpPr>
          <p:cNvPr id="275459" name="Rectangle 3"/>
          <p:cNvSpPr>
            <a:spLocks noGrp="1" noChangeArrowheads="1"/>
          </p:cNvSpPr>
          <p:nvPr>
            <p:ph idx="1"/>
          </p:nvPr>
        </p:nvSpPr>
        <p:spPr>
          <a:xfrm>
            <a:off x="1942415" y="1412776"/>
            <a:ext cx="6950065" cy="449844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/>
              <a:t>► </a:t>
            </a:r>
            <a:r>
              <a:rPr lang="ru-RU" sz="2400" b="1" dirty="0">
                <a:latin typeface="Comic Sans MS" pitchFamily="66" charset="0"/>
              </a:rPr>
              <a:t>Распространенность ХОБЛ у мужчин – 6%, у женщин – 3%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>
                <a:latin typeface="Comic Sans MS" pitchFamily="66" charset="0"/>
              </a:rPr>
              <a:t>► Среди жителей старше 55 лет – 10%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>
                <a:latin typeface="Comic Sans MS" pitchFamily="66" charset="0"/>
              </a:rPr>
              <a:t>► ВСЕГО В МИРЕ БОЛЕЕТ  600 МЛН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b="1" dirty="0">
              <a:latin typeface="Comic Sans MS" pitchFamily="66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latin typeface="Comic Sans MS" pitchFamily="66" charset="0"/>
              </a:rPr>
              <a:t>► </a:t>
            </a:r>
            <a:r>
              <a:rPr lang="ru-RU" sz="2400" b="1" dirty="0">
                <a:latin typeface="Comic Sans MS" pitchFamily="66" charset="0"/>
              </a:rPr>
              <a:t>Среди </a:t>
            </a:r>
            <a:r>
              <a:rPr lang="ru-RU" sz="2400" b="1" dirty="0" smtClean="0">
                <a:latin typeface="Comic Sans MS" pitchFamily="66" charset="0"/>
              </a:rPr>
              <a:t>работающих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ru-RU" sz="2400" b="1" dirty="0" smtClean="0">
                <a:latin typeface="Comic Sans MS" pitchFamily="66" charset="0"/>
              </a:rPr>
              <a:t> в РБ </a:t>
            </a:r>
            <a:r>
              <a:rPr lang="ru-RU" sz="2400" b="1" dirty="0">
                <a:latin typeface="Comic Sans MS" pitchFamily="66" charset="0"/>
              </a:rPr>
              <a:t>в условиях воздействия производственной пыли – </a:t>
            </a:r>
            <a:r>
              <a:rPr lang="ru-RU" sz="2400" b="1" dirty="0">
                <a:solidFill>
                  <a:srgbClr val="333399"/>
                </a:solidFill>
                <a:latin typeface="Comic Sans MS" pitchFamily="66" charset="0"/>
              </a:rPr>
              <a:t>3,2% </a:t>
            </a:r>
            <a:r>
              <a:rPr lang="ru-RU" sz="2400" b="1" dirty="0">
                <a:latin typeface="Comic Sans MS" pitchFamily="66" charset="0"/>
              </a:rPr>
              <a:t>(по официальным отчетам)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>
                <a:latin typeface="Comic Sans MS" pitchFamily="66" charset="0"/>
              </a:rPr>
              <a:t>► При эпидемиологическом обследовании работающих доля ХОБЛ – </a:t>
            </a:r>
            <a:r>
              <a:rPr lang="ru-RU" sz="2400" b="1" dirty="0">
                <a:solidFill>
                  <a:srgbClr val="333399"/>
                </a:solidFill>
                <a:latin typeface="Comic Sans MS" pitchFamily="66" charset="0"/>
              </a:rPr>
              <a:t>13,7%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b="1" dirty="0">
              <a:solidFill>
                <a:srgbClr val="333399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509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omic Sans MS" pitchFamily="66" charset="0"/>
              </a:rPr>
              <a:t>Бронхолитический</a:t>
            </a:r>
            <a:r>
              <a:rPr lang="ru-RU" dirty="0" smtClean="0">
                <a:latin typeface="Comic Sans MS" pitchFamily="66" charset="0"/>
              </a:rPr>
              <a:t> тест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mic Sans MS" panose="030F0702030302020204" pitchFamily="66" charset="0"/>
              </a:rPr>
              <a:t>ß</a:t>
            </a:r>
            <a:r>
              <a:rPr lang="ru-RU" sz="2400" baseline="-25000" dirty="0" smtClean="0">
                <a:latin typeface="Comic Sans MS" pitchFamily="66" charset="0"/>
              </a:rPr>
              <a:t>2</a:t>
            </a:r>
            <a:r>
              <a:rPr lang="ru-RU" sz="2400" dirty="0" smtClean="0">
                <a:latin typeface="Comic Sans MS" pitchFamily="66" charset="0"/>
              </a:rPr>
              <a:t> – агонист (</a:t>
            </a:r>
            <a:r>
              <a:rPr lang="ru-RU" sz="2400" dirty="0" err="1" smtClean="0">
                <a:latin typeface="Comic Sans MS" pitchFamily="66" charset="0"/>
              </a:rPr>
              <a:t>сальбутамол</a:t>
            </a:r>
            <a:r>
              <a:rPr lang="ru-RU" sz="2400" dirty="0" smtClean="0">
                <a:latin typeface="Comic Sans MS" pitchFamily="66" charset="0"/>
              </a:rPr>
              <a:t>, фенотерол)</a:t>
            </a:r>
          </a:p>
          <a:p>
            <a:r>
              <a:rPr lang="ru-RU" sz="2400" dirty="0" err="1" smtClean="0">
                <a:latin typeface="Comic Sans MS" pitchFamily="66" charset="0"/>
              </a:rPr>
              <a:t>Ипратропиум</a:t>
            </a:r>
            <a:r>
              <a:rPr lang="ru-RU" sz="2400" dirty="0" smtClean="0">
                <a:latin typeface="Comic Sans MS" pitchFamily="66" charset="0"/>
              </a:rPr>
              <a:t> бромид («</a:t>
            </a:r>
            <a:r>
              <a:rPr lang="ru-RU" sz="2400" dirty="0" err="1" smtClean="0">
                <a:latin typeface="Comic Sans MS" pitchFamily="66" charset="0"/>
              </a:rPr>
              <a:t>Атровент</a:t>
            </a:r>
            <a:r>
              <a:rPr lang="ru-RU" sz="2400" dirty="0" smtClean="0">
                <a:latin typeface="Comic Sans MS" pitchFamily="66" charset="0"/>
              </a:rPr>
              <a:t>»)</a:t>
            </a:r>
          </a:p>
          <a:p>
            <a:pPr marL="82550" indent="0">
              <a:buNone/>
            </a:pPr>
            <a:r>
              <a:rPr lang="ru-RU" sz="2400" dirty="0" smtClean="0">
                <a:latin typeface="Comic Sans MS" pitchFamily="66" charset="0"/>
              </a:rPr>
              <a:t>Время экспозиции после ингаляции </a:t>
            </a:r>
            <a:r>
              <a:rPr lang="en-US" dirty="0">
                <a:solidFill>
                  <a:prstClr val="black"/>
                </a:solidFill>
                <a:latin typeface="Comic Sans MS" panose="030F0702030302020204" pitchFamily="66" charset="0"/>
              </a:rPr>
              <a:t>ß</a:t>
            </a:r>
            <a:r>
              <a:rPr lang="ru-RU" sz="2400" baseline="-25000" dirty="0">
                <a:solidFill>
                  <a:prstClr val="black"/>
                </a:solidFill>
                <a:latin typeface="Comic Sans MS" pitchFamily="66" charset="0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Comic Sans MS" pitchFamily="66" charset="0"/>
              </a:rPr>
              <a:t> – </a:t>
            </a:r>
            <a:r>
              <a:rPr lang="ru-RU" sz="2400" dirty="0" smtClean="0">
                <a:solidFill>
                  <a:prstClr val="black"/>
                </a:solidFill>
                <a:latin typeface="Comic Sans MS" pitchFamily="66" charset="0"/>
              </a:rPr>
              <a:t>агониста – 15 мин.</a:t>
            </a:r>
          </a:p>
          <a:p>
            <a:pPr marL="82550" indent="0">
              <a:buNone/>
            </a:pPr>
            <a:r>
              <a:rPr lang="ru-RU" sz="2400" dirty="0" smtClean="0">
                <a:solidFill>
                  <a:prstClr val="black"/>
                </a:solidFill>
                <a:latin typeface="Comic Sans MS" pitchFamily="66" charset="0"/>
              </a:rPr>
              <a:t>После </a:t>
            </a:r>
            <a:r>
              <a:rPr lang="ru-RU" sz="2400" dirty="0" err="1" smtClean="0">
                <a:solidFill>
                  <a:prstClr val="black"/>
                </a:solidFill>
                <a:latin typeface="Comic Sans MS" pitchFamily="66" charset="0"/>
              </a:rPr>
              <a:t>атровента</a:t>
            </a:r>
            <a:r>
              <a:rPr lang="ru-RU" sz="2400" dirty="0" smtClean="0">
                <a:solidFill>
                  <a:prstClr val="black"/>
                </a:solidFill>
                <a:latin typeface="Comic Sans MS" pitchFamily="66" charset="0"/>
              </a:rPr>
              <a:t> 40 мин.</a:t>
            </a:r>
          </a:p>
          <a:p>
            <a:pPr marL="82550" indent="0">
              <a:buNone/>
            </a:pPr>
            <a:endParaRPr lang="ru-RU" sz="2400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marL="82550" indent="0">
              <a:buNone/>
            </a:pPr>
            <a:r>
              <a:rPr lang="ru-RU" sz="2400" dirty="0" smtClean="0">
                <a:solidFill>
                  <a:prstClr val="black"/>
                </a:solidFill>
                <a:latin typeface="Comic Sans MS" pitchFamily="66" charset="0"/>
              </a:rPr>
              <a:t>ОФВ</a:t>
            </a:r>
            <a:r>
              <a:rPr lang="ru-RU" sz="2400" baseline="-25000" dirty="0" smtClean="0">
                <a:solidFill>
                  <a:prstClr val="black"/>
                </a:solidFill>
                <a:latin typeface="Comic Sans MS" pitchFamily="66" charset="0"/>
              </a:rPr>
              <a:t>1 </a:t>
            </a:r>
            <a:r>
              <a:rPr lang="ru-RU" sz="2400" baseline="-25000" dirty="0" err="1" smtClean="0">
                <a:solidFill>
                  <a:prstClr val="black"/>
                </a:solidFill>
                <a:latin typeface="Comic Sans MS" pitchFamily="66" charset="0"/>
              </a:rPr>
              <a:t>дилят</a:t>
            </a:r>
            <a:r>
              <a:rPr lang="ru-RU" sz="2400" baseline="-25000" dirty="0" smtClean="0">
                <a:solidFill>
                  <a:prstClr val="black"/>
                </a:solidFill>
                <a:latin typeface="Comic Sans MS" pitchFamily="66" charset="0"/>
              </a:rPr>
              <a:t>. </a:t>
            </a:r>
            <a:r>
              <a:rPr lang="ru-RU" sz="2400" dirty="0" smtClean="0">
                <a:solidFill>
                  <a:prstClr val="black"/>
                </a:solidFill>
                <a:latin typeface="Comic Sans MS" pitchFamily="66" charset="0"/>
              </a:rPr>
              <a:t>– ОФВ</a:t>
            </a:r>
            <a:r>
              <a:rPr lang="ru-RU" sz="2400" baseline="-25000" dirty="0" smtClean="0">
                <a:solidFill>
                  <a:prstClr val="black"/>
                </a:solidFill>
                <a:latin typeface="Comic Sans MS" pitchFamily="66" charset="0"/>
              </a:rPr>
              <a:t>1 исх.</a:t>
            </a:r>
            <a:endParaRPr lang="ru-RU" dirty="0">
              <a:latin typeface="Comic Sans MS" panose="030F0702030302020204" pitchFamily="66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267744" y="4834122"/>
            <a:ext cx="28803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915816" y="4365020"/>
            <a:ext cx="1385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ОФВ</a:t>
            </a:r>
            <a:r>
              <a:rPr lang="ru-RU" sz="2400" baseline="-25000" dirty="0" smtClean="0">
                <a:latin typeface="Comic Sans MS" pitchFamily="66" charset="0"/>
              </a:rPr>
              <a:t>1 исх.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37425" y="4566319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≥12 %</a:t>
            </a:r>
            <a:endParaRPr lang="ru-RU" sz="2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76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Григорьев Проба 2006-08-29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256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404813"/>
            <a:ext cx="8748712" cy="1412875"/>
          </a:xfrm>
        </p:spPr>
        <p:txBody>
          <a:bodyPr/>
          <a:lstStyle/>
          <a:p>
            <a:pPr algn="ctr"/>
            <a:r>
              <a:rPr lang="ru-RU" sz="3200" b="1" dirty="0">
                <a:latin typeface="Comic Sans MS" pitchFamily="66" charset="0"/>
              </a:rPr>
              <a:t>Цифровые фильтры стадий ХОБЛ</a:t>
            </a:r>
            <a:br>
              <a:rPr lang="ru-RU" sz="3200" b="1" dirty="0">
                <a:latin typeface="Comic Sans MS" pitchFamily="66" charset="0"/>
              </a:rPr>
            </a:b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394243" name="Text Box 3"/>
          <p:cNvSpPr txBox="1">
            <a:spLocks noChangeArrowheads="1"/>
          </p:cNvSpPr>
          <p:nvPr/>
        </p:nvSpPr>
        <p:spPr bwMode="auto">
          <a:xfrm>
            <a:off x="407988" y="5243513"/>
            <a:ext cx="836771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/>
            <a:r>
              <a:rPr lang="en-US" sz="3600" b="1" dirty="0">
                <a:solidFill>
                  <a:srgbClr val="FF0000"/>
                </a:solidFill>
                <a:latin typeface="Comic Sans MS" pitchFamily="66" charset="0"/>
              </a:rPr>
              <a:t>!!!</a:t>
            </a:r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При этом анализируется модифицированная ФВД,</a:t>
            </a:r>
          </a:p>
          <a:p>
            <a:pPr algn="ctr" eaLnBrk="0" hangingPunct="0"/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т.е. после проведения </a:t>
            </a:r>
            <a:r>
              <a:rPr lang="ru-RU" sz="2400" b="1" dirty="0" err="1">
                <a:solidFill>
                  <a:srgbClr val="FF0000"/>
                </a:solidFill>
                <a:latin typeface="Comic Sans MS" pitchFamily="66" charset="0"/>
              </a:rPr>
              <a:t>бронходилатационной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 пробы</a:t>
            </a:r>
          </a:p>
        </p:txBody>
      </p:sp>
      <p:pic>
        <p:nvPicPr>
          <p:cNvPr id="394244" name="Picture 4" descr="Стадии ХОБ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628775"/>
            <a:ext cx="8066087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5"/>
          <p:cNvGrpSpPr>
            <a:grpSpLocks/>
          </p:cNvGrpSpPr>
          <p:nvPr/>
        </p:nvGrpSpPr>
        <p:grpSpPr bwMode="auto">
          <a:xfrm>
            <a:off x="1222375" y="1773238"/>
            <a:ext cx="7310438" cy="503237"/>
            <a:chOff x="3072" y="2434"/>
            <a:chExt cx="912" cy="453"/>
          </a:xfrm>
        </p:grpSpPr>
        <p:sp>
          <p:nvSpPr>
            <p:cNvPr id="394246" name="Line 86"/>
            <p:cNvSpPr>
              <a:spLocks noChangeShapeType="1"/>
            </p:cNvSpPr>
            <p:nvPr/>
          </p:nvSpPr>
          <p:spPr bwMode="auto">
            <a:xfrm>
              <a:off x="3072" y="2434"/>
              <a:ext cx="912" cy="44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4247" name="Line 87"/>
            <p:cNvSpPr>
              <a:spLocks noChangeShapeType="1"/>
            </p:cNvSpPr>
            <p:nvPr/>
          </p:nvSpPr>
          <p:spPr bwMode="auto">
            <a:xfrm flipV="1">
              <a:off x="3120" y="2448"/>
              <a:ext cx="816" cy="439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0658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39813" y="1365250"/>
            <a:ext cx="7688262" cy="2369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Comic Sans MS" panose="030F0702030302020204" pitchFamily="66" charset="0"/>
                <a:cs typeface="Arial" charset="0"/>
              </a:rPr>
              <a:t>Ежегодный конгресс ERS 2011, </a:t>
            </a:r>
            <a:r>
              <a:rPr lang="en-US" sz="2800" b="1" dirty="0">
                <a:latin typeface="Comic Sans MS" panose="030F0702030302020204" pitchFamily="66" charset="0"/>
                <a:cs typeface="Arial" charset="0"/>
              </a:rPr>
              <a:t>Amsterdam</a:t>
            </a:r>
            <a:r>
              <a:rPr lang="ru-RU" sz="2800" b="1" dirty="0">
                <a:latin typeface="Comic Sans MS" panose="030F0702030302020204" pitchFamily="66" charset="0"/>
                <a:cs typeface="Arial" charset="0"/>
              </a:rPr>
              <a:t>, </a:t>
            </a:r>
            <a:r>
              <a:rPr lang="en-US" sz="2800" b="1" dirty="0">
                <a:latin typeface="Comic Sans MS" panose="030F0702030302020204" pitchFamily="66" charset="0"/>
                <a:cs typeface="Arial" charset="0"/>
              </a:rPr>
              <a:t>Netherlands</a:t>
            </a:r>
            <a:r>
              <a:rPr lang="ru-RU" sz="2800" b="1" dirty="0">
                <a:latin typeface="Comic Sans MS" panose="030F0702030302020204" pitchFamily="66" charset="0"/>
                <a:cs typeface="Arial" charset="0"/>
              </a:rPr>
              <a:t>: 24-28.09.2011</a:t>
            </a:r>
          </a:p>
          <a:p>
            <a:pPr algn="ctr">
              <a:defRPr/>
            </a:pPr>
            <a:r>
              <a:rPr lang="ru-RU" sz="2800" b="1" dirty="0">
                <a:latin typeface="Comic Sans MS" panose="030F0702030302020204" pitchFamily="66" charset="0"/>
                <a:cs typeface="Arial" charset="0"/>
              </a:rPr>
              <a:t> ОФВ</a:t>
            </a:r>
            <a:r>
              <a:rPr lang="ru-RU" sz="2800" b="1" baseline="-25000" dirty="0">
                <a:latin typeface="Comic Sans MS" panose="030F0702030302020204" pitchFamily="66" charset="0"/>
                <a:cs typeface="Arial" charset="0"/>
              </a:rPr>
              <a:t>1</a:t>
            </a:r>
            <a:r>
              <a:rPr lang="ru-RU" sz="2800" b="1" dirty="0">
                <a:latin typeface="Comic Sans MS" panose="030F0702030302020204" pitchFamily="66" charset="0"/>
                <a:cs typeface="Arial" charset="0"/>
              </a:rPr>
              <a:t> – остается основным показателем, определяющим стадию ХОБЛ</a:t>
            </a:r>
          </a:p>
          <a:p>
            <a:pPr>
              <a:defRPr/>
            </a:pPr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Palatino Linotype" pitchFamily="18" charset="0"/>
                <a:cs typeface="Arial" charset="0"/>
              </a:rPr>
              <a:t>             </a:t>
            </a:r>
          </a:p>
        </p:txBody>
      </p:sp>
      <p:sp>
        <p:nvSpPr>
          <p:cNvPr id="20483" name="Заголовок 3"/>
          <p:cNvSpPr>
            <a:spLocks noGrp="1"/>
          </p:cNvSpPr>
          <p:nvPr/>
        </p:nvSpPr>
        <p:spPr bwMode="auto">
          <a:xfrm>
            <a:off x="1547664" y="288081"/>
            <a:ext cx="5950877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buClr>
                <a:srgbClr val="FFFFFF"/>
              </a:buClr>
            </a:pP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ХОБЛ: </a:t>
            </a:r>
            <a:r>
              <a:rPr lang="ru-RU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новшества</a:t>
            </a:r>
            <a:endParaRPr lang="ru-RU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484" name="Picture 54" descr="GOLD2-v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12050" y="0"/>
            <a:ext cx="1631950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47664" y="3573016"/>
            <a:ext cx="7374086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27038" indent="-427038" defTabSz="2244725">
              <a:spcAft>
                <a:spcPts val="1200"/>
              </a:spcAft>
            </a:pPr>
            <a:r>
              <a:rPr lang="en-US" sz="3200" b="1" dirty="0">
                <a:latin typeface="Comic Sans MS" panose="030F0702030302020204" pitchFamily="66" charset="0"/>
              </a:rPr>
              <a:t>N.B.!!!</a:t>
            </a:r>
            <a:endParaRPr lang="ru-RU" sz="3200" b="1" dirty="0">
              <a:latin typeface="Comic Sans MS" panose="030F0702030302020204" pitchFamily="66" charset="0"/>
            </a:endParaRPr>
          </a:p>
          <a:p>
            <a:pPr marL="427038" indent="-427038" defTabSz="2244725">
              <a:spcAft>
                <a:spcPts val="1200"/>
              </a:spcAft>
            </a:pPr>
            <a:r>
              <a:rPr lang="ru-RU" sz="2800" b="1" dirty="0">
                <a:latin typeface="Comic Sans MS" panose="030F0702030302020204" pitchFamily="66" charset="0"/>
              </a:rPr>
              <a:t>Хотя ОФВ</a:t>
            </a:r>
            <a:r>
              <a:rPr lang="en-GB" sz="2800" b="1" baseline="-25000" dirty="0">
                <a:latin typeface="Comic Sans MS" panose="030F0702030302020204" pitchFamily="66" charset="0"/>
              </a:rPr>
              <a:t>1</a:t>
            </a:r>
            <a:r>
              <a:rPr lang="en-GB" sz="2800" b="1" dirty="0">
                <a:latin typeface="Comic Sans MS" panose="030F0702030302020204" pitchFamily="66" charset="0"/>
              </a:rPr>
              <a:t> </a:t>
            </a:r>
            <a:r>
              <a:rPr lang="ru-RU" sz="2800" b="1" dirty="0">
                <a:latin typeface="Comic Sans MS" panose="030F0702030302020204" pitchFamily="66" charset="0"/>
              </a:rPr>
              <a:t>и является критерием тяжести ХОБЛ, он плохо коррелирует с качеством жизни, толерантностью к нагрузке, </a:t>
            </a:r>
            <a:r>
              <a:rPr lang="en-US" sz="2800" b="1" dirty="0">
                <a:latin typeface="Comic Sans MS" panose="030F0702030302020204" pitchFamily="66" charset="0"/>
              </a:rPr>
              <a:t>   </a:t>
            </a:r>
            <a:r>
              <a:rPr lang="ru-RU" sz="2800" b="1" dirty="0">
                <a:latin typeface="Comic Sans MS" panose="030F0702030302020204" pitchFamily="66" charset="0"/>
              </a:rPr>
              <a:t>одышкой и симптомами болезни</a:t>
            </a:r>
            <a:endParaRPr lang="en-GB" sz="2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4887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11560" y="1844824"/>
            <a:ext cx="794385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lnSpc>
                <a:spcPct val="90000"/>
              </a:lnSpc>
              <a:spcBef>
                <a:spcPct val="25000"/>
              </a:spcBef>
              <a:buClr>
                <a:srgbClr val="A5FF4B"/>
              </a:buClr>
              <a:buSzPct val="60000"/>
              <a:buFont typeface="Monotype Sorts" pitchFamily="2" charset="2"/>
              <a:buChar char="n"/>
              <a:defRPr/>
            </a:pPr>
            <a:endParaRPr lang="ru-RU" altLang="ja-JP" sz="2800" dirty="0">
              <a:solidFill>
                <a:srgbClr val="FFFFFF"/>
              </a:solidFill>
              <a:latin typeface="Palatino Linotype" pitchFamily="18" charset="0"/>
              <a:ea typeface="ＭＳ Ｐゴシック" pitchFamily="34" charset="-128"/>
            </a:endParaRPr>
          </a:p>
          <a:p>
            <a:pPr marL="457200" indent="-457200" algn="just">
              <a:spcBef>
                <a:spcPct val="25000"/>
              </a:spcBef>
              <a:buClr>
                <a:srgbClr val="A5FF4B"/>
              </a:buClr>
              <a:buSzPct val="60000"/>
              <a:buFont typeface="Monotype Sorts" pitchFamily="2" charset="2"/>
              <a:buChar char="n"/>
              <a:defRPr/>
            </a:pPr>
            <a:r>
              <a:rPr lang="ru-RU" altLang="ja-JP" sz="2800" dirty="0">
                <a:latin typeface="Comic Sans MS" panose="030F0702030302020204" pitchFamily="66" charset="0"/>
                <a:ea typeface="ＭＳ Ｐゴシック" pitchFamily="34" charset="-128"/>
              </a:rPr>
              <a:t>Спирографическая стадия;</a:t>
            </a:r>
          </a:p>
          <a:p>
            <a:pPr marL="457200" indent="-457200" algn="just">
              <a:spcBef>
                <a:spcPct val="25000"/>
              </a:spcBef>
              <a:buClr>
                <a:srgbClr val="A5FF4B"/>
              </a:buClr>
              <a:buSzPct val="60000"/>
              <a:buFont typeface="Monotype Sorts" pitchFamily="2" charset="2"/>
              <a:buChar char="n"/>
              <a:defRPr/>
            </a:pPr>
            <a:r>
              <a:rPr lang="ru-RU" altLang="ja-JP" sz="2800" dirty="0">
                <a:latin typeface="Comic Sans MS" panose="030F0702030302020204" pitchFamily="66" charset="0"/>
                <a:ea typeface="ＭＳ Ｐゴシック" pitchFamily="34" charset="-128"/>
              </a:rPr>
              <a:t>У пациентов с одной спирографической стадией ХОБЛ может быть </a:t>
            </a:r>
            <a:r>
              <a:rPr lang="ru-RU" altLang="ja-JP" sz="2800" b="1" u="sng" dirty="0">
                <a:latin typeface="Comic Sans MS" panose="030F0702030302020204" pitchFamily="66" charset="0"/>
                <a:ea typeface="ＭＳ Ｐゴシック" pitchFamily="34" charset="-128"/>
              </a:rPr>
              <a:t>разная степень </a:t>
            </a:r>
            <a:r>
              <a:rPr lang="ru-RU" altLang="ja-JP" sz="2800" dirty="0">
                <a:latin typeface="Comic Sans MS" panose="030F0702030302020204" pitchFamily="66" charset="0"/>
                <a:ea typeface="ＭＳ Ｐゴシック" pitchFamily="34" charset="-128"/>
              </a:rPr>
              <a:t>тяжести заболевания  !!!</a:t>
            </a:r>
          </a:p>
          <a:p>
            <a:pPr marL="457200" indent="-457200" algn="just">
              <a:spcBef>
                <a:spcPct val="25000"/>
              </a:spcBef>
              <a:buClr>
                <a:srgbClr val="A5FF4B"/>
              </a:buClr>
              <a:buSzPct val="60000"/>
              <a:buFont typeface="Monotype Sorts" pitchFamily="2" charset="2"/>
              <a:buChar char="n"/>
              <a:defRPr/>
            </a:pPr>
            <a:r>
              <a:rPr lang="ru-RU" altLang="ja-JP" sz="2800" dirty="0">
                <a:latin typeface="Comic Sans MS" panose="030F0702030302020204" pitchFamily="66" charset="0"/>
                <a:ea typeface="ＭＳ Ｐゴシック" pitchFamily="34" charset="-128"/>
              </a:rPr>
              <a:t>На течение и прогноз заболевания оказывают  влияние, в-первую, очередь </a:t>
            </a:r>
            <a:r>
              <a:rPr lang="ru-RU" altLang="ja-JP" sz="2800" b="1" dirty="0">
                <a:latin typeface="Comic Sans MS" panose="030F0702030302020204" pitchFamily="66" charset="0"/>
                <a:ea typeface="ＭＳ Ｐゴシック" pitchFamily="34" charset="-128"/>
              </a:rPr>
              <a:t>клинические особенности </a:t>
            </a:r>
            <a:r>
              <a:rPr lang="ru-RU" altLang="ja-JP" sz="2800" dirty="0">
                <a:latin typeface="Comic Sans MS" panose="030F0702030302020204" pitchFamily="66" charset="0"/>
                <a:ea typeface="ＭＳ Ｐゴシック" pitchFamily="34" charset="-128"/>
              </a:rPr>
              <a:t>пациента;</a:t>
            </a:r>
            <a:endParaRPr lang="en-US" altLang="ja-JP" sz="2800" dirty="0">
              <a:latin typeface="Comic Sans MS" panose="030F0702030302020204" pitchFamily="66" charset="0"/>
              <a:ea typeface="ＭＳ Ｐゴシック" pitchFamily="34" charset="-128"/>
            </a:endParaRPr>
          </a:p>
        </p:txBody>
      </p:sp>
      <p:pic>
        <p:nvPicPr>
          <p:cNvPr id="21507" name="Picture 54" descr="GOLD2-v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12050" y="0"/>
            <a:ext cx="1631950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0"/>
          <p:cNvSpPr>
            <a:spLocks noChangeArrowheads="1"/>
          </p:cNvSpPr>
          <p:nvPr/>
        </p:nvSpPr>
        <p:spPr bwMode="auto">
          <a:xfrm>
            <a:off x="225425" y="330200"/>
            <a:ext cx="8156575" cy="849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2012 – год внедрения </a:t>
            </a:r>
          </a:p>
          <a:p>
            <a:pPr algn="ctr" eaLnBrk="0" hangingPunct="0">
              <a:defRPr/>
            </a:pP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реклассификации ХОБЛ</a:t>
            </a:r>
          </a:p>
        </p:txBody>
      </p:sp>
    </p:spTree>
    <p:extLst>
      <p:ext uri="{BB962C8B-B14F-4D97-AF65-F5344CB8AC3E}">
        <p14:creationId xmlns:p14="http://schemas.microsoft.com/office/powerpoint/2010/main" val="353716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1367246" y="884238"/>
            <a:ext cx="6789329" cy="909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eaLnBrk="0" hangingPunct="0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Интегральная оценка ХОБЛ –</a:t>
            </a:r>
          </a:p>
          <a:p>
            <a:pPr eaLnBrk="0" hangingPunct="0">
              <a:defRPr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степень тяжести заболевания</a:t>
            </a:r>
          </a:p>
        </p:txBody>
      </p:sp>
      <p:pic>
        <p:nvPicPr>
          <p:cNvPr id="22531" name="Picture 54" descr="GOLD2-v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12050" y="0"/>
            <a:ext cx="1631950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5"/>
          <p:cNvSpPr>
            <a:spLocks noChangeArrowheads="1"/>
          </p:cNvSpPr>
          <p:nvPr/>
        </p:nvSpPr>
        <p:spPr bwMode="auto">
          <a:xfrm>
            <a:off x="1221554" y="250342"/>
            <a:ext cx="3516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27038" indent="-427038" defTabSz="2244725">
              <a:spcAft>
                <a:spcPts val="1200"/>
              </a:spcAft>
            </a:pPr>
            <a:r>
              <a:rPr lang="en-US" sz="2800" b="1" dirty="0">
                <a:latin typeface="Palatino Linotype" pitchFamily="18" charset="0"/>
              </a:rPr>
              <a:t>New!!! (GOLD 2011)</a:t>
            </a:r>
            <a:endParaRPr lang="ru-RU" sz="2800" b="1" dirty="0">
              <a:latin typeface="Palatino Linotype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187624" y="2348880"/>
            <a:ext cx="7554913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lnSpc>
                <a:spcPct val="90000"/>
              </a:lnSpc>
              <a:spcBef>
                <a:spcPct val="25000"/>
              </a:spcBef>
              <a:buClr>
                <a:srgbClr val="A5FF4B"/>
              </a:buClr>
              <a:buSzPct val="60000"/>
              <a:buFont typeface="Wingdings" panose="05000000000000000000" pitchFamily="2" charset="2"/>
              <a:buChar char="v"/>
              <a:defRPr/>
            </a:pPr>
            <a:r>
              <a:rPr lang="ru-RU" altLang="ja-JP" sz="2800" b="1" dirty="0">
                <a:latin typeface="Comic Sans MS" panose="030F0702030302020204" pitchFamily="66" charset="0"/>
                <a:ea typeface="ＭＳ Ｐゴシック" pitchFamily="34" charset="-128"/>
              </a:rPr>
              <a:t>Выраженность симптомов: </a:t>
            </a:r>
            <a:r>
              <a:rPr lang="en-US" altLang="ja-JP" sz="2800" b="1" dirty="0">
                <a:latin typeface="Comic Sans MS" panose="030F0702030302020204" pitchFamily="66" charset="0"/>
                <a:ea typeface="ＭＳ Ｐゴシック" pitchFamily="34" charset="-128"/>
              </a:rPr>
              <a:t>    </a:t>
            </a:r>
            <a:r>
              <a:rPr lang="ru-RU" altLang="ja-JP" sz="2800" b="1" dirty="0">
                <a:latin typeface="Comic Sans MS" panose="030F0702030302020204" pitchFamily="66" charset="0"/>
                <a:ea typeface="ＭＳ Ｐゴシック" pitchFamily="34" charset="-128"/>
              </a:rPr>
              <a:t>                 тест  </a:t>
            </a:r>
            <a:r>
              <a:rPr lang="en-US" altLang="ja-JP" sz="2800" b="1" dirty="0">
                <a:latin typeface="Comic Sans MS" panose="030F0702030302020204" pitchFamily="66" charset="0"/>
                <a:ea typeface="ＭＳ Ｐゴシック" pitchFamily="34" charset="-128"/>
              </a:rPr>
              <a:t>CAT</a:t>
            </a:r>
            <a:r>
              <a:rPr lang="ru-RU" altLang="ja-JP" sz="2800" b="1" dirty="0">
                <a:latin typeface="Comic Sans MS" panose="030F0702030302020204" pitchFamily="66" charset="0"/>
                <a:ea typeface="ＭＳ Ｐゴシック" pitchFamily="34" charset="-128"/>
              </a:rPr>
              <a:t> и шкала одышки </a:t>
            </a:r>
            <a:r>
              <a:rPr lang="en-US" altLang="ja-JP" sz="2800" b="1" dirty="0">
                <a:latin typeface="Comic Sans MS" panose="030F0702030302020204" pitchFamily="66" charset="0"/>
                <a:ea typeface="ＭＳ Ｐゴシック" pitchFamily="34" charset="-128"/>
              </a:rPr>
              <a:t>mMRC</a:t>
            </a:r>
            <a:r>
              <a:rPr lang="ru-RU" altLang="ja-JP" sz="2800" b="1" dirty="0">
                <a:latin typeface="Comic Sans MS" panose="030F0702030302020204" pitchFamily="66" charset="0"/>
                <a:ea typeface="ＭＳ Ｐゴシック" pitchFamily="34" charset="-128"/>
              </a:rPr>
              <a:t>;</a:t>
            </a:r>
            <a:endParaRPr lang="en-US" altLang="ja-JP" sz="2800" b="1" dirty="0">
              <a:latin typeface="Comic Sans MS" panose="030F0702030302020204" pitchFamily="66" charset="0"/>
              <a:ea typeface="ＭＳ Ｐゴシック" pitchFamily="34" charset="-128"/>
            </a:endParaRPr>
          </a:p>
          <a:p>
            <a:pPr marL="457200" indent="-457200">
              <a:lnSpc>
                <a:spcPct val="90000"/>
              </a:lnSpc>
              <a:spcBef>
                <a:spcPct val="25000"/>
              </a:spcBef>
              <a:buClr>
                <a:srgbClr val="A5FF4B"/>
              </a:buClr>
              <a:buSzPct val="60000"/>
              <a:buFont typeface="Wingdings" panose="05000000000000000000" pitchFamily="2" charset="2"/>
              <a:buChar char="v"/>
              <a:defRPr/>
            </a:pPr>
            <a:r>
              <a:rPr lang="ru-RU" altLang="ja-JP" sz="2800" b="1" dirty="0">
                <a:latin typeface="Comic Sans MS" panose="030F0702030302020204" pitchFamily="66" charset="0"/>
                <a:ea typeface="ＭＳ Ｐゴシック" pitchFamily="34" charset="-128"/>
              </a:rPr>
              <a:t>Степень ограничения скорости воздушного потока (спирография);</a:t>
            </a:r>
            <a:endParaRPr lang="en-US" altLang="ja-JP" sz="2800" b="1" dirty="0">
              <a:latin typeface="Comic Sans MS" panose="030F0702030302020204" pitchFamily="66" charset="0"/>
              <a:ea typeface="ＭＳ Ｐゴシック" pitchFamily="34" charset="-128"/>
            </a:endParaRPr>
          </a:p>
          <a:p>
            <a:pPr marL="457200" indent="-457200">
              <a:lnSpc>
                <a:spcPct val="90000"/>
              </a:lnSpc>
              <a:spcBef>
                <a:spcPct val="25000"/>
              </a:spcBef>
              <a:buClr>
                <a:srgbClr val="A5FF4B"/>
              </a:buClr>
              <a:buSzPct val="60000"/>
              <a:buFont typeface="Wingdings" panose="05000000000000000000" pitchFamily="2" charset="2"/>
              <a:buChar char="v"/>
              <a:defRPr/>
            </a:pPr>
            <a:r>
              <a:rPr lang="ru-RU" altLang="ja-JP" sz="2800" b="1" dirty="0">
                <a:latin typeface="Comic Sans MS" panose="030F0702030302020204" pitchFamily="66" charset="0"/>
                <a:ea typeface="ＭＳ Ｐゴシック" pitchFamily="34" charset="-128"/>
              </a:rPr>
              <a:t>Частота обострений !!!;</a:t>
            </a:r>
            <a:endParaRPr lang="en-US" altLang="ja-JP" sz="2800" b="1" dirty="0">
              <a:latin typeface="Comic Sans MS" panose="030F0702030302020204" pitchFamily="66" charset="0"/>
              <a:ea typeface="ＭＳ Ｐゴシック" pitchFamily="34" charset="-128"/>
            </a:endParaRPr>
          </a:p>
          <a:p>
            <a:pPr marL="457200" indent="-457200">
              <a:lnSpc>
                <a:spcPct val="90000"/>
              </a:lnSpc>
              <a:spcBef>
                <a:spcPct val="25000"/>
              </a:spcBef>
              <a:buClr>
                <a:srgbClr val="A5FF4B"/>
              </a:buClr>
              <a:buSzPct val="60000"/>
              <a:buFont typeface="Wingdings" panose="05000000000000000000" pitchFamily="2" charset="2"/>
              <a:buChar char="v"/>
              <a:defRPr/>
            </a:pPr>
            <a:r>
              <a:rPr lang="ru-RU" altLang="ja-JP" sz="2800" b="1" dirty="0">
                <a:latin typeface="Comic Sans MS" panose="030F0702030302020204" pitchFamily="66" charset="0"/>
                <a:ea typeface="ＭＳ Ｐゴシック" pitchFamily="34" charset="-128"/>
              </a:rPr>
              <a:t>Сопутствующие заболевания !!!;</a:t>
            </a:r>
          </a:p>
          <a:p>
            <a:pPr marL="457200" indent="-457200">
              <a:lnSpc>
                <a:spcPct val="90000"/>
              </a:lnSpc>
              <a:spcBef>
                <a:spcPct val="25000"/>
              </a:spcBef>
              <a:buClr>
                <a:srgbClr val="A5FF4B"/>
              </a:buClr>
              <a:buSzPct val="60000"/>
              <a:buFont typeface="Wingdings" panose="05000000000000000000" pitchFamily="2" charset="2"/>
              <a:buChar char="v"/>
              <a:defRPr/>
            </a:pPr>
            <a:r>
              <a:rPr lang="ru-RU" altLang="ja-JP" sz="2800" b="1" dirty="0">
                <a:latin typeface="Comic Sans MS" panose="030F0702030302020204" pitchFamily="66" charset="0"/>
                <a:ea typeface="ＭＳ Ｐゴシック" pitchFamily="34" charset="-128"/>
              </a:rPr>
              <a:t>Фенотип ХОБЛ !!!;</a:t>
            </a:r>
            <a:endParaRPr lang="en-US" altLang="ja-JP" sz="2800" b="1" dirty="0">
              <a:latin typeface="Comic Sans MS" panose="030F0702030302020204" pitchFamily="66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458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6" descr="CAT-RUS-FINAL"/>
          <p:cNvPicPr>
            <a:picLocks noChangeAspect="1" noChangeArrowheads="1"/>
          </p:cNvPicPr>
          <p:nvPr/>
        </p:nvPicPr>
        <p:blipFill>
          <a:blip r:embed="rId2"/>
          <a:srcRect l="9927" t="7744" r="10620" b="7950"/>
          <a:stretch>
            <a:fillRect/>
          </a:stretch>
        </p:blipFill>
        <p:spPr bwMode="auto">
          <a:xfrm>
            <a:off x="1691680" y="1096963"/>
            <a:ext cx="3849688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6" y="0"/>
            <a:ext cx="31503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32009"/>
            <a:ext cx="7921625" cy="105251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COPD Assessment Test </a:t>
            </a:r>
            <a:br>
              <a:rPr lang="en-US" sz="3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(</a:t>
            </a:r>
            <a:r>
              <a:rPr lang="en-US" sz="3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CAT-</a:t>
            </a:r>
            <a:r>
              <a:rPr lang="ru-RU" sz="3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ТЕСТ)</a:t>
            </a:r>
          </a:p>
        </p:txBody>
      </p:sp>
    </p:spTree>
    <p:extLst>
      <p:ext uri="{BB962C8B-B14F-4D97-AF65-F5344CB8AC3E}">
        <p14:creationId xmlns:p14="http://schemas.microsoft.com/office/powerpoint/2010/main" val="203682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554038" y="0"/>
            <a:ext cx="8156575" cy="879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endParaRPr lang="ru-RU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Оценка одышки по шкале </a:t>
            </a:r>
            <a:r>
              <a:rPr lang="en-U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</a:t>
            </a: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MRC </a:t>
            </a:r>
            <a:endParaRPr lang="ru-RU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 eaLnBrk="0" hangingPunct="0">
              <a:defRPr/>
            </a:pPr>
            <a:endParaRPr lang="ru-RU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04850" y="860425"/>
          <a:ext cx="7929563" cy="5583874"/>
        </p:xfrm>
        <a:graphic>
          <a:graphicData uri="http://schemas.openxmlformats.org/drawingml/2006/table">
            <a:tbl>
              <a:tblPr/>
              <a:tblGrid>
                <a:gridCol w="2179638"/>
                <a:gridCol w="1477962"/>
                <a:gridCol w="4271963"/>
              </a:tblGrid>
              <a:tr h="841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(Medical Research Council Dyspnea Scale)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Степень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Тяжесть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Описание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alatino Linotype" pitchFamily="18" charset="0"/>
                        <a:cs typeface="Times New Roman" pitchFamily="18" charset="0"/>
                      </a:endParaRP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0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Нет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Одышка не беспокоит, за исключением очень интенсивной нагрузки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1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Легкая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Одышка при быстрой ходьбе или при подъеме на небольшое возвышение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09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2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Средняя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Одышка заставляет больного идти более медленно по сравнению с другими людьми того же возраста, или появляется необходимость делать остановки при ходьбе в своем темпе по ровной поверхности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004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3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Тяжелая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Одышка заставляет больного делать остановки при ходьбе на расстояние около 100 м или через несколько минут ходьбы по ровной поверхности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4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Очень тяжелая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  <a:cs typeface="Times New Roman" pitchFamily="18" charset="0"/>
                        </a:rPr>
                        <a:t>Одышка делает невозможным для больного выход за пределы своего дома, или одышка появляется при одевании и раздевании </a:t>
                      </a:r>
                    </a:p>
                  </a:txBody>
                  <a:tcPr marL="55756" marR="557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200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344488" y="284163"/>
            <a:ext cx="8156575" cy="1209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endParaRPr lang="ru-RU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  <a:p>
            <a:pPr algn="ctr" eaLnBrk="0" hangingPunct="0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Выраженность симптомов </a:t>
            </a:r>
          </a:p>
          <a:p>
            <a:pPr algn="ctr" eaLnBrk="0" hangingPunct="0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ХОБЛ</a:t>
            </a:r>
            <a:endParaRPr lang="ru-RU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 eaLnBrk="0" hangingPunct="0">
              <a:defRPr/>
            </a:pPr>
            <a:endParaRPr lang="ru-RU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23555" name="Picture 54" descr="GOLD2-v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12050" y="0"/>
            <a:ext cx="1631950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0525" y="1647825"/>
            <a:ext cx="755491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lnSpc>
                <a:spcPct val="90000"/>
              </a:lnSpc>
              <a:spcBef>
                <a:spcPct val="25000"/>
              </a:spcBef>
              <a:buClr>
                <a:srgbClr val="A5FF4B"/>
              </a:buClr>
              <a:buSzPct val="60000"/>
              <a:buFont typeface="Monotype Sorts" pitchFamily="2" charset="2"/>
              <a:buChar char="n"/>
              <a:defRPr/>
            </a:pPr>
            <a:r>
              <a:rPr lang="ru-RU" altLang="ja-JP" sz="2800" b="1" dirty="0">
                <a:solidFill>
                  <a:schemeClr val="bg1">
                    <a:lumMod val="10000"/>
                  </a:schemeClr>
                </a:solidFill>
                <a:latin typeface="Palatino Linotype" pitchFamily="18" charset="0"/>
                <a:ea typeface="ＭＳ Ｐゴシック" pitchFamily="34" charset="-128"/>
              </a:rPr>
              <a:t>Слабо выражены:                                 </a:t>
            </a:r>
            <a:r>
              <a:rPr lang="en-US" altLang="ja-JP" sz="2800" b="1" dirty="0">
                <a:solidFill>
                  <a:schemeClr val="bg1">
                    <a:lumMod val="10000"/>
                  </a:schemeClr>
                </a:solidFill>
                <a:latin typeface="Palatino Linotype" pitchFamily="18" charset="0"/>
                <a:ea typeface="ＭＳ Ｐゴシック" pitchFamily="34" charset="-128"/>
              </a:rPr>
              <a:t>mMRC 0-1 </a:t>
            </a:r>
            <a:r>
              <a:rPr lang="ru-RU" altLang="ja-JP" sz="2800" b="1" dirty="0">
                <a:solidFill>
                  <a:schemeClr val="bg1">
                    <a:lumMod val="10000"/>
                  </a:schemeClr>
                </a:solidFill>
                <a:latin typeface="Palatino Linotype" pitchFamily="18" charset="0"/>
                <a:ea typeface="ＭＳ Ｐゴシック" pitchFamily="34" charset="-128"/>
              </a:rPr>
              <a:t>балл или </a:t>
            </a:r>
            <a:r>
              <a:rPr lang="en-US" altLang="ja-JP" sz="2800" b="1" dirty="0">
                <a:solidFill>
                  <a:schemeClr val="bg1">
                    <a:lumMod val="10000"/>
                  </a:schemeClr>
                </a:solidFill>
                <a:latin typeface="Palatino Linotype" pitchFamily="18" charset="0"/>
                <a:ea typeface="ＭＳ Ｐゴシック" pitchFamily="34" charset="-128"/>
              </a:rPr>
              <a:t>CAT </a:t>
            </a:r>
            <a:r>
              <a:rPr lang="ru-RU" altLang="ja-JP" sz="2800" b="1" dirty="0">
                <a:solidFill>
                  <a:schemeClr val="bg1">
                    <a:lumMod val="10000"/>
                  </a:schemeClr>
                </a:solidFill>
                <a:latin typeface="Palatino Linotype" pitchFamily="18" charset="0"/>
                <a:ea typeface="ＭＳ Ｐゴシック" pitchFamily="34" charset="-128"/>
              </a:rPr>
              <a:t>&lt; 10 баллов;</a:t>
            </a:r>
            <a:endParaRPr lang="en-US" altLang="ja-JP" sz="2800" b="1" dirty="0">
              <a:solidFill>
                <a:schemeClr val="bg1">
                  <a:lumMod val="10000"/>
                </a:schemeClr>
              </a:solidFill>
              <a:latin typeface="Palatino Linotype" pitchFamily="18" charset="0"/>
              <a:ea typeface="ＭＳ Ｐゴシック" pitchFamily="34" charset="-128"/>
            </a:endParaRPr>
          </a:p>
          <a:p>
            <a:pPr marL="457200" indent="-457200">
              <a:lnSpc>
                <a:spcPct val="90000"/>
              </a:lnSpc>
              <a:spcBef>
                <a:spcPct val="25000"/>
              </a:spcBef>
              <a:buClr>
                <a:srgbClr val="A5FF4B"/>
              </a:buClr>
              <a:buSzPct val="60000"/>
              <a:buFont typeface="Monotype Sorts" pitchFamily="2" charset="2"/>
              <a:buChar char="n"/>
              <a:defRPr/>
            </a:pPr>
            <a:r>
              <a:rPr lang="ru-RU" altLang="ja-JP" sz="2800" b="1" dirty="0">
                <a:solidFill>
                  <a:schemeClr val="bg1">
                    <a:lumMod val="10000"/>
                  </a:schemeClr>
                </a:solidFill>
                <a:latin typeface="Palatino Linotype" pitchFamily="18" charset="0"/>
                <a:ea typeface="ＭＳ Ｐゴシック" pitchFamily="34" charset="-128"/>
              </a:rPr>
              <a:t>Выражены:                                              </a:t>
            </a:r>
            <a:r>
              <a:rPr lang="en-US" altLang="ja-JP" sz="2800" b="1" dirty="0">
                <a:solidFill>
                  <a:schemeClr val="bg1">
                    <a:lumMod val="10000"/>
                  </a:schemeClr>
                </a:solidFill>
                <a:latin typeface="Palatino Linotype" pitchFamily="18" charset="0"/>
                <a:ea typeface="ＭＳ Ｐゴシック" pitchFamily="34" charset="-128"/>
              </a:rPr>
              <a:t>mMRC ≥</a:t>
            </a:r>
            <a:r>
              <a:rPr lang="ru-RU" altLang="ja-JP" sz="2800" b="1" dirty="0">
                <a:solidFill>
                  <a:schemeClr val="bg1">
                    <a:lumMod val="10000"/>
                  </a:schemeClr>
                </a:solidFill>
                <a:latin typeface="Palatino Linotype" pitchFamily="18" charset="0"/>
                <a:ea typeface="ＭＳ Ｐゴシック" pitchFamily="34" charset="-128"/>
              </a:rPr>
              <a:t>2</a:t>
            </a:r>
            <a:r>
              <a:rPr lang="en-US" altLang="ja-JP" sz="2800" b="1" dirty="0">
                <a:solidFill>
                  <a:schemeClr val="bg1">
                    <a:lumMod val="10000"/>
                  </a:schemeClr>
                </a:solidFill>
                <a:latin typeface="Palatino Linotype" pitchFamily="18" charset="0"/>
                <a:ea typeface="ＭＳ Ｐゴシック" pitchFamily="34" charset="-128"/>
              </a:rPr>
              <a:t> </a:t>
            </a:r>
            <a:r>
              <a:rPr lang="ru-RU" altLang="ja-JP" sz="2800" b="1" dirty="0">
                <a:solidFill>
                  <a:schemeClr val="bg1">
                    <a:lumMod val="10000"/>
                  </a:schemeClr>
                </a:solidFill>
                <a:latin typeface="Palatino Linotype" pitchFamily="18" charset="0"/>
                <a:ea typeface="ＭＳ Ｐゴシック" pitchFamily="34" charset="-128"/>
              </a:rPr>
              <a:t>баллов или </a:t>
            </a:r>
            <a:r>
              <a:rPr lang="en-US" altLang="ja-JP" sz="2800" b="1" dirty="0">
                <a:solidFill>
                  <a:schemeClr val="bg1">
                    <a:lumMod val="10000"/>
                  </a:schemeClr>
                </a:solidFill>
                <a:latin typeface="Palatino Linotype" pitchFamily="18" charset="0"/>
                <a:ea typeface="ＭＳ Ｐゴシック" pitchFamily="34" charset="-128"/>
              </a:rPr>
              <a:t>CAT </a:t>
            </a:r>
            <a:r>
              <a:rPr lang="ru-RU" altLang="ja-JP" sz="2800" b="1" dirty="0">
                <a:solidFill>
                  <a:schemeClr val="bg1">
                    <a:lumMod val="10000"/>
                  </a:schemeClr>
                </a:solidFill>
                <a:latin typeface="Palatino Linotype" pitchFamily="18" charset="0"/>
                <a:ea typeface="ＭＳ Ｐゴシック" pitchFamily="34" charset="-128"/>
              </a:rPr>
              <a:t>≥ 10 баллов;</a:t>
            </a:r>
            <a:endParaRPr lang="en-US" altLang="ja-JP" sz="2800" b="1" dirty="0">
              <a:solidFill>
                <a:schemeClr val="bg1">
                  <a:lumMod val="10000"/>
                </a:schemeClr>
              </a:solidFill>
              <a:latin typeface="Palatino Linotype" pitchFamily="18" charset="0"/>
              <a:ea typeface="ＭＳ Ｐゴシック" pitchFamily="34" charset="-128"/>
            </a:endParaRPr>
          </a:p>
        </p:txBody>
      </p:sp>
      <p:pic>
        <p:nvPicPr>
          <p:cNvPr id="23557" name="Picture 2" descr="D:\Documents\Сережа\ЧГМА\ИНТЕРАКТИВ\Занятие 3\bigstockphoto_senior_man_with_cough_24294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7675" y="3589338"/>
            <a:ext cx="4886325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1492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Documents\Сережа\ЧГМА\ИНТЕРАКТИВ\Занятие 8\Задание 8\Бронхит\Бронхит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2175" y="2976563"/>
            <a:ext cx="5711825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30"/>
          <p:cNvSpPr>
            <a:spLocks noChangeArrowheads="1"/>
          </p:cNvSpPr>
          <p:nvPr/>
        </p:nvSpPr>
        <p:spPr bwMode="auto">
          <a:xfrm>
            <a:off x="360363" y="0"/>
            <a:ext cx="8156575" cy="879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endParaRPr lang="ru-RU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Риск обострений ХОБЛ</a:t>
            </a:r>
            <a:endParaRPr lang="ru-RU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 eaLnBrk="0" hangingPunct="0">
              <a:defRPr/>
            </a:pPr>
            <a:endParaRPr lang="ru-RU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25425" y="1168400"/>
            <a:ext cx="7082879" cy="175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spcBef>
                <a:spcPct val="25000"/>
              </a:spcBef>
              <a:buClr>
                <a:srgbClr val="A5FF4B"/>
              </a:buClr>
              <a:buSzPct val="60000"/>
              <a:buFont typeface="Monotype Sorts" pitchFamily="2" charset="2"/>
              <a:buChar char="n"/>
              <a:defRPr/>
            </a:pPr>
            <a:r>
              <a:rPr lang="ru-RU" altLang="ja-JP" sz="2800" b="1" dirty="0">
                <a:solidFill>
                  <a:schemeClr val="bg1">
                    <a:lumMod val="10000"/>
                  </a:schemeClr>
                </a:solidFill>
                <a:latin typeface="Comic Sans MS" panose="030F0702030302020204" pitchFamily="66" charset="0"/>
                <a:ea typeface="ＭＳ Ｐゴシック" pitchFamily="34" charset="-128"/>
              </a:rPr>
              <a:t>Низкий риск обострений:                                 ≤ 1 обострений в год;</a:t>
            </a:r>
            <a:endParaRPr lang="en-US" altLang="ja-JP" sz="2800" b="1" dirty="0">
              <a:solidFill>
                <a:schemeClr val="bg1">
                  <a:lumMod val="10000"/>
                </a:schemeClr>
              </a:solidFill>
              <a:latin typeface="Comic Sans MS" panose="030F0702030302020204" pitchFamily="66" charset="0"/>
              <a:ea typeface="ＭＳ Ｐゴシック" pitchFamily="34" charset="-128"/>
            </a:endParaRPr>
          </a:p>
          <a:p>
            <a:pPr marL="457200" indent="-457200">
              <a:lnSpc>
                <a:spcPct val="90000"/>
              </a:lnSpc>
              <a:spcBef>
                <a:spcPct val="25000"/>
              </a:spcBef>
              <a:buClr>
                <a:srgbClr val="A5FF4B"/>
              </a:buClr>
              <a:buSzPct val="60000"/>
              <a:buFont typeface="Monotype Sorts" pitchFamily="2" charset="2"/>
              <a:buChar char="n"/>
              <a:defRPr/>
            </a:pPr>
            <a:r>
              <a:rPr lang="ru-RU" altLang="ja-JP" sz="2800" b="1" dirty="0">
                <a:solidFill>
                  <a:schemeClr val="bg1">
                    <a:lumMod val="10000"/>
                  </a:schemeClr>
                </a:solidFill>
                <a:latin typeface="Comic Sans MS" panose="030F0702030302020204" pitchFamily="66" charset="0"/>
                <a:ea typeface="ＭＳ Ｐゴシック" pitchFamily="34" charset="-128"/>
              </a:rPr>
              <a:t>Высокий риск обострений:                           ≥ 2 обострений в год;</a:t>
            </a:r>
            <a:endParaRPr lang="en-US" altLang="ja-JP" sz="2800" b="1" dirty="0">
              <a:solidFill>
                <a:schemeClr val="bg1">
                  <a:lumMod val="10000"/>
                </a:schemeClr>
              </a:solidFill>
              <a:latin typeface="Comic Sans MS" panose="030F0702030302020204" pitchFamily="66" charset="0"/>
              <a:ea typeface="ＭＳ Ｐゴシック" pitchFamily="34" charset="-128"/>
            </a:endParaRPr>
          </a:p>
        </p:txBody>
      </p:sp>
      <p:pic>
        <p:nvPicPr>
          <p:cNvPr id="26629" name="Picture 54" descr="GOLD2-v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12050" y="0"/>
            <a:ext cx="1631950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Прямоугольник 4"/>
          <p:cNvSpPr>
            <a:spLocks noChangeArrowheads="1"/>
          </p:cNvSpPr>
          <p:nvPr/>
        </p:nvSpPr>
        <p:spPr bwMode="auto">
          <a:xfrm>
            <a:off x="2805113" y="636588"/>
            <a:ext cx="35147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27038" indent="-427038" defTabSz="2244725">
              <a:spcAft>
                <a:spcPts val="1200"/>
              </a:spcAft>
            </a:pPr>
            <a:r>
              <a:rPr lang="en-US" sz="2800" b="1">
                <a:latin typeface="Palatino Linotype" pitchFamily="18" charset="0"/>
              </a:rPr>
              <a:t>New!!! (GOLD 2011)</a:t>
            </a:r>
            <a:endParaRPr lang="ru-RU" sz="2800" b="1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12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/>
          </p:cNvSpPr>
          <p:nvPr>
            <p:ph type="title" idx="4294967295"/>
          </p:nvPr>
        </p:nvSpPr>
        <p:spPr>
          <a:xfrm>
            <a:off x="15875" y="404813"/>
            <a:ext cx="9128125" cy="1223962"/>
          </a:xfrm>
        </p:spPr>
        <p:txBody>
          <a:bodyPr lIns="0" rIns="0" bIns="0"/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Согласно прогнозам, к 2020 году ХОБЛ окажется на третьем месте среди наиболее значимых причин летальных исходов</a:t>
            </a:r>
            <a:endParaRPr lang="en-GB" sz="24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857750" y="6550025"/>
            <a:ext cx="4359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eaLnBrk="0" hangingPunct="0"/>
            <a:r>
              <a:rPr lang="en-US" sz="1400" b="1">
                <a:latin typeface="Palatino Linotype" pitchFamily="18" charset="0"/>
              </a:rPr>
              <a:t>Murray CJ &amp; Lopez AD. Lancet 1997;349:1498–1504.</a:t>
            </a:r>
            <a:endParaRPr lang="en-GB" sz="1400" b="1">
              <a:latin typeface="Palatino Linotype" pitchFamily="18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1938338"/>
            <a:ext cx="4292600" cy="430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5200" tIns="48360" rIns="25200" bIns="48360"/>
          <a:lstStyle/>
          <a:p>
            <a:pPr algn="r"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Ишемическая болезнь сердца</a:t>
            </a:r>
            <a:endParaRPr lang="en-GB" sz="1600" b="1" dirty="0">
              <a:latin typeface="Palatino Linotype" pitchFamily="18" charset="0"/>
            </a:endParaRPr>
          </a:p>
          <a:p>
            <a:pPr algn="r"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Сердечно-сосудистые заболевания</a:t>
            </a:r>
            <a:endParaRPr lang="en-GB" sz="1600" b="1" dirty="0">
              <a:latin typeface="Palatino Linotype" pitchFamily="18" charset="0"/>
            </a:endParaRPr>
          </a:p>
          <a:p>
            <a:pPr algn="r"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Инфекции нижних дыхательных путей</a:t>
            </a:r>
            <a:endParaRPr lang="en-GB" sz="1600" b="1" dirty="0">
              <a:latin typeface="Palatino Linotype" pitchFamily="18" charset="0"/>
            </a:endParaRPr>
          </a:p>
          <a:p>
            <a:pPr algn="r"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Расстройства пищеварения</a:t>
            </a:r>
            <a:endParaRPr lang="en-GB" sz="1600" b="1" dirty="0">
              <a:latin typeface="Palatino Linotype" pitchFamily="18" charset="0"/>
            </a:endParaRPr>
          </a:p>
          <a:p>
            <a:pPr algn="r"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Перинатальная патология</a:t>
            </a:r>
            <a:endParaRPr lang="en-GB" sz="1600" b="1" dirty="0">
              <a:latin typeface="Palatino Linotype" pitchFamily="18" charset="0"/>
            </a:endParaRPr>
          </a:p>
          <a:p>
            <a:pPr algn="r"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ХОБЛ</a:t>
            </a:r>
            <a:endParaRPr lang="en-GB" sz="1600" b="1" dirty="0">
              <a:latin typeface="Palatino Linotype" pitchFamily="18" charset="0"/>
            </a:endParaRPr>
          </a:p>
          <a:p>
            <a:pPr algn="r"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Туберкулез</a:t>
            </a:r>
            <a:endParaRPr lang="en-GB" sz="1600" b="1" dirty="0">
              <a:latin typeface="Palatino Linotype" pitchFamily="18" charset="0"/>
            </a:endParaRPr>
          </a:p>
          <a:p>
            <a:pPr algn="r"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Корь</a:t>
            </a:r>
            <a:endParaRPr lang="en-GB" sz="1600" b="1" dirty="0">
              <a:latin typeface="Palatino Linotype" pitchFamily="18" charset="0"/>
            </a:endParaRPr>
          </a:p>
          <a:p>
            <a:pPr algn="r"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Дорожно-транспортные происшествия</a:t>
            </a:r>
            <a:endParaRPr lang="en-GB" sz="1600" b="1" dirty="0">
              <a:latin typeface="Palatino Linotype" pitchFamily="18" charset="0"/>
            </a:endParaRPr>
          </a:p>
          <a:p>
            <a:pPr algn="r"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Рак легких</a:t>
            </a:r>
            <a:endParaRPr lang="en-GB" sz="1600" b="1" dirty="0">
              <a:latin typeface="Palatino Linotype" pitchFamily="18" charset="0"/>
            </a:endParaRP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4838700" y="1968500"/>
            <a:ext cx="4305300" cy="430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721" tIns="48360" rIns="96721" bIns="48360"/>
          <a:lstStyle/>
          <a:p>
            <a:pPr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Ишемическая болезнь сердца</a:t>
            </a:r>
            <a:endParaRPr lang="en-GB" sz="1600" b="1" dirty="0">
              <a:latin typeface="Palatino Linotype" pitchFamily="18" charset="0"/>
            </a:endParaRPr>
          </a:p>
          <a:p>
            <a:pPr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Сердечно-сосудистые заболевания</a:t>
            </a:r>
            <a:endParaRPr lang="en-GB" sz="1600" b="1" dirty="0">
              <a:latin typeface="Palatino Linotype" pitchFamily="18" charset="0"/>
            </a:endParaRPr>
          </a:p>
          <a:p>
            <a:pPr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ХОБЛ</a:t>
            </a:r>
            <a:endParaRPr lang="en-GB" sz="1600" b="1" dirty="0">
              <a:latin typeface="Palatino Linotype" pitchFamily="18" charset="0"/>
            </a:endParaRPr>
          </a:p>
          <a:p>
            <a:pPr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Инфекции нижних дыхательных путей</a:t>
            </a:r>
            <a:endParaRPr lang="en-GB" sz="1600" b="1" dirty="0">
              <a:latin typeface="Palatino Linotype" pitchFamily="18" charset="0"/>
            </a:endParaRPr>
          </a:p>
          <a:p>
            <a:pPr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Рак легких</a:t>
            </a:r>
            <a:endParaRPr lang="en-GB" sz="1600" b="1" dirty="0">
              <a:latin typeface="Palatino Linotype" pitchFamily="18" charset="0"/>
            </a:endParaRPr>
          </a:p>
          <a:p>
            <a:pPr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Дорожно-транспортные происшествия</a:t>
            </a:r>
            <a:endParaRPr lang="en-GB" sz="1600" b="1" dirty="0">
              <a:latin typeface="Palatino Linotype" pitchFamily="18" charset="0"/>
            </a:endParaRPr>
          </a:p>
          <a:p>
            <a:pPr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Туберкулез</a:t>
            </a:r>
            <a:endParaRPr lang="en-GB" sz="1600" b="1" dirty="0">
              <a:latin typeface="Palatino Linotype" pitchFamily="18" charset="0"/>
            </a:endParaRPr>
          </a:p>
          <a:p>
            <a:pPr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Рак желудка</a:t>
            </a:r>
            <a:endParaRPr lang="en-GB" sz="1600" b="1" dirty="0">
              <a:latin typeface="Palatino Linotype" pitchFamily="18" charset="0"/>
            </a:endParaRPr>
          </a:p>
          <a:p>
            <a:pPr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ВИЧ</a:t>
            </a:r>
            <a:endParaRPr lang="en-GB" sz="1600" b="1" dirty="0">
              <a:latin typeface="Palatino Linotype" pitchFamily="18" charset="0"/>
            </a:endParaRPr>
          </a:p>
          <a:p>
            <a:pPr eaLnBrk="0" hangingPunct="0">
              <a:lnSpc>
                <a:spcPct val="105000"/>
              </a:lnSpc>
              <a:spcBef>
                <a:spcPct val="50000"/>
              </a:spcBef>
              <a:spcAft>
                <a:spcPct val="20000"/>
              </a:spcAft>
            </a:pPr>
            <a:r>
              <a:rPr lang="ru-RU" sz="1600" b="1" dirty="0">
                <a:latin typeface="Palatino Linotype" pitchFamily="18" charset="0"/>
              </a:rPr>
              <a:t>Суицид</a:t>
            </a:r>
            <a:endParaRPr lang="en-GB" sz="1600" b="1" dirty="0">
              <a:latin typeface="Palatino Linotype" pitchFamily="18" charset="0"/>
            </a:endParaRPr>
          </a:p>
        </p:txBody>
      </p:sp>
      <p:grpSp>
        <p:nvGrpSpPr>
          <p:cNvPr id="9222" name="Group 6"/>
          <p:cNvGrpSpPr>
            <a:grpSpLocks/>
          </p:cNvGrpSpPr>
          <p:nvPr/>
        </p:nvGrpSpPr>
        <p:grpSpPr bwMode="auto">
          <a:xfrm>
            <a:off x="4292600" y="1968500"/>
            <a:ext cx="546100" cy="4222750"/>
            <a:chOff x="2501" y="1240"/>
            <a:chExt cx="770" cy="2660"/>
          </a:xfrm>
        </p:grpSpPr>
        <p:sp>
          <p:nvSpPr>
            <p:cNvPr id="9227" name="Rectangle 7"/>
            <p:cNvSpPr>
              <a:spLocks noChangeArrowheads="1"/>
            </p:cNvSpPr>
            <p:nvPr/>
          </p:nvSpPr>
          <p:spPr bwMode="auto">
            <a:xfrm>
              <a:off x="2501" y="1248"/>
              <a:ext cx="770" cy="272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Verdana" pitchFamily="34" charset="0"/>
              </a:endParaRPr>
            </a:p>
          </p:txBody>
        </p:sp>
        <p:sp>
          <p:nvSpPr>
            <p:cNvPr id="9228" name="Rectangle 8"/>
            <p:cNvSpPr>
              <a:spLocks noChangeArrowheads="1"/>
            </p:cNvSpPr>
            <p:nvPr/>
          </p:nvSpPr>
          <p:spPr bwMode="auto">
            <a:xfrm>
              <a:off x="2501" y="1512"/>
              <a:ext cx="770" cy="272"/>
            </a:xfrm>
            <a:prstGeom prst="rect">
              <a:avLst/>
            </a:prstGeom>
            <a:solidFill>
              <a:srgbClr val="FF4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Verdana" pitchFamily="34" charset="0"/>
              </a:endParaRPr>
            </a:p>
          </p:txBody>
        </p:sp>
        <p:sp>
          <p:nvSpPr>
            <p:cNvPr id="9229" name="Rectangle 9"/>
            <p:cNvSpPr>
              <a:spLocks noChangeArrowheads="1"/>
            </p:cNvSpPr>
            <p:nvPr/>
          </p:nvSpPr>
          <p:spPr bwMode="auto">
            <a:xfrm>
              <a:off x="2501" y="1784"/>
              <a:ext cx="770" cy="272"/>
            </a:xfrm>
            <a:prstGeom prst="rect">
              <a:avLst/>
            </a:prstGeom>
            <a:solidFill>
              <a:srgbClr val="FF5A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Verdana" pitchFamily="34" charset="0"/>
              </a:endParaRPr>
            </a:p>
          </p:txBody>
        </p:sp>
        <p:sp>
          <p:nvSpPr>
            <p:cNvPr id="9230" name="Rectangle 10"/>
            <p:cNvSpPr>
              <a:spLocks noChangeArrowheads="1"/>
            </p:cNvSpPr>
            <p:nvPr/>
          </p:nvSpPr>
          <p:spPr bwMode="auto">
            <a:xfrm>
              <a:off x="2501" y="2056"/>
              <a:ext cx="770" cy="272"/>
            </a:xfrm>
            <a:prstGeom prst="rect">
              <a:avLst/>
            </a:prstGeom>
            <a:solidFill>
              <a:srgbClr val="FF6E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Verdana" pitchFamily="34" charset="0"/>
              </a:endParaRPr>
            </a:p>
          </p:txBody>
        </p:sp>
        <p:sp>
          <p:nvSpPr>
            <p:cNvPr id="9231" name="Rectangle 11"/>
            <p:cNvSpPr>
              <a:spLocks noChangeArrowheads="1"/>
            </p:cNvSpPr>
            <p:nvPr/>
          </p:nvSpPr>
          <p:spPr bwMode="auto">
            <a:xfrm>
              <a:off x="2501" y="2328"/>
              <a:ext cx="770" cy="2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Verdana" pitchFamily="34" charset="0"/>
              </a:endParaRPr>
            </a:p>
          </p:txBody>
        </p:sp>
        <p:sp>
          <p:nvSpPr>
            <p:cNvPr id="9232" name="Rectangle 12"/>
            <p:cNvSpPr>
              <a:spLocks noChangeArrowheads="1"/>
            </p:cNvSpPr>
            <p:nvPr/>
          </p:nvSpPr>
          <p:spPr bwMode="auto">
            <a:xfrm>
              <a:off x="2501" y="2576"/>
              <a:ext cx="770" cy="272"/>
            </a:xfrm>
            <a:prstGeom prst="rect">
              <a:avLst/>
            </a:prstGeom>
            <a:solidFill>
              <a:srgbClr val="FF96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Verdana" pitchFamily="34" charset="0"/>
              </a:endParaRPr>
            </a:p>
          </p:txBody>
        </p:sp>
        <p:sp>
          <p:nvSpPr>
            <p:cNvPr id="9233" name="Rectangle 13"/>
            <p:cNvSpPr>
              <a:spLocks noChangeArrowheads="1"/>
            </p:cNvSpPr>
            <p:nvPr/>
          </p:nvSpPr>
          <p:spPr bwMode="auto">
            <a:xfrm>
              <a:off x="2501" y="2842"/>
              <a:ext cx="770" cy="272"/>
            </a:xfrm>
            <a:prstGeom prst="rect">
              <a:avLst/>
            </a:prstGeom>
            <a:solidFill>
              <a:srgbClr val="FFAA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Verdana" pitchFamily="34" charset="0"/>
              </a:endParaRPr>
            </a:p>
          </p:txBody>
        </p:sp>
        <p:sp>
          <p:nvSpPr>
            <p:cNvPr id="9234" name="Rectangle 14"/>
            <p:cNvSpPr>
              <a:spLocks noChangeArrowheads="1"/>
            </p:cNvSpPr>
            <p:nvPr/>
          </p:nvSpPr>
          <p:spPr bwMode="auto">
            <a:xfrm>
              <a:off x="2501" y="3114"/>
              <a:ext cx="770" cy="272"/>
            </a:xfrm>
            <a:prstGeom prst="rect">
              <a:avLst/>
            </a:prstGeom>
            <a:solidFill>
              <a:srgbClr val="FFBE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Verdana" pitchFamily="34" charset="0"/>
              </a:endParaRPr>
            </a:p>
          </p:txBody>
        </p:sp>
        <p:sp>
          <p:nvSpPr>
            <p:cNvPr id="9235" name="Rectangle 15"/>
            <p:cNvSpPr>
              <a:spLocks noChangeArrowheads="1"/>
            </p:cNvSpPr>
            <p:nvPr/>
          </p:nvSpPr>
          <p:spPr bwMode="auto">
            <a:xfrm>
              <a:off x="2501" y="3386"/>
              <a:ext cx="770" cy="272"/>
            </a:xfrm>
            <a:prstGeom prst="rect">
              <a:avLst/>
            </a:prstGeom>
            <a:solidFill>
              <a:srgbClr val="FFC8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Verdana" pitchFamily="34" charset="0"/>
              </a:endParaRPr>
            </a:p>
          </p:txBody>
        </p:sp>
        <p:sp>
          <p:nvSpPr>
            <p:cNvPr id="11282" name="Text Box 16"/>
            <p:cNvSpPr txBox="1">
              <a:spLocks noChangeArrowheads="1"/>
            </p:cNvSpPr>
            <p:nvPr/>
          </p:nvSpPr>
          <p:spPr bwMode="auto">
            <a:xfrm>
              <a:off x="2501" y="1240"/>
              <a:ext cx="7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GB" sz="2000" b="1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1</a:t>
              </a:r>
              <a:r>
                <a:rPr lang="ru-RU" sz="2000" b="1" baseline="30000" dirty="0" err="1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ое</a:t>
              </a:r>
              <a:endParaRPr lang="en-GB" sz="2000" b="1" baseline="30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283" name="Text Box 17"/>
            <p:cNvSpPr txBox="1">
              <a:spLocks noChangeArrowheads="1"/>
            </p:cNvSpPr>
            <p:nvPr/>
          </p:nvSpPr>
          <p:spPr bwMode="auto">
            <a:xfrm>
              <a:off x="2501" y="1512"/>
              <a:ext cx="7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GB" sz="2000" b="1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2</a:t>
              </a:r>
              <a:r>
                <a:rPr lang="ru-RU" sz="2000" b="1" baseline="30000" dirty="0" err="1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ое</a:t>
              </a:r>
              <a:endParaRPr lang="en-GB" sz="2000" b="1" baseline="30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284" name="Text Box 18"/>
            <p:cNvSpPr txBox="1">
              <a:spLocks noChangeArrowheads="1"/>
            </p:cNvSpPr>
            <p:nvPr/>
          </p:nvSpPr>
          <p:spPr bwMode="auto">
            <a:xfrm>
              <a:off x="2501" y="1806"/>
              <a:ext cx="7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GB" sz="2000" b="1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3</a:t>
              </a:r>
              <a:r>
                <a:rPr lang="ru-RU" sz="2000" b="1" baseline="30000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е</a:t>
              </a:r>
              <a:endParaRPr lang="en-GB" sz="2000" b="1" baseline="30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285" name="Text Box 19"/>
            <p:cNvSpPr txBox="1">
              <a:spLocks noChangeArrowheads="1"/>
            </p:cNvSpPr>
            <p:nvPr/>
          </p:nvSpPr>
          <p:spPr bwMode="auto">
            <a:xfrm>
              <a:off x="2501" y="2067"/>
              <a:ext cx="7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GB" sz="2000" b="1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4</a:t>
              </a:r>
              <a:r>
                <a:rPr lang="ru-RU" sz="2000" b="1" baseline="30000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е</a:t>
              </a:r>
              <a:endParaRPr lang="en-GB" sz="2000" b="1" baseline="30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286" name="Text Box 20"/>
            <p:cNvSpPr txBox="1">
              <a:spLocks noChangeArrowheads="1"/>
            </p:cNvSpPr>
            <p:nvPr/>
          </p:nvSpPr>
          <p:spPr bwMode="auto">
            <a:xfrm>
              <a:off x="2501" y="2327"/>
              <a:ext cx="770" cy="250"/>
            </a:xfrm>
            <a:prstGeom prst="rect">
              <a:avLst/>
            </a:prstGeom>
            <a:solidFill>
              <a:srgbClr val="FF82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GB" sz="2000" b="1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5</a:t>
              </a:r>
              <a:r>
                <a:rPr lang="ru-RU" sz="2000" b="1" baseline="30000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е</a:t>
              </a:r>
              <a:endParaRPr lang="en-GB" sz="2000" b="1" baseline="30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287" name="Text Box 21"/>
            <p:cNvSpPr txBox="1">
              <a:spLocks noChangeArrowheads="1"/>
            </p:cNvSpPr>
            <p:nvPr/>
          </p:nvSpPr>
          <p:spPr bwMode="auto">
            <a:xfrm>
              <a:off x="2501" y="2622"/>
              <a:ext cx="7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GB" sz="2000" b="1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6</a:t>
              </a:r>
              <a:r>
                <a:rPr lang="ru-RU" sz="2000" b="1" baseline="30000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е</a:t>
              </a:r>
              <a:endParaRPr lang="en-GB" sz="2000" b="1" baseline="30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288" name="Text Box 22"/>
            <p:cNvSpPr txBox="1">
              <a:spLocks noChangeArrowheads="1"/>
            </p:cNvSpPr>
            <p:nvPr/>
          </p:nvSpPr>
          <p:spPr bwMode="auto">
            <a:xfrm>
              <a:off x="2501" y="2872"/>
              <a:ext cx="7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GB" sz="2000" b="1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7</a:t>
              </a:r>
              <a:r>
                <a:rPr lang="ru-RU" sz="2000" b="1" baseline="30000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е</a:t>
              </a:r>
              <a:endParaRPr lang="en-GB" sz="2000" b="1" baseline="30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289" name="Text Box 23"/>
            <p:cNvSpPr txBox="1">
              <a:spLocks noChangeArrowheads="1"/>
            </p:cNvSpPr>
            <p:nvPr/>
          </p:nvSpPr>
          <p:spPr bwMode="auto">
            <a:xfrm>
              <a:off x="2501" y="3166"/>
              <a:ext cx="7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GB" sz="2000" b="1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8</a:t>
              </a:r>
              <a:r>
                <a:rPr lang="ru-RU" sz="2000" b="1" baseline="30000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е</a:t>
              </a:r>
              <a:endParaRPr lang="en-GB" sz="2000" b="1" baseline="30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290" name="Text Box 24"/>
            <p:cNvSpPr txBox="1">
              <a:spLocks noChangeArrowheads="1"/>
            </p:cNvSpPr>
            <p:nvPr/>
          </p:nvSpPr>
          <p:spPr bwMode="auto">
            <a:xfrm>
              <a:off x="2501" y="3438"/>
              <a:ext cx="7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GB" sz="2000" b="1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9</a:t>
              </a:r>
              <a:r>
                <a:rPr lang="ru-RU" sz="2000" b="1" baseline="30000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е</a:t>
              </a:r>
              <a:endParaRPr lang="en-GB" sz="2000" b="1" baseline="30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291" name="Text Box 25"/>
            <p:cNvSpPr txBox="1">
              <a:spLocks noChangeArrowheads="1"/>
            </p:cNvSpPr>
            <p:nvPr/>
          </p:nvSpPr>
          <p:spPr bwMode="auto">
            <a:xfrm>
              <a:off x="2501" y="3650"/>
              <a:ext cx="770" cy="250"/>
            </a:xfrm>
            <a:prstGeom prst="rect">
              <a:avLst/>
            </a:prstGeom>
            <a:solidFill>
              <a:srgbClr val="FFFF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GB" sz="2000" b="1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10</a:t>
              </a:r>
              <a:r>
                <a:rPr lang="ru-RU" sz="2000" b="1" baseline="30000" dirty="0">
                  <a:solidFill>
                    <a:schemeClr val="bg2">
                      <a:lumMod val="20000"/>
                      <a:lumOff val="80000"/>
                    </a:schemeClr>
                  </a:solidFill>
                </a:rPr>
                <a:t>е</a:t>
              </a:r>
              <a:endParaRPr lang="en-GB" sz="2000" b="1" baseline="30000" dirty="0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9223" name="Text Box 26"/>
          <p:cNvSpPr txBox="1">
            <a:spLocks noChangeArrowheads="1"/>
          </p:cNvSpPr>
          <p:nvPr/>
        </p:nvSpPr>
        <p:spPr bwMode="auto">
          <a:xfrm>
            <a:off x="2230438" y="1571625"/>
            <a:ext cx="1111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800" b="1" dirty="0">
                <a:solidFill>
                  <a:srgbClr val="FF0000"/>
                </a:solidFill>
                <a:latin typeface="Palatino Linotype" pitchFamily="18" charset="0"/>
              </a:rPr>
              <a:t>1990 </a:t>
            </a:r>
          </a:p>
        </p:txBody>
      </p:sp>
      <p:sp>
        <p:nvSpPr>
          <p:cNvPr id="9224" name="Text Box 27"/>
          <p:cNvSpPr txBox="1">
            <a:spLocks noChangeArrowheads="1"/>
          </p:cNvSpPr>
          <p:nvPr/>
        </p:nvSpPr>
        <p:spPr bwMode="auto">
          <a:xfrm>
            <a:off x="6323013" y="1568450"/>
            <a:ext cx="1079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800" b="1" dirty="0">
                <a:solidFill>
                  <a:srgbClr val="FF0000"/>
                </a:solidFill>
                <a:latin typeface="Palatino Linotype" pitchFamily="18" charset="0"/>
              </a:rPr>
              <a:t>2020</a:t>
            </a:r>
            <a:r>
              <a:rPr lang="en-GB" sz="2800" b="1" dirty="0">
                <a:solidFill>
                  <a:srgbClr val="FFFFFF"/>
                </a:solidFill>
                <a:latin typeface="Palatino Linotype" pitchFamily="18" charset="0"/>
              </a:rPr>
              <a:t> </a:t>
            </a:r>
          </a:p>
        </p:txBody>
      </p:sp>
      <p:pic>
        <p:nvPicPr>
          <p:cNvPr id="2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97238" y="4017963"/>
            <a:ext cx="12747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8212" y="2786380"/>
            <a:ext cx="1273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164697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00250" y="2071688"/>
            <a:ext cx="5214938" cy="3357562"/>
          </a:xfrm>
          <a:prstGeom prst="roundRect">
            <a:avLst/>
          </a:prstGeom>
          <a:ln w="38100">
            <a:solidFill>
              <a:srgbClr val="33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Ф</a:t>
            </a:r>
          </a:p>
        </p:txBody>
      </p:sp>
      <p:cxnSp>
        <p:nvCxnSpPr>
          <p:cNvPr id="4" name="Прямая соединительная линия 3"/>
          <p:cNvCxnSpPr>
            <a:stCxn id="2" idx="0"/>
            <a:endCxn id="2" idx="2"/>
          </p:cNvCxnSpPr>
          <p:nvPr/>
        </p:nvCxnSpPr>
        <p:spPr>
          <a:xfrm rot="16200000" flipH="1">
            <a:off x="2928937" y="3751263"/>
            <a:ext cx="3357563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785938" y="3857625"/>
            <a:ext cx="5500687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Дуга 15"/>
          <p:cNvSpPr/>
          <p:nvPr/>
        </p:nvSpPr>
        <p:spPr>
          <a:xfrm>
            <a:off x="6000750" y="4214813"/>
            <a:ext cx="57150" cy="5715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572000" y="3143250"/>
            <a:ext cx="785813" cy="642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857625" y="3857625"/>
            <a:ext cx="785813" cy="642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3857625" y="3143250"/>
            <a:ext cx="714375" cy="642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0800000" flipV="1">
            <a:off x="4572000" y="3786188"/>
            <a:ext cx="785813" cy="714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4" name="TextBox 31"/>
          <p:cNvSpPr txBox="1">
            <a:spLocks noChangeArrowheads="1"/>
          </p:cNvSpPr>
          <p:nvPr/>
        </p:nvSpPr>
        <p:spPr bwMode="auto">
          <a:xfrm>
            <a:off x="4214813" y="3929063"/>
            <a:ext cx="352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b="1"/>
              <a:t>А</a:t>
            </a:r>
          </a:p>
        </p:txBody>
      </p:sp>
      <p:sp>
        <p:nvSpPr>
          <p:cNvPr id="31755" name="TextBox 33"/>
          <p:cNvSpPr txBox="1">
            <a:spLocks noChangeArrowheads="1"/>
          </p:cNvSpPr>
          <p:nvPr/>
        </p:nvSpPr>
        <p:spPr bwMode="auto">
          <a:xfrm>
            <a:off x="4643438" y="3929063"/>
            <a:ext cx="423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n-US" b="1"/>
              <a:t>B</a:t>
            </a:r>
            <a:endParaRPr lang="ru-RU" b="1"/>
          </a:p>
        </p:txBody>
      </p:sp>
      <p:sp>
        <p:nvSpPr>
          <p:cNvPr id="31756" name="TextBox 34"/>
          <p:cNvSpPr txBox="1">
            <a:spLocks noChangeArrowheads="1"/>
          </p:cNvSpPr>
          <p:nvPr/>
        </p:nvSpPr>
        <p:spPr bwMode="auto">
          <a:xfrm>
            <a:off x="4643438" y="3429000"/>
            <a:ext cx="3508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n-US" b="1"/>
              <a:t>D</a:t>
            </a:r>
            <a:endParaRPr lang="ru-RU" b="1"/>
          </a:p>
        </p:txBody>
      </p:sp>
      <p:sp>
        <p:nvSpPr>
          <p:cNvPr id="31757" name="TextBox 35"/>
          <p:cNvSpPr txBox="1">
            <a:spLocks noChangeArrowheads="1"/>
          </p:cNvSpPr>
          <p:nvPr/>
        </p:nvSpPr>
        <p:spPr bwMode="auto">
          <a:xfrm>
            <a:off x="4214813" y="3429000"/>
            <a:ext cx="327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b="1"/>
              <a:t>С</a:t>
            </a:r>
          </a:p>
        </p:txBody>
      </p:sp>
      <p:sp>
        <p:nvSpPr>
          <p:cNvPr id="31758" name="TextBox 36"/>
          <p:cNvSpPr txBox="1">
            <a:spLocks noChangeArrowheads="1"/>
          </p:cNvSpPr>
          <p:nvPr/>
        </p:nvSpPr>
        <p:spPr bwMode="auto">
          <a:xfrm>
            <a:off x="714375" y="4786313"/>
            <a:ext cx="1046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n-US" b="1"/>
              <a:t>GOLD I</a:t>
            </a:r>
            <a:endParaRPr lang="ru-RU" b="1"/>
          </a:p>
        </p:txBody>
      </p:sp>
      <p:sp>
        <p:nvSpPr>
          <p:cNvPr id="31759" name="TextBox 41"/>
          <p:cNvSpPr txBox="1">
            <a:spLocks noChangeArrowheads="1"/>
          </p:cNvSpPr>
          <p:nvPr/>
        </p:nvSpPr>
        <p:spPr bwMode="auto">
          <a:xfrm>
            <a:off x="714375" y="2643188"/>
            <a:ext cx="1200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n-US" b="1"/>
              <a:t>GOLD IV</a:t>
            </a:r>
            <a:endParaRPr lang="ru-RU" b="1"/>
          </a:p>
        </p:txBody>
      </p:sp>
      <p:sp>
        <p:nvSpPr>
          <p:cNvPr id="31760" name="TextBox 42"/>
          <p:cNvSpPr txBox="1">
            <a:spLocks noChangeArrowheads="1"/>
          </p:cNvSpPr>
          <p:nvPr/>
        </p:nvSpPr>
        <p:spPr bwMode="auto">
          <a:xfrm>
            <a:off x="642938" y="3429000"/>
            <a:ext cx="1298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n-US" b="1"/>
              <a:t>GOLD III</a:t>
            </a:r>
            <a:endParaRPr lang="ru-RU" b="1"/>
          </a:p>
        </p:txBody>
      </p:sp>
      <p:sp>
        <p:nvSpPr>
          <p:cNvPr id="31761" name="TextBox 43"/>
          <p:cNvSpPr txBox="1">
            <a:spLocks noChangeArrowheads="1"/>
          </p:cNvSpPr>
          <p:nvPr/>
        </p:nvSpPr>
        <p:spPr bwMode="auto">
          <a:xfrm>
            <a:off x="642938" y="4214813"/>
            <a:ext cx="1171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n-US" b="1"/>
              <a:t>GOLD II</a:t>
            </a:r>
            <a:endParaRPr lang="ru-RU" b="1"/>
          </a:p>
        </p:txBody>
      </p:sp>
      <p:sp>
        <p:nvSpPr>
          <p:cNvPr id="31762" name="TextBox 44"/>
          <p:cNvSpPr txBox="1">
            <a:spLocks noChangeArrowheads="1"/>
          </p:cNvSpPr>
          <p:nvPr/>
        </p:nvSpPr>
        <p:spPr bwMode="auto">
          <a:xfrm>
            <a:off x="3143250" y="5572125"/>
            <a:ext cx="3098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/>
              <a:t>Выраженность симптомов</a:t>
            </a:r>
          </a:p>
        </p:txBody>
      </p:sp>
      <p:sp>
        <p:nvSpPr>
          <p:cNvPr id="31763" name="TextBox 45"/>
          <p:cNvSpPr txBox="1">
            <a:spLocks noChangeArrowheads="1"/>
          </p:cNvSpPr>
          <p:nvPr/>
        </p:nvSpPr>
        <p:spPr bwMode="auto">
          <a:xfrm>
            <a:off x="7162800" y="1714500"/>
            <a:ext cx="1981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/>
              <a:t>Количество</a:t>
            </a:r>
          </a:p>
          <a:p>
            <a:pPr eaLnBrk="1" hangingPunct="1"/>
            <a:r>
              <a:rPr lang="ru-RU"/>
              <a:t>обострений/год</a:t>
            </a:r>
          </a:p>
        </p:txBody>
      </p:sp>
      <p:sp>
        <p:nvSpPr>
          <p:cNvPr id="31764" name="TextBox 46"/>
          <p:cNvSpPr txBox="1">
            <a:spLocks noChangeArrowheads="1"/>
          </p:cNvSpPr>
          <p:nvPr/>
        </p:nvSpPr>
        <p:spPr bwMode="auto">
          <a:xfrm>
            <a:off x="7500938" y="2500313"/>
            <a:ext cx="466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b="1"/>
              <a:t>≥2</a:t>
            </a:r>
          </a:p>
        </p:txBody>
      </p:sp>
      <p:sp>
        <p:nvSpPr>
          <p:cNvPr id="31765" name="TextBox 47"/>
          <p:cNvSpPr txBox="1">
            <a:spLocks noChangeArrowheads="1"/>
          </p:cNvSpPr>
          <p:nvPr/>
        </p:nvSpPr>
        <p:spPr bwMode="auto">
          <a:xfrm>
            <a:off x="7572375" y="3143250"/>
            <a:ext cx="466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b="1"/>
              <a:t>≥2</a:t>
            </a:r>
          </a:p>
        </p:txBody>
      </p:sp>
      <p:sp>
        <p:nvSpPr>
          <p:cNvPr id="31766" name="TextBox 48"/>
          <p:cNvSpPr txBox="1">
            <a:spLocks noChangeArrowheads="1"/>
          </p:cNvSpPr>
          <p:nvPr/>
        </p:nvSpPr>
        <p:spPr bwMode="auto">
          <a:xfrm>
            <a:off x="7500938" y="3929063"/>
            <a:ext cx="325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b="1"/>
              <a:t>1</a:t>
            </a:r>
          </a:p>
        </p:txBody>
      </p:sp>
      <p:sp>
        <p:nvSpPr>
          <p:cNvPr id="31767" name="TextBox 49"/>
          <p:cNvSpPr txBox="1">
            <a:spLocks noChangeArrowheads="1"/>
          </p:cNvSpPr>
          <p:nvPr/>
        </p:nvSpPr>
        <p:spPr bwMode="auto">
          <a:xfrm>
            <a:off x="7572375" y="4643438"/>
            <a:ext cx="3254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b="1"/>
              <a:t>0</a:t>
            </a:r>
          </a:p>
        </p:txBody>
      </p:sp>
      <p:sp>
        <p:nvSpPr>
          <p:cNvPr id="31768" name="TextBox 50"/>
          <p:cNvSpPr txBox="1">
            <a:spLocks noChangeArrowheads="1"/>
          </p:cNvSpPr>
          <p:nvPr/>
        </p:nvSpPr>
        <p:spPr bwMode="auto">
          <a:xfrm>
            <a:off x="2428875" y="5857875"/>
            <a:ext cx="1079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b="1"/>
              <a:t>САТ‹10</a:t>
            </a:r>
          </a:p>
        </p:txBody>
      </p:sp>
      <p:sp>
        <p:nvSpPr>
          <p:cNvPr id="31769" name="TextBox 51"/>
          <p:cNvSpPr txBox="1">
            <a:spLocks noChangeArrowheads="1"/>
          </p:cNvSpPr>
          <p:nvPr/>
        </p:nvSpPr>
        <p:spPr bwMode="auto">
          <a:xfrm>
            <a:off x="2500313" y="6143625"/>
            <a:ext cx="1201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n-US" b="1"/>
              <a:t>MRC 0-</a:t>
            </a:r>
            <a:r>
              <a:rPr lang="ru-RU" b="1"/>
              <a:t>1</a:t>
            </a:r>
          </a:p>
        </p:txBody>
      </p:sp>
      <p:sp>
        <p:nvSpPr>
          <p:cNvPr id="31770" name="TextBox 52"/>
          <p:cNvSpPr txBox="1">
            <a:spLocks noChangeArrowheads="1"/>
          </p:cNvSpPr>
          <p:nvPr/>
        </p:nvSpPr>
        <p:spPr bwMode="auto">
          <a:xfrm>
            <a:off x="5214938" y="6215063"/>
            <a:ext cx="960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n-US" b="1"/>
              <a:t>MRC</a:t>
            </a:r>
            <a:r>
              <a:rPr lang="ru-RU" b="1"/>
              <a:t>›</a:t>
            </a:r>
            <a:r>
              <a:rPr lang="en-US" b="1"/>
              <a:t>2</a:t>
            </a:r>
            <a:endParaRPr lang="ru-RU" b="1"/>
          </a:p>
        </p:txBody>
      </p:sp>
      <p:sp>
        <p:nvSpPr>
          <p:cNvPr id="31771" name="TextBox 53"/>
          <p:cNvSpPr txBox="1">
            <a:spLocks noChangeArrowheads="1"/>
          </p:cNvSpPr>
          <p:nvPr/>
        </p:nvSpPr>
        <p:spPr bwMode="auto">
          <a:xfrm>
            <a:off x="5214938" y="5929313"/>
            <a:ext cx="1079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b="1"/>
              <a:t>САТ›10</a:t>
            </a:r>
          </a:p>
        </p:txBody>
      </p:sp>
      <p:sp>
        <p:nvSpPr>
          <p:cNvPr id="31772" name="TextBox 54"/>
          <p:cNvSpPr txBox="1">
            <a:spLocks noChangeArrowheads="1"/>
          </p:cNvSpPr>
          <p:nvPr/>
        </p:nvSpPr>
        <p:spPr bwMode="auto">
          <a:xfrm>
            <a:off x="2214563" y="4357688"/>
            <a:ext cx="21494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b="1"/>
              <a:t>КАХП или КДБА</a:t>
            </a:r>
          </a:p>
          <a:p>
            <a:pPr eaLnBrk="1" hangingPunct="1"/>
            <a:r>
              <a:rPr lang="ru-RU" b="1"/>
              <a:t>по потребности</a:t>
            </a:r>
          </a:p>
        </p:txBody>
      </p:sp>
      <p:sp>
        <p:nvSpPr>
          <p:cNvPr id="31773" name="TextBox 55"/>
          <p:cNvSpPr txBox="1">
            <a:spLocks noChangeArrowheads="1"/>
          </p:cNvSpPr>
          <p:nvPr/>
        </p:nvSpPr>
        <p:spPr bwMode="auto">
          <a:xfrm>
            <a:off x="4857750" y="4500563"/>
            <a:ext cx="22145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b="1"/>
              <a:t>ДАХП или ДДБА</a:t>
            </a:r>
          </a:p>
        </p:txBody>
      </p:sp>
      <p:sp>
        <p:nvSpPr>
          <p:cNvPr id="31774" name="TextBox 57"/>
          <p:cNvSpPr txBox="1">
            <a:spLocks noChangeArrowheads="1"/>
          </p:cNvSpPr>
          <p:nvPr/>
        </p:nvSpPr>
        <p:spPr bwMode="auto">
          <a:xfrm>
            <a:off x="5000625" y="2428875"/>
            <a:ext cx="17764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ru-RU" b="1"/>
              <a:t>ДАХП </a:t>
            </a:r>
          </a:p>
          <a:p>
            <a:pPr algn="ctr" eaLnBrk="1" hangingPunct="1"/>
            <a:r>
              <a:rPr lang="ru-RU" b="1"/>
              <a:t>или </a:t>
            </a:r>
          </a:p>
          <a:p>
            <a:pPr algn="ctr" eaLnBrk="1" hangingPunct="1"/>
            <a:r>
              <a:rPr lang="ru-RU" b="1"/>
              <a:t>ИГКС + ДДБА</a:t>
            </a:r>
          </a:p>
        </p:txBody>
      </p:sp>
      <p:sp>
        <p:nvSpPr>
          <p:cNvPr id="31775" name="TextBox 58"/>
          <p:cNvSpPr txBox="1">
            <a:spLocks noChangeArrowheads="1"/>
          </p:cNvSpPr>
          <p:nvPr/>
        </p:nvSpPr>
        <p:spPr bwMode="auto">
          <a:xfrm>
            <a:off x="2286000" y="2500313"/>
            <a:ext cx="17764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ru-RU" b="1"/>
              <a:t>ДАХП </a:t>
            </a:r>
          </a:p>
          <a:p>
            <a:pPr algn="ctr" eaLnBrk="1" hangingPunct="1"/>
            <a:r>
              <a:rPr lang="ru-RU" b="1"/>
              <a:t>или </a:t>
            </a:r>
          </a:p>
          <a:p>
            <a:pPr algn="ctr" eaLnBrk="1" hangingPunct="1"/>
            <a:r>
              <a:rPr lang="ru-RU" b="1"/>
              <a:t>ИГКС + ДДБА</a:t>
            </a:r>
          </a:p>
        </p:txBody>
      </p:sp>
      <p:sp>
        <p:nvSpPr>
          <p:cNvPr id="31776" name="TextBox 31"/>
          <p:cNvSpPr txBox="1">
            <a:spLocks noChangeArrowheads="1"/>
          </p:cNvSpPr>
          <p:nvPr/>
        </p:nvSpPr>
        <p:spPr bwMode="auto">
          <a:xfrm>
            <a:off x="714375" y="500063"/>
            <a:ext cx="8335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33399"/>
                </a:solidFill>
              </a:rPr>
              <a:t>КЛАССИФИКАЦИЯ И КОМПЛЕКСНАЯ ОЦЕНКА ХОБЛ</a:t>
            </a:r>
          </a:p>
        </p:txBody>
      </p:sp>
    </p:spTree>
    <p:extLst>
      <p:ext uri="{BB962C8B-B14F-4D97-AF65-F5344CB8AC3E}">
        <p14:creationId xmlns:p14="http://schemas.microsoft.com/office/powerpoint/2010/main" val="361361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277813"/>
            <a:ext cx="7283450" cy="1143000"/>
          </a:xfrm>
        </p:spPr>
        <p:txBody>
          <a:bodyPr/>
          <a:lstStyle/>
          <a:p>
            <a:r>
              <a:rPr lang="ru-RU" sz="3200" b="1">
                <a:latin typeface="Comic Sans MS" pitchFamily="66" charset="0"/>
              </a:rPr>
              <a:t>ХОБЛ</a:t>
            </a:r>
          </a:p>
        </p:txBody>
      </p:sp>
      <p:sp>
        <p:nvSpPr>
          <p:cNvPr id="32256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00200"/>
            <a:ext cx="8229600" cy="453072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chemeClr val="tx2"/>
                </a:solidFill>
                <a:latin typeface="Comic Sans MS" pitchFamily="66" charset="0"/>
              </a:rPr>
              <a:t>J</a:t>
            </a:r>
            <a:r>
              <a:rPr lang="ru-RU" sz="2400" b="1" dirty="0" smtClean="0">
                <a:solidFill>
                  <a:schemeClr val="tx2"/>
                </a:solidFill>
                <a:latin typeface="Comic Sans MS" pitchFamily="66" charset="0"/>
              </a:rPr>
              <a:t>44.0</a:t>
            </a:r>
            <a:r>
              <a:rPr lang="ru-RU" sz="2400" b="1" dirty="0" smtClean="0">
                <a:latin typeface="Comic Sans MS" pitchFamily="66" charset="0"/>
              </a:rPr>
              <a:t>  </a:t>
            </a:r>
            <a:r>
              <a:rPr lang="ru-RU" sz="2400" b="1" dirty="0">
                <a:latin typeface="Comic Sans MS" pitchFamily="66" charset="0"/>
              </a:rPr>
              <a:t>Хроническая обструктивная болезнь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>
                <a:latin typeface="Comic Sans MS" pitchFamily="66" charset="0"/>
              </a:rPr>
              <a:t>          легких   в стадии    обострения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>
                <a:latin typeface="Comic Sans MS" pitchFamily="66" charset="0"/>
              </a:rPr>
              <a:t>          вирусной этиологии (кроме вируса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>
                <a:latin typeface="Comic Sans MS" pitchFamily="66" charset="0"/>
              </a:rPr>
              <a:t>          гриппа)</a:t>
            </a:r>
            <a:endParaRPr lang="en-US" sz="2400" b="1" dirty="0">
              <a:latin typeface="Comic Sans MS" pitchFamily="66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chemeClr val="tx2"/>
                </a:solidFill>
                <a:latin typeface="Comic Sans MS" pitchFamily="66" charset="0"/>
              </a:rPr>
              <a:t>J</a:t>
            </a:r>
            <a:r>
              <a:rPr lang="ru-RU" sz="2400" b="1" dirty="0">
                <a:solidFill>
                  <a:schemeClr val="tx2"/>
                </a:solidFill>
                <a:latin typeface="Comic Sans MS" pitchFamily="66" charset="0"/>
              </a:rPr>
              <a:t>44.1</a:t>
            </a:r>
            <a:r>
              <a:rPr lang="ru-RU" sz="2400" b="1" dirty="0">
                <a:latin typeface="Comic Sans MS" pitchFamily="66" charset="0"/>
              </a:rPr>
              <a:t> Хроническая обструктивная болезнь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>
                <a:latin typeface="Comic Sans MS" pitchFamily="66" charset="0"/>
              </a:rPr>
              <a:t>          легких в стадии обострения без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>
                <a:latin typeface="Comic Sans MS" pitchFamily="66" charset="0"/>
              </a:rPr>
              <a:t>          уточнения причины обострения</a:t>
            </a:r>
            <a:endParaRPr lang="en-US" sz="2400" b="1" dirty="0">
              <a:latin typeface="Comic Sans MS" pitchFamily="66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chemeClr val="tx2"/>
                </a:solidFill>
                <a:latin typeface="Comic Sans MS" pitchFamily="66" charset="0"/>
              </a:rPr>
              <a:t>J</a:t>
            </a:r>
            <a:r>
              <a:rPr lang="ru-RU" sz="2400" b="1" dirty="0">
                <a:solidFill>
                  <a:schemeClr val="tx2"/>
                </a:solidFill>
                <a:latin typeface="Comic Sans MS" pitchFamily="66" charset="0"/>
              </a:rPr>
              <a:t>44.8</a:t>
            </a:r>
            <a:r>
              <a:rPr lang="ru-RU" sz="2400" b="1" dirty="0">
                <a:latin typeface="Comic Sans MS" pitchFamily="66" charset="0"/>
              </a:rPr>
              <a:t> Другая уточненная хроническая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>
                <a:latin typeface="Comic Sans MS" pitchFamily="66" charset="0"/>
              </a:rPr>
              <a:t>           обструктивная легочная болезнь </a:t>
            </a:r>
            <a:endParaRPr lang="en-US" sz="2400" b="1" dirty="0">
              <a:latin typeface="Comic Sans MS" pitchFamily="66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chemeClr val="tx2"/>
                </a:solidFill>
                <a:latin typeface="Comic Sans MS" pitchFamily="66" charset="0"/>
              </a:rPr>
              <a:t>J</a:t>
            </a:r>
            <a:r>
              <a:rPr lang="ru-RU" sz="2400" b="1" dirty="0">
                <a:solidFill>
                  <a:schemeClr val="tx2"/>
                </a:solidFill>
                <a:latin typeface="Comic Sans MS" pitchFamily="66" charset="0"/>
              </a:rPr>
              <a:t>44.9</a:t>
            </a:r>
            <a:r>
              <a:rPr lang="ru-RU" sz="2400" b="1" dirty="0">
                <a:latin typeface="Comic Sans MS" pitchFamily="66" charset="0"/>
              </a:rPr>
              <a:t> Хроническая обструктивная болезнь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>
                <a:latin typeface="Comic Sans MS" pitchFamily="66" charset="0"/>
              </a:rPr>
              <a:t>          легких неуточненная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10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ChangeArrowheads="1"/>
          </p:cNvSpPr>
          <p:nvPr/>
        </p:nvSpPr>
        <p:spPr bwMode="auto">
          <a:xfrm>
            <a:off x="1979613" y="260350"/>
            <a:ext cx="6697662" cy="1490663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endParaRPr lang="en-US" sz="2800" b="1">
              <a:solidFill>
                <a:schemeClr val="bg1"/>
              </a:solidFill>
            </a:endParaRPr>
          </a:p>
          <a:p>
            <a:pPr algn="ctr"/>
            <a:r>
              <a:rPr lang="ru-RU" sz="2800" b="1">
                <a:solidFill>
                  <a:schemeClr val="tx2"/>
                </a:solidFill>
                <a:latin typeface="Comic Sans MS" pitchFamily="66" charset="0"/>
              </a:rPr>
              <a:t>ДИАГНОЗ</a:t>
            </a:r>
            <a:r>
              <a:rPr lang="en-US" sz="2800" b="1">
                <a:solidFill>
                  <a:schemeClr val="tx2"/>
                </a:solidFill>
                <a:latin typeface="Comic Sans MS" pitchFamily="66" charset="0"/>
              </a:rPr>
              <a:t> </a:t>
            </a:r>
            <a:br>
              <a:rPr lang="en-US" sz="2800" b="1">
                <a:solidFill>
                  <a:schemeClr val="tx2"/>
                </a:solidFill>
                <a:latin typeface="Comic Sans MS" pitchFamily="66" charset="0"/>
              </a:rPr>
            </a:br>
            <a:r>
              <a:rPr lang="ru-RU" sz="2800" b="1">
                <a:solidFill>
                  <a:schemeClr val="tx2"/>
                </a:solidFill>
                <a:latin typeface="Comic Sans MS" pitchFamily="66" charset="0"/>
              </a:rPr>
              <a:t>Согласно МКБ-10 (</a:t>
            </a:r>
            <a:r>
              <a:rPr lang="en-US" sz="2800" b="1">
                <a:solidFill>
                  <a:schemeClr val="tx2"/>
                </a:solidFill>
                <a:latin typeface="Comic Sans MS" pitchFamily="66" charset="0"/>
              </a:rPr>
              <a:t>J 44.8)</a:t>
            </a:r>
            <a:br>
              <a:rPr lang="en-US" sz="2800" b="1">
                <a:solidFill>
                  <a:schemeClr val="tx2"/>
                </a:solidFill>
                <a:latin typeface="Comic Sans MS" pitchFamily="66" charset="0"/>
              </a:rPr>
            </a:br>
            <a:endParaRPr lang="ru-RU" sz="2800" b="1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143363" name="Picture 3" descr="GOLD2-v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1584325" cy="1512888"/>
          </a:xfrm>
          <a:prstGeom prst="rect">
            <a:avLst/>
          </a:prstGeom>
          <a:noFill/>
          <a:effectLst>
            <a:outerShdw dist="107763" dir="189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323850" y="1989138"/>
            <a:ext cx="8424863" cy="4535487"/>
          </a:xfrm>
          <a:prstGeom prst="rect">
            <a:avLst/>
          </a:prstGeom>
          <a:solidFill>
            <a:schemeClr val="bg1"/>
          </a:solidFill>
          <a:ln w="9525">
            <a:solidFill>
              <a:srgbClr val="359B46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lnSpc>
                <a:spcPct val="110000"/>
              </a:lnSpc>
            </a:pPr>
            <a:endParaRPr lang="ru-RU" b="1" dirty="0"/>
          </a:p>
          <a:p>
            <a:pPr>
              <a:lnSpc>
                <a:spcPct val="110000"/>
              </a:lnSpc>
            </a:pPr>
            <a:r>
              <a:rPr lang="ru-RU" b="1" dirty="0">
                <a:latin typeface="Comic Sans MS" pitchFamily="66" charset="0"/>
              </a:rPr>
              <a:t>ХОБЛ,  тяжелое  течение</a:t>
            </a:r>
          </a:p>
          <a:p>
            <a:pPr>
              <a:lnSpc>
                <a:spcPct val="110000"/>
              </a:lnSpc>
            </a:pPr>
            <a:r>
              <a:rPr lang="ru-RU" b="1" dirty="0" err="1">
                <a:latin typeface="Comic Sans MS" pitchFamily="66" charset="0"/>
              </a:rPr>
              <a:t>бронхитический</a:t>
            </a:r>
            <a:r>
              <a:rPr lang="ru-RU" b="1" dirty="0">
                <a:latin typeface="Comic Sans MS" pitchFamily="66" charset="0"/>
              </a:rPr>
              <a:t> вариант, </a:t>
            </a:r>
            <a:endParaRPr lang="en-US" b="1" dirty="0">
              <a:latin typeface="Comic Sans MS" pitchFamily="66" charset="0"/>
            </a:endParaRPr>
          </a:p>
          <a:p>
            <a:pPr>
              <a:lnSpc>
                <a:spcPct val="110000"/>
              </a:lnSpc>
            </a:pPr>
            <a:r>
              <a:rPr lang="ru-RU" b="1" dirty="0">
                <a:latin typeface="Comic Sans MS" pitchFamily="66" charset="0"/>
              </a:rPr>
              <a:t>обострение, ДН </a:t>
            </a:r>
            <a:r>
              <a:rPr lang="en-US" b="1" dirty="0">
                <a:latin typeface="Comic Sans MS" pitchFamily="66" charset="0"/>
              </a:rPr>
              <a:t>II</a:t>
            </a:r>
            <a:r>
              <a:rPr lang="ru-RU" b="1" dirty="0">
                <a:latin typeface="Comic Sans MS" pitchFamily="66" charset="0"/>
              </a:rPr>
              <a:t>.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ru-RU" b="1" dirty="0">
                <a:latin typeface="Comic Sans MS" pitchFamily="66" charset="0"/>
              </a:rPr>
              <a:t> ИКЧ = 30. </a:t>
            </a:r>
          </a:p>
          <a:p>
            <a:pPr>
              <a:lnSpc>
                <a:spcPct val="110000"/>
              </a:lnSpc>
            </a:pPr>
            <a:r>
              <a:rPr lang="ru-RU" b="1" dirty="0">
                <a:latin typeface="Comic Sans MS" pitchFamily="66" charset="0"/>
              </a:rPr>
              <a:t>Легочная гипертензия </a:t>
            </a:r>
            <a:endParaRPr lang="en-US" b="1" dirty="0">
              <a:latin typeface="Comic Sans MS" pitchFamily="66" charset="0"/>
            </a:endParaRPr>
          </a:p>
          <a:p>
            <a:pPr>
              <a:lnSpc>
                <a:spcPct val="110000"/>
              </a:lnSpc>
            </a:pPr>
            <a:r>
              <a:rPr lang="ru-RU" b="1" dirty="0">
                <a:latin typeface="Comic Sans MS" pitchFamily="66" charset="0"/>
              </a:rPr>
              <a:t>(</a:t>
            </a:r>
            <a:r>
              <a:rPr lang="ru-RU" b="1" dirty="0" err="1">
                <a:latin typeface="Comic Sans MS" pitchFamily="66" charset="0"/>
              </a:rPr>
              <a:t>РсрЛА</a:t>
            </a:r>
            <a:r>
              <a:rPr lang="ru-RU" b="1" dirty="0">
                <a:latin typeface="Comic Sans MS" pitchFamily="66" charset="0"/>
              </a:rPr>
              <a:t> = 36 </a:t>
            </a:r>
            <a:r>
              <a:rPr lang="ru-RU" b="1" dirty="0" err="1">
                <a:latin typeface="Comic Sans MS" pitchFamily="66" charset="0"/>
              </a:rPr>
              <a:t>мм.рт.ст</a:t>
            </a:r>
            <a:r>
              <a:rPr lang="ru-RU" b="1" dirty="0">
                <a:latin typeface="Comic Sans MS" pitchFamily="66" charset="0"/>
              </a:rPr>
              <a:t>.) </a:t>
            </a:r>
          </a:p>
          <a:p>
            <a:pPr>
              <a:lnSpc>
                <a:spcPct val="110000"/>
              </a:lnSpc>
            </a:pPr>
            <a:r>
              <a:rPr lang="ru-RU" b="1" dirty="0">
                <a:latin typeface="Comic Sans MS" pitchFamily="66" charset="0"/>
              </a:rPr>
              <a:t>Хроническое легочное</a:t>
            </a:r>
            <a:endParaRPr lang="en-US" b="1" dirty="0">
              <a:latin typeface="Comic Sans MS" pitchFamily="66" charset="0"/>
            </a:endParaRPr>
          </a:p>
          <a:p>
            <a:pPr>
              <a:lnSpc>
                <a:spcPct val="110000"/>
              </a:lnSpc>
            </a:pPr>
            <a:r>
              <a:rPr lang="ru-RU" b="1" dirty="0">
                <a:latin typeface="Comic Sans MS" pitchFamily="66" charset="0"/>
              </a:rPr>
              <a:t>сердце, стадия  компенсации. </a:t>
            </a:r>
          </a:p>
          <a:p>
            <a:pPr>
              <a:lnSpc>
                <a:spcPct val="110000"/>
              </a:lnSpc>
            </a:pPr>
            <a:r>
              <a:rPr lang="ru-RU" b="1" dirty="0">
                <a:latin typeface="Comic Sans MS" pitchFamily="66" charset="0"/>
              </a:rPr>
              <a:t> ИБС:   атеросклеротический </a:t>
            </a:r>
            <a:endParaRPr lang="en-US" b="1" dirty="0">
              <a:latin typeface="Comic Sans MS" pitchFamily="66" charset="0"/>
            </a:endParaRPr>
          </a:p>
          <a:p>
            <a:pPr>
              <a:lnSpc>
                <a:spcPct val="110000"/>
              </a:lnSpc>
            </a:pPr>
            <a:r>
              <a:rPr lang="ru-RU" b="1" dirty="0">
                <a:latin typeface="Comic Sans MS" pitchFamily="66" charset="0"/>
              </a:rPr>
              <a:t>кардиосклероз.   Редкая </a:t>
            </a:r>
          </a:p>
          <a:p>
            <a:pPr>
              <a:lnSpc>
                <a:spcPct val="110000"/>
              </a:lnSpc>
            </a:pPr>
            <a:r>
              <a:rPr lang="ru-RU" b="1" dirty="0" err="1">
                <a:latin typeface="Comic Sans MS" pitchFamily="66" charset="0"/>
              </a:rPr>
              <a:t>суправентрикулярная</a:t>
            </a:r>
            <a:r>
              <a:rPr lang="ru-RU" b="1" dirty="0">
                <a:latin typeface="Comic Sans MS" pitchFamily="66" charset="0"/>
              </a:rPr>
              <a:t> </a:t>
            </a:r>
            <a:endParaRPr lang="en-US" b="1" dirty="0">
              <a:latin typeface="Comic Sans MS" pitchFamily="66" charset="0"/>
            </a:endParaRPr>
          </a:p>
          <a:p>
            <a:pPr>
              <a:lnSpc>
                <a:spcPct val="110000"/>
              </a:lnSpc>
            </a:pPr>
            <a:r>
              <a:rPr lang="ru-RU" b="1" dirty="0">
                <a:latin typeface="Comic Sans MS" pitchFamily="66" charset="0"/>
              </a:rPr>
              <a:t>экстрасистолия,  ХСН  ФК</a:t>
            </a:r>
            <a:r>
              <a:rPr lang="en-US" b="1" dirty="0">
                <a:latin typeface="Comic Sans MS" pitchFamily="66" charset="0"/>
              </a:rPr>
              <a:t>I</a:t>
            </a:r>
            <a:r>
              <a:rPr lang="ru-RU" b="1" dirty="0">
                <a:latin typeface="Comic Sans MS" pitchFamily="66" charset="0"/>
              </a:rPr>
              <a:t>.</a:t>
            </a:r>
          </a:p>
          <a:p>
            <a:pPr>
              <a:lnSpc>
                <a:spcPct val="110000"/>
              </a:lnSpc>
            </a:pPr>
            <a:endParaRPr lang="ru-RU" b="1" dirty="0">
              <a:latin typeface="Comic Sans MS" pitchFamily="66" charset="0"/>
            </a:endParaRPr>
          </a:p>
          <a:p>
            <a:pPr>
              <a:lnSpc>
                <a:spcPct val="110000"/>
              </a:lnSpc>
            </a:pPr>
            <a:endParaRPr lang="ru-RU" b="1" dirty="0">
              <a:latin typeface="Comic Sans MS" pitchFamily="66" charset="0"/>
            </a:endParaRPr>
          </a:p>
        </p:txBody>
      </p:sp>
      <p:pic>
        <p:nvPicPr>
          <p:cNvPr id="14336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133600"/>
            <a:ext cx="4608513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551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/>
        </p:nvSpPr>
        <p:spPr bwMode="auto">
          <a:xfrm>
            <a:off x="960438" y="2125663"/>
            <a:ext cx="6756400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defRPr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Какой же показатель является </a:t>
            </a:r>
            <a:r>
              <a:rPr lang="ru-RU" sz="44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ключевым</a:t>
            </a:r>
            <a:r>
              <a:rPr lang="ru-RU" sz="4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в оценке течения и прогноза ХОБЛ?</a:t>
            </a:r>
            <a:endParaRPr lang="ru-RU" sz="4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Заголовок 3"/>
          <p:cNvSpPr>
            <a:spLocks noGrp="1"/>
          </p:cNvSpPr>
          <p:nvPr/>
        </p:nvSpPr>
        <p:spPr bwMode="auto">
          <a:xfrm>
            <a:off x="1193800" y="3279775"/>
            <a:ext cx="6478588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defRPr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Частота обострений</a:t>
            </a:r>
            <a:endParaRPr lang="ru-RU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56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684213" y="260350"/>
            <a:ext cx="68167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ОБОСТРЕНИЕ ХОБЛ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291" name="Rectangle 9"/>
          <p:cNvSpPr>
            <a:spLocks noChangeArrowheads="1"/>
          </p:cNvSpPr>
          <p:nvPr/>
        </p:nvSpPr>
        <p:spPr bwMode="auto">
          <a:xfrm>
            <a:off x="642938" y="1571625"/>
            <a:ext cx="8286750" cy="2571750"/>
          </a:xfrm>
          <a:prstGeom prst="rect">
            <a:avLst/>
          </a:prstGeom>
          <a:solidFill>
            <a:srgbClr val="DDDDDD"/>
          </a:solidFill>
          <a:ln w="9525" algn="ctr">
            <a:solidFill>
              <a:srgbClr val="DDDDDD"/>
            </a:solidFill>
            <a:miter lim="800000"/>
            <a:headEnd/>
            <a:tailEnd/>
          </a:ln>
          <a:effectLst>
            <a:outerShdw dist="107763" dir="2700000" algn="ctr" rotWithShape="0">
              <a:srgbClr val="333333">
                <a:alpha val="50000"/>
              </a:srgbClr>
            </a:outerShdw>
          </a:effectLst>
        </p:spPr>
        <p:txBody>
          <a:bodyPr anchor="ctr"/>
          <a:lstStyle/>
          <a:p>
            <a:pPr marL="182563" lvl="1" algn="just" defTabSz="457200"/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</a:rPr>
              <a:t>«</a:t>
            </a:r>
            <a:r>
              <a:rPr lang="en-US" sz="2400" b="1" dirty="0">
                <a:solidFill>
                  <a:srgbClr val="002060"/>
                </a:solidFill>
                <a:latin typeface="Comic Sans MS" pitchFamily="66" charset="0"/>
              </a:rPr>
              <a:t>C</a:t>
            </a:r>
            <a:r>
              <a:rPr lang="ru-RU" sz="2400" b="1" dirty="0" err="1">
                <a:solidFill>
                  <a:srgbClr val="002060"/>
                </a:solidFill>
                <a:latin typeface="Comic Sans MS" pitchFamily="66" charset="0"/>
              </a:rPr>
              <a:t>обытие</a:t>
            </a: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</a:rPr>
              <a:t> при естественном течении </a:t>
            </a:r>
            <a:r>
              <a:rPr lang="ru-RU" sz="2400" b="1" dirty="0" err="1">
                <a:solidFill>
                  <a:srgbClr val="002060"/>
                </a:solidFill>
                <a:latin typeface="Comic Sans MS" pitchFamily="66" charset="0"/>
              </a:rPr>
              <a:t>заболева-ния</a:t>
            </a: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</a:rPr>
              <a:t>, которое характеризуется изменением </a:t>
            </a:r>
            <a:r>
              <a:rPr lang="ru-RU" sz="2400" b="1" dirty="0" err="1">
                <a:solidFill>
                  <a:srgbClr val="002060"/>
                </a:solidFill>
                <a:latin typeface="Comic Sans MS" pitchFamily="66" charset="0"/>
              </a:rPr>
              <a:t>базаль-ного</a:t>
            </a:r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</a:rPr>
              <a:t> уровня одышки, кашля и/или выделения мокроты, выходящим за рамки межсуточных колебаний, возникает остро и может потребовать изменения плановых назначений»</a:t>
            </a:r>
            <a:endParaRPr lang="ru-RU" sz="2400" b="1" baseline="30000" dirty="0">
              <a:solidFill>
                <a:srgbClr val="002060"/>
              </a:solidFill>
              <a:latin typeface="Comic Sans MS" pitchFamily="66" charset="0"/>
            </a:endParaRPr>
          </a:p>
          <a:p>
            <a:pPr defTabSz="457200"/>
            <a:endParaRPr lang="en-GB" sz="2400" dirty="0">
              <a:solidFill>
                <a:srgbClr val="FFFFFF"/>
              </a:solidFill>
            </a:endParaRPr>
          </a:p>
        </p:txBody>
      </p:sp>
      <p:sp>
        <p:nvSpPr>
          <p:cNvPr id="12292" name="Content Placeholder 4"/>
          <p:cNvSpPr>
            <a:spLocks/>
          </p:cNvSpPr>
          <p:nvPr/>
        </p:nvSpPr>
        <p:spPr bwMode="auto">
          <a:xfrm>
            <a:off x="785813" y="4429125"/>
            <a:ext cx="8143875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82563" lvl="1" indent="-3175" defTabSz="457200">
              <a:spcBef>
                <a:spcPct val="20000"/>
              </a:spcBef>
              <a:buClr>
                <a:srgbClr val="FFCC00"/>
              </a:buClr>
              <a:buFont typeface="Wingdings" pitchFamily="2" charset="2"/>
              <a:buChar char="§"/>
            </a:pPr>
            <a:r>
              <a:rPr lang="ru-RU" dirty="0">
                <a:solidFill>
                  <a:srgbClr val="2A002A"/>
                </a:solidFill>
              </a:rPr>
              <a:t>   </a:t>
            </a:r>
            <a:r>
              <a:rPr lang="ru-RU" dirty="0">
                <a:latin typeface="Comic Sans MS" panose="030F0702030302020204" pitchFamily="66" charset="0"/>
              </a:rPr>
              <a:t>Может быть легко, умеренно или тяжело выраженным. Тяжело  </a:t>
            </a:r>
          </a:p>
          <a:p>
            <a:pPr marL="182563" lvl="1" indent="-3175" defTabSz="457200">
              <a:spcBef>
                <a:spcPct val="20000"/>
              </a:spcBef>
              <a:buClr>
                <a:srgbClr val="FFCC00"/>
              </a:buClr>
            </a:pPr>
            <a:r>
              <a:rPr lang="ru-RU" dirty="0">
                <a:latin typeface="Comic Sans MS" panose="030F0702030302020204" pitchFamily="66" charset="0"/>
              </a:rPr>
              <a:t>     выраженные обострения   требуют госпитализации  и</a:t>
            </a:r>
          </a:p>
          <a:p>
            <a:pPr marL="182563" lvl="1" indent="-3175" defTabSz="457200">
              <a:spcBef>
                <a:spcPct val="20000"/>
              </a:spcBef>
              <a:buClr>
                <a:srgbClr val="FFCC00"/>
              </a:buClr>
            </a:pPr>
            <a:r>
              <a:rPr lang="ru-RU" dirty="0">
                <a:latin typeface="Comic Sans MS" panose="030F0702030302020204" pitchFamily="66" charset="0"/>
              </a:rPr>
              <a:t>     сопровождаются более длительным периодом восстановления</a:t>
            </a:r>
            <a:endParaRPr lang="en-GB" baseline="30000" dirty="0">
              <a:latin typeface="Comic Sans MS" panose="030F0702030302020204" pitchFamily="66" charset="0"/>
            </a:endParaRPr>
          </a:p>
          <a:p>
            <a:pPr marL="182563" lvl="1" indent="-3175" defTabSz="457200">
              <a:spcBef>
                <a:spcPct val="20000"/>
              </a:spcBef>
              <a:buClr>
                <a:srgbClr val="FFCC00"/>
              </a:buClr>
              <a:buFont typeface="Wingdings" pitchFamily="2" charset="2"/>
              <a:buChar char="§"/>
            </a:pPr>
            <a:r>
              <a:rPr lang="ru-RU" dirty="0">
                <a:latin typeface="Comic Sans MS" panose="030F0702030302020204" pitchFamily="66" charset="0"/>
              </a:rPr>
              <a:t>   Обострения обычно возникают в результате </a:t>
            </a:r>
          </a:p>
          <a:p>
            <a:pPr marL="182563" lvl="1" indent="-3175" defTabSz="457200">
              <a:spcBef>
                <a:spcPct val="20000"/>
              </a:spcBef>
              <a:buClr>
                <a:srgbClr val="FFCC00"/>
              </a:buClr>
            </a:pPr>
            <a:r>
              <a:rPr lang="ru-RU" dirty="0">
                <a:latin typeface="Comic Sans MS" panose="030F0702030302020204" pitchFamily="66" charset="0"/>
              </a:rPr>
              <a:t>     бактериальной</a:t>
            </a:r>
            <a:r>
              <a:rPr lang="en-US" dirty="0">
                <a:latin typeface="Comic Sans MS" panose="030F0702030302020204" pitchFamily="66" charset="0"/>
              </a:rPr>
              <a:t>/</a:t>
            </a:r>
            <a:r>
              <a:rPr lang="ru-RU" dirty="0">
                <a:latin typeface="Comic Sans MS" panose="030F0702030302020204" pitchFamily="66" charset="0"/>
              </a:rPr>
              <a:t>вирусной инфекции дыхательных путей</a:t>
            </a:r>
            <a:endParaRPr lang="en-GB" baseline="30000" dirty="0">
              <a:latin typeface="Comic Sans MS" panose="030F0702030302020204" pitchFamily="66" charset="0"/>
            </a:endParaRPr>
          </a:p>
          <a:p>
            <a:pPr marL="182563" lvl="1" indent="-3175" defTabSz="457200">
              <a:spcBef>
                <a:spcPct val="20000"/>
              </a:spcBef>
              <a:buClr>
                <a:srgbClr val="FFCC00"/>
              </a:buClr>
              <a:buFont typeface="Wingdings" pitchFamily="2" charset="2"/>
              <a:buChar char="§"/>
            </a:pPr>
            <a:r>
              <a:rPr lang="ru-RU" dirty="0">
                <a:latin typeface="Comic Sans MS" panose="030F0702030302020204" pitchFamily="66" charset="0"/>
              </a:rPr>
              <a:t>   При обострениях увеличиваются уровни маркеров воспаления</a:t>
            </a:r>
            <a:endParaRPr lang="en-GB" baseline="30000" dirty="0">
              <a:latin typeface="Comic Sans MS" panose="030F0702030302020204" pitchFamily="66" charset="0"/>
            </a:endParaRPr>
          </a:p>
          <a:p>
            <a:pPr marL="182563" lvl="1" indent="-3175" defTabSz="457200">
              <a:spcBef>
                <a:spcPct val="20000"/>
              </a:spcBef>
              <a:buClr>
                <a:srgbClr val="FFCC00"/>
              </a:buClr>
              <a:buFont typeface="Wingdings" pitchFamily="2" charset="2"/>
              <a:buChar char="§"/>
            </a:pPr>
            <a:r>
              <a:rPr lang="ru-RU" dirty="0">
                <a:latin typeface="Comic Sans MS" panose="030F0702030302020204" pitchFamily="66" charset="0"/>
              </a:rPr>
              <a:t>   Причиняют страдания пациенту и его близким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12293" name="Picture 4" descr="GOLD2-v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214313"/>
            <a:ext cx="1182688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921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533400"/>
            <a:ext cx="8534400" cy="54864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400" dirty="0" smtClean="0">
                <a:latin typeface="Comic Sans MS" pitchFamily="66" charset="0"/>
              </a:rPr>
              <a:t>Обострения</a:t>
            </a:r>
            <a:r>
              <a:rPr lang="en-US" sz="4400" dirty="0" smtClean="0">
                <a:latin typeface="Comic Sans MS" pitchFamily="66" charset="0"/>
              </a:rPr>
              <a:t> </a:t>
            </a:r>
            <a:r>
              <a:rPr lang="ru-RU" sz="4400" dirty="0" smtClean="0">
                <a:latin typeface="Comic Sans MS" pitchFamily="66" charset="0"/>
              </a:rPr>
              <a:t>ХОБЛ</a:t>
            </a:r>
          </a:p>
        </p:txBody>
      </p:sp>
      <p:sp>
        <p:nvSpPr>
          <p:cNvPr id="62467" name="Line 4"/>
          <p:cNvSpPr>
            <a:spLocks noChangeShapeType="1"/>
          </p:cNvSpPr>
          <p:nvPr/>
        </p:nvSpPr>
        <p:spPr bwMode="auto">
          <a:xfrm flipH="1">
            <a:off x="2895600" y="1143000"/>
            <a:ext cx="10668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68" name="Line 5"/>
          <p:cNvSpPr>
            <a:spLocks noChangeShapeType="1"/>
          </p:cNvSpPr>
          <p:nvPr/>
        </p:nvSpPr>
        <p:spPr bwMode="auto">
          <a:xfrm>
            <a:off x="4724400" y="1143000"/>
            <a:ext cx="8382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69" name="Text Box 8"/>
          <p:cNvSpPr txBox="1">
            <a:spLocks noChangeArrowheads="1"/>
          </p:cNvSpPr>
          <p:nvPr/>
        </p:nvSpPr>
        <p:spPr bwMode="auto">
          <a:xfrm>
            <a:off x="1187624" y="2559400"/>
            <a:ext cx="36503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3200" dirty="0">
                <a:solidFill>
                  <a:srgbClr val="800000"/>
                </a:solidFill>
                <a:latin typeface="Comic Sans MS" pitchFamily="66" charset="0"/>
              </a:rPr>
              <a:t>неинфекционные</a:t>
            </a:r>
          </a:p>
        </p:txBody>
      </p:sp>
      <p:sp>
        <p:nvSpPr>
          <p:cNvPr id="62470" name="Text Box 9"/>
          <p:cNvSpPr txBox="1">
            <a:spLocks noChangeArrowheads="1"/>
          </p:cNvSpPr>
          <p:nvPr/>
        </p:nvSpPr>
        <p:spPr bwMode="auto">
          <a:xfrm>
            <a:off x="4953000" y="2514600"/>
            <a:ext cx="31967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3200" dirty="0">
                <a:solidFill>
                  <a:srgbClr val="800000"/>
                </a:solidFill>
                <a:latin typeface="Comic Sans MS" pitchFamily="66" charset="0"/>
              </a:rPr>
              <a:t>инфекционные</a:t>
            </a:r>
          </a:p>
        </p:txBody>
      </p:sp>
      <p:sp>
        <p:nvSpPr>
          <p:cNvPr id="62471" name="Line 10"/>
          <p:cNvSpPr>
            <a:spLocks noChangeShapeType="1"/>
          </p:cNvSpPr>
          <p:nvPr/>
        </p:nvSpPr>
        <p:spPr bwMode="auto">
          <a:xfrm flipH="1">
            <a:off x="5181600" y="3124200"/>
            <a:ext cx="9906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2" name="Line 11"/>
          <p:cNvSpPr>
            <a:spLocks noChangeShapeType="1"/>
          </p:cNvSpPr>
          <p:nvPr/>
        </p:nvSpPr>
        <p:spPr bwMode="auto">
          <a:xfrm>
            <a:off x="6553200" y="3124200"/>
            <a:ext cx="8382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473" name="Text Box 12"/>
          <p:cNvSpPr txBox="1">
            <a:spLocks noChangeArrowheads="1"/>
          </p:cNvSpPr>
          <p:nvPr/>
        </p:nvSpPr>
        <p:spPr bwMode="auto">
          <a:xfrm>
            <a:off x="2895600" y="4495800"/>
            <a:ext cx="3340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3200" dirty="0">
                <a:solidFill>
                  <a:srgbClr val="CC0000"/>
                </a:solidFill>
                <a:latin typeface="Comic Sans MS" pitchFamily="66" charset="0"/>
              </a:rPr>
              <a:t>неосложненные</a:t>
            </a:r>
          </a:p>
        </p:txBody>
      </p:sp>
      <p:sp>
        <p:nvSpPr>
          <p:cNvPr id="62474" name="Text Box 13"/>
          <p:cNvSpPr txBox="1">
            <a:spLocks noChangeArrowheads="1"/>
          </p:cNvSpPr>
          <p:nvPr/>
        </p:nvSpPr>
        <p:spPr bwMode="auto">
          <a:xfrm>
            <a:off x="6413500" y="4495800"/>
            <a:ext cx="28873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3200" dirty="0">
                <a:solidFill>
                  <a:srgbClr val="CC0000"/>
                </a:solidFill>
                <a:latin typeface="Comic Sans MS" pitchFamily="66" charset="0"/>
              </a:rPr>
              <a:t>осложненные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Неинфекционные обострения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Вызваны экологическими факторами или ССН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Наблюдаются при компенсированной ФВД, ОФВ1 </a:t>
            </a:r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  <a:ea typeface="Arial Unicode MS" pitchFamily="34" charset="-128"/>
              </a:rPr>
              <a:t>≥</a:t>
            </a:r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60 - 70%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Легкое, среднетяжелое течение 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Не требуется назначения АБТ</a:t>
            </a:r>
          </a:p>
          <a:p>
            <a:pPr>
              <a:buFontTx/>
              <a:buNone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188913"/>
            <a:ext cx="7509842" cy="1143000"/>
          </a:xfrm>
        </p:spPr>
        <p:txBody>
          <a:bodyPr/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800000"/>
                </a:solidFill>
                <a:latin typeface="Comic Sans MS" pitchFamily="66" charset="0"/>
              </a:rPr>
              <a:t>Этиология инфекционных обострений ХОБЛ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899592" y="1125538"/>
            <a:ext cx="8244408" cy="5543550"/>
          </a:xfrm>
        </p:spPr>
        <p:txBody>
          <a:bodyPr/>
          <a:lstStyle/>
          <a:p>
            <a:endParaRPr lang="ru-RU" sz="2800" dirty="0" smtClean="0">
              <a:solidFill>
                <a:srgbClr val="800000"/>
              </a:solidFill>
              <a:latin typeface="Comic Sans MS" pitchFamily="66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Вирусы   (40%) – по данным российских исследователей</a:t>
            </a:r>
            <a:endParaRPr lang="fr-FR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fr-FR" sz="2800" dirty="0" smtClean="0">
                <a:solidFill>
                  <a:schemeClr val="tx1"/>
                </a:solidFill>
                <a:latin typeface="Comic Sans MS" pitchFamily="66" charset="0"/>
              </a:rPr>
              <a:t>Haemophylus influenzae (31%)</a:t>
            </a:r>
          </a:p>
          <a:p>
            <a:r>
              <a:rPr lang="fr-FR" sz="2800" dirty="0" smtClean="0">
                <a:solidFill>
                  <a:schemeClr val="tx1"/>
                </a:solidFill>
                <a:latin typeface="Comic Sans MS" pitchFamily="66" charset="0"/>
              </a:rPr>
              <a:t>Moraxella catarhalis (14%)</a:t>
            </a:r>
          </a:p>
          <a:p>
            <a:r>
              <a:rPr lang="fr-FR" sz="2800" dirty="0" smtClean="0">
                <a:solidFill>
                  <a:schemeClr val="tx1"/>
                </a:solidFill>
                <a:latin typeface="Comic Sans MS" pitchFamily="66" charset="0"/>
              </a:rPr>
              <a:t>Streptococcus pneumoniae (12%)</a:t>
            </a:r>
            <a:endParaRPr lang="ru-RU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en-US" sz="2800" dirty="0" err="1" smtClean="0">
                <a:solidFill>
                  <a:schemeClr val="tx1"/>
                </a:solidFill>
                <a:latin typeface="Comic Sans MS" pitchFamily="66" charset="0"/>
              </a:rPr>
              <a:t>Klebsiella</a:t>
            </a:r>
            <a:endParaRPr lang="en-US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Comic Sans MS" pitchFamily="66" charset="0"/>
              </a:rPr>
              <a:t>Ps. </a:t>
            </a:r>
            <a:r>
              <a:rPr lang="en-US" sz="2800" dirty="0" err="1" smtClean="0">
                <a:solidFill>
                  <a:schemeClr val="tx1"/>
                </a:solidFill>
                <a:latin typeface="Comic Sans MS" pitchFamily="66" charset="0"/>
              </a:rPr>
              <a:t>aeruginosae</a:t>
            </a:r>
            <a:endParaRPr lang="en-US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Comic Sans MS" pitchFamily="66" charset="0"/>
              </a:rPr>
              <a:t>Staph. </a:t>
            </a:r>
            <a:r>
              <a:rPr lang="en-US" sz="2800" dirty="0" err="1" smtClean="0">
                <a:solidFill>
                  <a:schemeClr val="tx1"/>
                </a:solidFill>
                <a:latin typeface="Comic Sans MS" pitchFamily="66" charset="0"/>
              </a:rPr>
              <a:t>aureus</a:t>
            </a:r>
            <a:endParaRPr lang="en-US" sz="2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endParaRPr lang="ru-RU" sz="3600" dirty="0" smtClean="0">
              <a:solidFill>
                <a:srgbClr val="CC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omic Sans MS" pitchFamily="66" charset="0"/>
              </a:rPr>
              <a:t>Лечение </a:t>
            </a: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ХОБЛ направлено </a:t>
            </a:r>
            <a:r>
              <a:rPr lang="ru-RU" sz="4400" b="1" dirty="0">
                <a:solidFill>
                  <a:srgbClr val="FF0000"/>
                </a:solidFill>
                <a:latin typeface="Comic Sans MS" pitchFamily="66" charset="0"/>
              </a:rPr>
              <a:t>на:</a:t>
            </a:r>
            <a:r>
              <a:rPr lang="ru-RU" sz="4400" dirty="0">
                <a:latin typeface="Comic Sans MS" pitchFamily="66" charset="0"/>
              </a:rPr>
              <a:t/>
            </a:r>
            <a:br>
              <a:rPr lang="ru-RU" sz="4400" dirty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sz="2400" dirty="0" smtClean="0"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Устранение факторов риска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Снижение темпов прогрессирования ХОБЛ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Уменьшение частоты обострений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Достижение оптимальной функции внешнего дыхания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Повышение толерантности к физической нагрузке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Повышение функциональной возможности дыхательных мышц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Устранение гипоксии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6325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7813"/>
            <a:ext cx="7772400" cy="719137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ОБУЧЕНИЕ БОЛЬНЫХ ХОБЛ</a:t>
            </a:r>
          </a:p>
        </p:txBody>
      </p:sp>
      <p:sp>
        <p:nvSpPr>
          <p:cNvPr id="314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484313"/>
            <a:ext cx="8351837" cy="60483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/>
              <a:t>  </a:t>
            </a:r>
            <a:r>
              <a:rPr lang="ru-RU" sz="2700">
                <a:latin typeface="Comic Sans MS" pitchFamily="66" charset="0"/>
              </a:rPr>
              <a:t>Антисмокинговые программы !!!</a:t>
            </a:r>
          </a:p>
        </p:txBody>
      </p:sp>
      <p:pic>
        <p:nvPicPr>
          <p:cNvPr id="314372" name="Picture 4" descr="dia10_medecin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2060575"/>
            <a:ext cx="1584325" cy="23050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4373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2349500"/>
            <a:ext cx="2736850" cy="2016125"/>
          </a:xfrm>
          <a:noFill/>
          <a:ln/>
        </p:spPr>
      </p:pic>
      <p:pic>
        <p:nvPicPr>
          <p:cNvPr id="31437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5" y="1628775"/>
            <a:ext cx="237807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4376" name="Picture 8" descr="кур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3860800"/>
            <a:ext cx="1152525" cy="129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4377" name="Picture 9" descr="Сигарет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38" y="3805395"/>
            <a:ext cx="1073150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4378" name="Picture 10" descr="не курить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5373688"/>
            <a:ext cx="1655762" cy="122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4379" name="Picture 11" descr="Бер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5373688"/>
            <a:ext cx="1655763" cy="122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4380" name="Picture 12" descr="Не курить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5373688"/>
            <a:ext cx="1871663" cy="122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77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136650" y="1905000"/>
            <a:ext cx="8007350" cy="4191000"/>
          </a:xfrm>
        </p:spPr>
        <p:txBody>
          <a:bodyPr/>
          <a:lstStyle/>
          <a:p>
            <a:r>
              <a:rPr lang="ru-RU" sz="3100" b="1" dirty="0">
                <a:latin typeface="Comic Sans MS" pitchFamily="66" charset="0"/>
              </a:rPr>
              <a:t>По данным Европейского респираторного общества, </a:t>
            </a:r>
            <a:r>
              <a:rPr lang="ru-RU" sz="3100" b="1" dirty="0">
                <a:solidFill>
                  <a:srgbClr val="333399"/>
                </a:solidFill>
                <a:latin typeface="Comic Sans MS" pitchFamily="66" charset="0"/>
              </a:rPr>
              <a:t>только 25% случаев хронической </a:t>
            </a:r>
            <a:r>
              <a:rPr lang="ru-RU" sz="3100" b="1" dirty="0" err="1">
                <a:solidFill>
                  <a:srgbClr val="333399"/>
                </a:solidFill>
                <a:latin typeface="Comic Sans MS" pitchFamily="66" charset="0"/>
              </a:rPr>
              <a:t>обструктивной</a:t>
            </a:r>
            <a:r>
              <a:rPr lang="ru-RU" sz="3100" b="1" dirty="0">
                <a:solidFill>
                  <a:srgbClr val="333399"/>
                </a:solidFill>
                <a:latin typeface="Comic Sans MS" pitchFamily="66" charset="0"/>
              </a:rPr>
              <a:t> болезни легких диагностируется своевременно</a:t>
            </a:r>
          </a:p>
          <a:p>
            <a:pPr>
              <a:buFont typeface="Wingdings" pitchFamily="2" charset="2"/>
              <a:buNone/>
            </a:pPr>
            <a:endParaRPr lang="ru-RU" sz="3100" b="1" dirty="0">
              <a:solidFill>
                <a:srgbClr val="333399"/>
              </a:solidFill>
              <a:latin typeface="Comic Sans MS" pitchFamily="66" charset="0"/>
            </a:endParaRPr>
          </a:p>
          <a:p>
            <a:r>
              <a:rPr lang="ru-RU" sz="3100" b="1" dirty="0">
                <a:latin typeface="Comic Sans MS" pitchFamily="66" charset="0"/>
              </a:rPr>
              <a:t>В России – </a:t>
            </a:r>
            <a:r>
              <a:rPr lang="ru-RU" sz="3100" b="1" dirty="0">
                <a:solidFill>
                  <a:srgbClr val="333399"/>
                </a:solidFill>
                <a:latin typeface="Comic Sans MS" pitchFamily="66" charset="0"/>
              </a:rPr>
              <a:t>менее 10%</a:t>
            </a:r>
          </a:p>
        </p:txBody>
      </p:sp>
    </p:spTree>
    <p:extLst>
      <p:ext uri="{BB962C8B-B14F-4D97-AF65-F5344CB8AC3E}">
        <p14:creationId xmlns:p14="http://schemas.microsoft.com/office/powerpoint/2010/main" val="712234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6188" y="277813"/>
            <a:ext cx="6170612" cy="1143000"/>
          </a:xfrm>
        </p:spPr>
        <p:txBody>
          <a:bodyPr/>
          <a:lstStyle/>
          <a:p>
            <a:r>
              <a:rPr lang="ru-RU" sz="3800" b="1">
                <a:latin typeface="Comic Sans MS" pitchFamily="66" charset="0"/>
              </a:rPr>
              <a:t>Фармакотерапия ХОБЛ</a:t>
            </a:r>
          </a:p>
        </p:txBody>
      </p:sp>
      <p:sp>
        <p:nvSpPr>
          <p:cNvPr id="323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9038" y="1628775"/>
            <a:ext cx="7137400" cy="45021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solidFill>
                  <a:schemeClr val="folHlink"/>
                </a:solidFill>
              </a:rPr>
              <a:t>▲</a:t>
            </a:r>
            <a:r>
              <a:rPr lang="ru-RU" sz="2400">
                <a:solidFill>
                  <a:srgbClr val="FFFF00"/>
                </a:solidFill>
              </a:rPr>
              <a:t> </a:t>
            </a:r>
            <a:r>
              <a:rPr lang="ru-RU" sz="3000">
                <a:latin typeface="Comic Sans MS" pitchFamily="66" charset="0"/>
              </a:rPr>
              <a:t>Лечение стабильной ХОБЛ – основу   фармакотерапии составляют </a:t>
            </a:r>
            <a:r>
              <a:rPr lang="ru-RU" sz="3000">
                <a:solidFill>
                  <a:srgbClr val="333399"/>
                </a:solidFill>
                <a:latin typeface="Comic Sans MS" pitchFamily="66" charset="0"/>
              </a:rPr>
              <a:t>бронхолитики,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000">
                <a:latin typeface="Comic Sans MS" pitchFamily="66" charset="0"/>
              </a:rPr>
              <a:t>   препаратами выбора среди которых являются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000">
                <a:latin typeface="Comic Sans MS" pitchFamily="66" charset="0"/>
              </a:rPr>
              <a:t>   </a:t>
            </a:r>
            <a:r>
              <a:rPr lang="ru-RU" sz="3000">
                <a:solidFill>
                  <a:srgbClr val="333399"/>
                </a:solidFill>
                <a:latin typeface="Comic Sans MS" pitchFamily="66" charset="0"/>
              </a:rPr>
              <a:t>М-холинолитики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solidFill>
                  <a:schemeClr val="folHlink"/>
                </a:solidFill>
                <a:latin typeface="Comic Sans MS" pitchFamily="66" charset="0"/>
              </a:rPr>
              <a:t>▲</a:t>
            </a:r>
            <a:r>
              <a:rPr lang="ru-RU" sz="3000">
                <a:latin typeface="Comic Sans MS" pitchFamily="66" charset="0"/>
              </a:rPr>
              <a:t> </a:t>
            </a:r>
            <a:r>
              <a:rPr lang="ru-RU" sz="2700" b="1">
                <a:latin typeface="Comic Sans MS" pitchFamily="66" charset="0"/>
              </a:rPr>
              <a:t>Лечение обострений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folHlink"/>
                </a:solidFill>
                <a:latin typeface="Comic Sans MS" pitchFamily="66" charset="0"/>
              </a:rPr>
              <a:t>▲</a:t>
            </a:r>
            <a:r>
              <a:rPr lang="ru-RU" sz="2700" b="1">
                <a:latin typeface="Comic Sans MS" pitchFamily="66" charset="0"/>
              </a:rPr>
              <a:t> Лечение осложнений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folHlink"/>
                </a:solidFill>
                <a:latin typeface="Comic Sans MS" pitchFamily="66" charset="0"/>
              </a:rPr>
              <a:t>▲</a:t>
            </a:r>
            <a:r>
              <a:rPr lang="ru-RU" sz="3000" b="1">
                <a:latin typeface="Comic Sans MS" pitchFamily="66" charset="0"/>
              </a:rPr>
              <a:t> </a:t>
            </a:r>
            <a:r>
              <a:rPr lang="ru-RU" sz="2700" b="1">
                <a:latin typeface="Comic Sans MS" pitchFamily="66" charset="0"/>
              </a:rPr>
              <a:t>Реабилитация</a:t>
            </a:r>
          </a:p>
          <a:p>
            <a:pPr>
              <a:lnSpc>
                <a:spcPct val="90000"/>
              </a:lnSpc>
            </a:pPr>
            <a:endParaRPr lang="ru-RU" sz="2700" b="1">
              <a:latin typeface="Comic Sans MS" pitchFamily="66" charset="0"/>
            </a:endParaRPr>
          </a:p>
        </p:txBody>
      </p:sp>
      <p:pic>
        <p:nvPicPr>
          <p:cNvPr id="323588" name="Picture 4" descr="GOLD2-vk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88913"/>
            <a:ext cx="1223962" cy="10795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42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188913"/>
            <a:ext cx="7153275" cy="1012825"/>
          </a:xfrm>
        </p:spPr>
        <p:txBody>
          <a:bodyPr>
            <a:normAutofit fontScale="90000"/>
          </a:bodyPr>
          <a:lstStyle/>
          <a:p>
            <a:r>
              <a:rPr lang="ru-RU" sz="3200" b="1">
                <a:latin typeface="Comic Sans MS" pitchFamily="66" charset="0"/>
              </a:rPr>
              <a:t>Руководство по ХОБЛ 2006</a:t>
            </a:r>
            <a:r>
              <a:rPr lang="en-US" sz="3200" b="1">
                <a:latin typeface="Comic Sans MS" pitchFamily="66" charset="0"/>
              </a:rPr>
              <a:t>  </a:t>
            </a:r>
            <a:br>
              <a:rPr lang="en-US" sz="3200" b="1">
                <a:latin typeface="Comic Sans MS" pitchFamily="66" charset="0"/>
              </a:rPr>
            </a:br>
            <a:r>
              <a:rPr lang="ru-RU" sz="3200" b="1">
                <a:latin typeface="Comic Sans MS" pitchFamily="66" charset="0"/>
              </a:rPr>
              <a:t>Стадия</a:t>
            </a:r>
            <a:r>
              <a:rPr lang="en-US" sz="3200" b="1">
                <a:latin typeface="Comic Sans MS" pitchFamily="66" charset="0"/>
              </a:rPr>
              <a:t> 0:</a:t>
            </a:r>
            <a:r>
              <a:rPr lang="ru-RU" sz="3200" b="1">
                <a:latin typeface="Comic Sans MS" pitchFamily="66" charset="0"/>
              </a:rPr>
              <a:t> Риск развития болезни</a:t>
            </a:r>
            <a:endParaRPr lang="en-US" sz="3200" b="1">
              <a:latin typeface="Comic Sans MS" pitchFamily="66" charset="0"/>
            </a:endParaRPr>
          </a:p>
        </p:txBody>
      </p:sp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900113" y="2924175"/>
            <a:ext cx="3600450" cy="34385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20000"/>
              </a:spcBef>
              <a:buClr>
                <a:srgbClr val="0033CC"/>
              </a:buClr>
            </a:pPr>
            <a:r>
              <a:rPr lang="en-US" sz="1600"/>
              <a:t>●</a:t>
            </a:r>
            <a:r>
              <a:rPr lang="en-US" sz="2800">
                <a:solidFill>
                  <a:srgbClr val="0033CC"/>
                </a:solidFill>
              </a:rPr>
              <a:t> </a:t>
            </a:r>
            <a:r>
              <a:rPr lang="ru-RU" sz="2800">
                <a:latin typeface="Comic Sans MS" pitchFamily="66" charset="0"/>
              </a:rPr>
              <a:t>Хронические   </a:t>
            </a:r>
          </a:p>
          <a:p>
            <a:pPr>
              <a:lnSpc>
                <a:spcPct val="85000"/>
              </a:lnSpc>
              <a:spcBef>
                <a:spcPct val="20000"/>
              </a:spcBef>
              <a:buClr>
                <a:srgbClr val="0033CC"/>
              </a:buClr>
            </a:pPr>
            <a:r>
              <a:rPr lang="ru-RU" sz="2800">
                <a:latin typeface="Comic Sans MS" pitchFamily="66" charset="0"/>
              </a:rPr>
              <a:t>  симптомы</a:t>
            </a:r>
            <a:r>
              <a:rPr lang="en-US" sz="2800">
                <a:latin typeface="Comic Sans MS" pitchFamily="66" charset="0"/>
              </a:rPr>
              <a:t/>
            </a:r>
            <a:br>
              <a:rPr lang="en-US" sz="2800">
                <a:latin typeface="Comic Sans MS" pitchFamily="66" charset="0"/>
              </a:rPr>
            </a:br>
            <a:r>
              <a:rPr lang="en-US" sz="2800">
                <a:latin typeface="Comic Sans MS" pitchFamily="66" charset="0"/>
              </a:rPr>
              <a:t>- </a:t>
            </a:r>
            <a:r>
              <a:rPr lang="ru-RU" sz="2800">
                <a:latin typeface="Comic Sans MS" pitchFamily="66" charset="0"/>
              </a:rPr>
              <a:t>кашель                      </a:t>
            </a:r>
            <a:r>
              <a:rPr lang="en-US" sz="2800">
                <a:latin typeface="Comic Sans MS" pitchFamily="66" charset="0"/>
              </a:rPr>
              <a:t>- </a:t>
            </a:r>
            <a:r>
              <a:rPr lang="ru-RU" sz="2800">
                <a:latin typeface="Comic Sans MS" pitchFamily="66" charset="0"/>
              </a:rPr>
              <a:t>мокрота</a:t>
            </a:r>
            <a:endParaRPr lang="en-US" sz="2800">
              <a:latin typeface="Comic Sans MS" pitchFamily="66" charset="0"/>
            </a:endParaRPr>
          </a:p>
          <a:p>
            <a:pPr>
              <a:lnSpc>
                <a:spcPct val="85000"/>
              </a:lnSpc>
              <a:spcBef>
                <a:spcPct val="20000"/>
              </a:spcBef>
              <a:buFontTx/>
              <a:buChar char="•"/>
            </a:pPr>
            <a:r>
              <a:rPr lang="en-US" sz="2800">
                <a:latin typeface="Comic Sans MS" pitchFamily="66" charset="0"/>
              </a:rPr>
              <a:t> </a:t>
            </a:r>
            <a:r>
              <a:rPr lang="ru-RU" sz="2800" b="1">
                <a:latin typeface="Comic Sans MS" pitchFamily="66" charset="0"/>
              </a:rPr>
              <a:t>Нормальная </a:t>
            </a:r>
          </a:p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ru-RU" sz="2800" b="1">
                <a:latin typeface="Comic Sans MS" pitchFamily="66" charset="0"/>
              </a:rPr>
              <a:t> спирометрия</a:t>
            </a:r>
          </a:p>
          <a:p>
            <a:pPr>
              <a:lnSpc>
                <a:spcPct val="85000"/>
              </a:lnSpc>
              <a:spcBef>
                <a:spcPct val="20000"/>
              </a:spcBef>
              <a:buFontTx/>
              <a:buChar char="•"/>
            </a:pPr>
            <a:r>
              <a:rPr lang="ru-RU" sz="2800">
                <a:latin typeface="Comic Sans MS" pitchFamily="66" charset="0"/>
              </a:rPr>
              <a:t> Воздействие  </a:t>
            </a:r>
          </a:p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ru-RU" sz="2800">
                <a:latin typeface="Comic Sans MS" pitchFamily="66" charset="0"/>
              </a:rPr>
              <a:t>  факторов риска</a:t>
            </a:r>
            <a:endParaRPr lang="en-US" sz="2800">
              <a:latin typeface="Comic Sans MS" pitchFamily="66" charset="0"/>
            </a:endParaRP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5021263" y="3370263"/>
            <a:ext cx="35702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pic>
        <p:nvPicPr>
          <p:cNvPr id="90118" name="Picture 6" descr="GOLD2-v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88913"/>
            <a:ext cx="963613" cy="100806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90119" name="Line 7"/>
          <p:cNvSpPr>
            <a:spLocks noChangeShapeType="1"/>
          </p:cNvSpPr>
          <p:nvPr/>
        </p:nvSpPr>
        <p:spPr bwMode="auto">
          <a:xfrm>
            <a:off x="1563688" y="1341438"/>
            <a:ext cx="729615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5508625" y="2420938"/>
            <a:ext cx="30241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omic Sans MS" pitchFamily="66" charset="0"/>
              </a:rPr>
              <a:t>Рекомендуемое </a:t>
            </a:r>
            <a:r>
              <a:rPr lang="en-US" sz="2800" b="1">
                <a:latin typeface="Comic Sans MS" pitchFamily="66" charset="0"/>
              </a:rPr>
              <a:t>            </a:t>
            </a:r>
            <a:r>
              <a:rPr lang="ru-RU" sz="2800" b="1">
                <a:latin typeface="Comic Sans MS" pitchFamily="66" charset="0"/>
              </a:rPr>
              <a:t>лечение</a:t>
            </a:r>
            <a:endParaRPr lang="en-US" sz="2800" b="1">
              <a:latin typeface="Comic Sans MS" pitchFamily="66" charset="0"/>
            </a:endParaRPr>
          </a:p>
        </p:txBody>
      </p:sp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971550" y="2276475"/>
            <a:ext cx="34559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66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CCE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omic Sans MS" pitchFamily="66" charset="0"/>
              </a:rPr>
              <a:t>Характеристика</a:t>
            </a:r>
            <a:endParaRPr lang="en-US" sz="2800" b="1">
              <a:latin typeface="Comic Sans MS" pitchFamily="66" charset="0"/>
            </a:endParaRPr>
          </a:p>
        </p:txBody>
      </p:sp>
      <p:sp>
        <p:nvSpPr>
          <p:cNvPr id="90122" name="Rectangle 10"/>
          <p:cNvSpPr>
            <a:spLocks noChangeArrowheads="1"/>
          </p:cNvSpPr>
          <p:nvPr/>
        </p:nvSpPr>
        <p:spPr bwMode="auto">
          <a:xfrm>
            <a:off x="4932363" y="3357563"/>
            <a:ext cx="3960812" cy="3281362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endParaRPr lang="ru-RU"/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/>
              <a:t>●</a:t>
            </a:r>
            <a:r>
              <a:rPr lang="ru-RU" sz="2800">
                <a:solidFill>
                  <a:srgbClr val="000099"/>
                </a:solidFill>
              </a:rPr>
              <a:t> </a:t>
            </a:r>
            <a:r>
              <a:rPr lang="ru-RU" sz="2800">
                <a:latin typeface="Comic Sans MS" pitchFamily="66" charset="0"/>
              </a:rPr>
              <a:t>Избегание факторов   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800">
                <a:latin typeface="Comic Sans MS" pitchFamily="66" charset="0"/>
              </a:rPr>
              <a:t>  риска</a:t>
            </a:r>
          </a:p>
          <a:p>
            <a:pPr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ru-RU" sz="2800">
                <a:latin typeface="Comic Sans MS" pitchFamily="66" charset="0"/>
              </a:rPr>
              <a:t>Вакцинация от 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800">
                <a:latin typeface="Comic Sans MS" pitchFamily="66" charset="0"/>
              </a:rPr>
              <a:t>  гриппа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/>
              <a:t>                             </a:t>
            </a:r>
            <a:r>
              <a:rPr lang="ru-RU" sz="2800">
                <a:latin typeface="Comic Sans MS" pitchFamily="66" charset="0"/>
              </a:rPr>
              <a:t>+ 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sz="2800">
                <a:latin typeface="Comic Sans MS" pitchFamily="66" charset="0"/>
              </a:rPr>
              <a:t>Адекватная терапия обострений</a:t>
            </a:r>
            <a:endParaRPr lang="en-US" sz="2800">
              <a:latin typeface="Comic Sans MS" pitchFamily="66" charset="0"/>
            </a:endParaRPr>
          </a:p>
        </p:txBody>
      </p:sp>
      <p:sp>
        <p:nvSpPr>
          <p:cNvPr id="90126" name="Line 14"/>
          <p:cNvSpPr>
            <a:spLocks noChangeShapeType="1"/>
          </p:cNvSpPr>
          <p:nvPr/>
        </p:nvSpPr>
        <p:spPr bwMode="auto">
          <a:xfrm>
            <a:off x="1835150" y="333375"/>
            <a:ext cx="6769100" cy="1008063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0127" name="Line 15"/>
          <p:cNvSpPr>
            <a:spLocks noChangeShapeType="1"/>
          </p:cNvSpPr>
          <p:nvPr/>
        </p:nvSpPr>
        <p:spPr bwMode="auto">
          <a:xfrm flipV="1">
            <a:off x="1835150" y="333375"/>
            <a:ext cx="6697663" cy="8636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0128" name="Rectangle 16"/>
          <p:cNvSpPr>
            <a:spLocks noChangeArrowheads="1"/>
          </p:cNvSpPr>
          <p:nvPr/>
        </p:nvSpPr>
        <p:spPr bwMode="auto">
          <a:xfrm>
            <a:off x="1116013" y="1628775"/>
            <a:ext cx="755967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>
                <a:latin typeface="Comic Sans MS" pitchFamily="66" charset="0"/>
              </a:rPr>
              <a:t>ХРОНИЧЕСКИЙ БРОНХИТ</a:t>
            </a:r>
          </a:p>
        </p:txBody>
      </p:sp>
    </p:spTree>
    <p:extLst>
      <p:ext uri="{BB962C8B-B14F-4D97-AF65-F5344CB8AC3E}">
        <p14:creationId xmlns:p14="http://schemas.microsoft.com/office/powerpoint/2010/main" val="335921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188913"/>
            <a:ext cx="5113338" cy="1143000"/>
          </a:xfrm>
        </p:spPr>
        <p:txBody>
          <a:bodyPr/>
          <a:lstStyle/>
          <a:p>
            <a:pPr algn="ctr"/>
            <a:r>
              <a:rPr lang="ru-RU" sz="2800" b="1">
                <a:latin typeface="Comic Sans MS" pitchFamily="66" charset="0"/>
              </a:rPr>
              <a:t>Руководство по ХОБЛ</a:t>
            </a:r>
            <a:r>
              <a:rPr lang="en-US" sz="2800" b="1">
                <a:latin typeface="Comic Sans MS" pitchFamily="66" charset="0"/>
              </a:rPr>
              <a:t>  </a:t>
            </a:r>
            <a:br>
              <a:rPr lang="en-US" sz="2800" b="1">
                <a:latin typeface="Comic Sans MS" pitchFamily="66" charset="0"/>
              </a:rPr>
            </a:br>
            <a:r>
              <a:rPr lang="ru-RU" sz="2800" b="1">
                <a:latin typeface="Comic Sans MS" pitchFamily="66" charset="0"/>
              </a:rPr>
              <a:t>Стадия </a:t>
            </a:r>
            <a:r>
              <a:rPr lang="en-US" sz="2800" b="1">
                <a:latin typeface="Comic Sans MS" pitchFamily="66" charset="0"/>
              </a:rPr>
              <a:t>I</a:t>
            </a:r>
            <a:r>
              <a:rPr lang="ru-RU" sz="2800" b="1">
                <a:latin typeface="Comic Sans MS" pitchFamily="66" charset="0"/>
              </a:rPr>
              <a:t>: легкая</a:t>
            </a:r>
            <a:endParaRPr lang="en-US" sz="2800" b="1">
              <a:latin typeface="Comic Sans MS" pitchFamily="66" charset="0"/>
            </a:endParaRP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755650" y="2492375"/>
            <a:ext cx="3824288" cy="360521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0033CC"/>
              </a:buClr>
            </a:pPr>
            <a:r>
              <a:rPr lang="en-US"/>
              <a:t>●</a:t>
            </a:r>
            <a:r>
              <a:rPr lang="ru-RU"/>
              <a:t> </a:t>
            </a:r>
            <a:r>
              <a:rPr lang="ru-RU" sz="2800">
                <a:latin typeface="Comic Sans MS" pitchFamily="66" charset="0"/>
              </a:rPr>
              <a:t>ОФВ</a:t>
            </a:r>
            <a:r>
              <a:rPr lang="en-US" sz="2800" baseline="-25000">
                <a:latin typeface="Comic Sans MS" pitchFamily="66" charset="0"/>
              </a:rPr>
              <a:t>1</a:t>
            </a:r>
            <a:r>
              <a:rPr lang="en-US" sz="2800">
                <a:latin typeface="Comic Sans MS" pitchFamily="66" charset="0"/>
              </a:rPr>
              <a:t>/</a:t>
            </a:r>
            <a:r>
              <a:rPr lang="ru-RU" sz="2800">
                <a:latin typeface="Comic Sans MS" pitchFamily="66" charset="0"/>
              </a:rPr>
              <a:t>ФЖЕЛ</a:t>
            </a:r>
            <a:r>
              <a:rPr lang="en-US" sz="2800">
                <a:latin typeface="Comic Sans MS" pitchFamily="66" charset="0"/>
              </a:rPr>
              <a:t> </a:t>
            </a:r>
            <a:r>
              <a:rPr lang="en-US" sz="2800" b="1">
                <a:latin typeface="Comic Sans MS" pitchFamily="66" charset="0"/>
              </a:rPr>
              <a:t>&lt; 70 %</a:t>
            </a:r>
          </a:p>
          <a:p>
            <a:pPr>
              <a:spcBef>
                <a:spcPct val="20000"/>
              </a:spcBef>
              <a:buClr>
                <a:srgbClr val="0033CC"/>
              </a:buClr>
            </a:pPr>
            <a:r>
              <a:rPr lang="en-US"/>
              <a:t>●</a:t>
            </a:r>
            <a:r>
              <a:rPr lang="ru-RU"/>
              <a:t> </a:t>
            </a:r>
            <a:r>
              <a:rPr lang="ru-RU" sz="2800">
                <a:latin typeface="Comic Sans MS" pitchFamily="66" charset="0"/>
              </a:rPr>
              <a:t>ОФВ</a:t>
            </a:r>
            <a:r>
              <a:rPr lang="en-US" sz="2800" baseline="-25000">
                <a:latin typeface="Comic Sans MS" pitchFamily="66" charset="0"/>
              </a:rPr>
              <a:t>1</a:t>
            </a:r>
            <a:r>
              <a:rPr lang="en-US" sz="2800">
                <a:latin typeface="Comic Sans MS" pitchFamily="66" charset="0"/>
              </a:rPr>
              <a:t> </a:t>
            </a:r>
            <a:r>
              <a:rPr lang="en-US" sz="2800" b="1" u="sng">
                <a:latin typeface="Comic Sans MS" pitchFamily="66" charset="0"/>
                <a:sym typeface="Math B" pitchFamily="2" charset="2"/>
              </a:rPr>
              <a:t>&gt;</a:t>
            </a:r>
            <a:r>
              <a:rPr lang="en-US" sz="2800" b="1">
                <a:latin typeface="Comic Sans MS" pitchFamily="66" charset="0"/>
              </a:rPr>
              <a:t> 80 %</a:t>
            </a:r>
            <a:r>
              <a:rPr lang="en-US" sz="2800">
                <a:latin typeface="Comic Sans MS" pitchFamily="66" charset="0"/>
              </a:rPr>
              <a:t> </a:t>
            </a:r>
            <a:r>
              <a:rPr lang="ru-RU" sz="2800">
                <a:latin typeface="Comic Sans MS" pitchFamily="66" charset="0"/>
              </a:rPr>
              <a:t>от  </a:t>
            </a:r>
          </a:p>
          <a:p>
            <a:pPr>
              <a:spcBef>
                <a:spcPct val="20000"/>
              </a:spcBef>
              <a:buClr>
                <a:srgbClr val="0033CC"/>
              </a:buClr>
            </a:pPr>
            <a:r>
              <a:rPr lang="ru-RU" sz="2800">
                <a:latin typeface="Comic Sans MS" pitchFamily="66" charset="0"/>
              </a:rPr>
              <a:t>  должного</a:t>
            </a:r>
            <a:endParaRPr lang="en-US" sz="2800">
              <a:latin typeface="Comic Sans MS" pitchFamily="66" charset="0"/>
            </a:endParaRPr>
          </a:p>
          <a:p>
            <a:pPr>
              <a:spcBef>
                <a:spcPct val="20000"/>
              </a:spcBef>
              <a:buClr>
                <a:srgbClr val="0033CC"/>
              </a:buClr>
            </a:pPr>
            <a:r>
              <a:rPr lang="en-US"/>
              <a:t>●</a:t>
            </a:r>
            <a:r>
              <a:rPr lang="ru-RU"/>
              <a:t> </a:t>
            </a:r>
            <a:r>
              <a:rPr lang="ru-RU" sz="2800">
                <a:latin typeface="Comic Sans MS" pitchFamily="66" charset="0"/>
              </a:rPr>
              <a:t>Наличие или </a:t>
            </a:r>
          </a:p>
          <a:p>
            <a:pPr>
              <a:spcBef>
                <a:spcPct val="20000"/>
              </a:spcBef>
              <a:buClr>
                <a:srgbClr val="0033CC"/>
              </a:buClr>
            </a:pPr>
            <a:r>
              <a:rPr lang="ru-RU" sz="2800">
                <a:latin typeface="Comic Sans MS" pitchFamily="66" charset="0"/>
              </a:rPr>
              <a:t>  отсутствие </a:t>
            </a:r>
          </a:p>
          <a:p>
            <a:pPr>
              <a:spcBef>
                <a:spcPct val="20000"/>
              </a:spcBef>
              <a:buClr>
                <a:srgbClr val="0033CC"/>
              </a:buClr>
            </a:pPr>
            <a:r>
              <a:rPr lang="ru-RU" sz="2800">
                <a:latin typeface="Comic Sans MS" pitchFamily="66" charset="0"/>
              </a:rPr>
              <a:t>  хронических </a:t>
            </a:r>
          </a:p>
          <a:p>
            <a:pPr>
              <a:spcBef>
                <a:spcPct val="20000"/>
              </a:spcBef>
              <a:buClr>
                <a:srgbClr val="0033CC"/>
              </a:buClr>
            </a:pPr>
            <a:r>
              <a:rPr lang="ru-RU" sz="2800">
                <a:latin typeface="Comic Sans MS" pitchFamily="66" charset="0"/>
              </a:rPr>
              <a:t>  симптомов</a:t>
            </a:r>
            <a:endParaRPr lang="en-US" sz="2800">
              <a:latin typeface="Comic Sans MS" pitchFamily="66" charset="0"/>
            </a:endParaRP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5021263" y="3370263"/>
            <a:ext cx="35702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4787900" y="2492375"/>
            <a:ext cx="4105275" cy="36417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●</a:t>
            </a:r>
            <a:r>
              <a:rPr lang="ru-RU"/>
              <a:t>  </a:t>
            </a:r>
            <a:r>
              <a:rPr lang="ru-RU" sz="2800" b="1">
                <a:latin typeface="Comic Sans MS" pitchFamily="66" charset="0"/>
              </a:rPr>
              <a:t>Бронхолитики  </a:t>
            </a:r>
          </a:p>
          <a:p>
            <a:pPr>
              <a:spcBef>
                <a:spcPct val="50000"/>
              </a:spcBef>
            </a:pPr>
            <a:r>
              <a:rPr lang="ru-RU" sz="2800" b="1">
                <a:latin typeface="Comic Sans MS" pitchFamily="66" charset="0"/>
              </a:rPr>
              <a:t>  короткого действия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800" b="1">
                <a:latin typeface="Comic Sans MS" pitchFamily="66" charset="0"/>
              </a:rPr>
              <a:t> Препараты выбора  </a:t>
            </a:r>
          </a:p>
          <a:p>
            <a:pPr>
              <a:spcBef>
                <a:spcPct val="50000"/>
              </a:spcBef>
            </a:pPr>
            <a:r>
              <a:rPr lang="ru-RU" sz="4000" b="1" baseline="30000">
                <a:latin typeface="Comic Sans MS" pitchFamily="66" charset="0"/>
              </a:rPr>
              <a:t>   М-холинолитики</a:t>
            </a:r>
          </a:p>
          <a:p>
            <a:pPr>
              <a:spcBef>
                <a:spcPct val="50000"/>
              </a:spcBef>
            </a:pPr>
            <a:r>
              <a:rPr lang="ru-RU" sz="3200" b="1">
                <a:latin typeface="Comic Sans MS" pitchFamily="66" charset="0"/>
              </a:rPr>
              <a:t>   </a:t>
            </a:r>
            <a:r>
              <a:rPr lang="ru-RU" sz="3200" b="1" baseline="30000">
                <a:latin typeface="Comic Sans MS" pitchFamily="66" charset="0"/>
              </a:rPr>
              <a:t>Ипратропиум бромид,  </a:t>
            </a:r>
          </a:p>
          <a:p>
            <a:pPr>
              <a:spcBef>
                <a:spcPct val="50000"/>
              </a:spcBef>
            </a:pPr>
            <a:r>
              <a:rPr lang="ru-RU" sz="3200" b="1" baseline="30000">
                <a:latin typeface="Comic Sans MS" pitchFamily="66" charset="0"/>
              </a:rPr>
              <a:t>          Беродуал</a:t>
            </a:r>
            <a:endParaRPr lang="en-US" sz="3200" b="1" baseline="30000">
              <a:latin typeface="Comic Sans MS" pitchFamily="66" charset="0"/>
            </a:endParaRPr>
          </a:p>
        </p:txBody>
      </p:sp>
      <p:pic>
        <p:nvPicPr>
          <p:cNvPr id="91142" name="Picture 6" descr="GOLD2-v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260350"/>
            <a:ext cx="1065212" cy="108108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5076825" y="1557338"/>
            <a:ext cx="30241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omic Sans MS" pitchFamily="66" charset="0"/>
              </a:rPr>
              <a:t>Рекомендуемое </a:t>
            </a:r>
            <a:r>
              <a:rPr lang="en-US" sz="2800" b="1">
                <a:latin typeface="Comic Sans MS" pitchFamily="66" charset="0"/>
              </a:rPr>
              <a:t>            </a:t>
            </a:r>
            <a:r>
              <a:rPr lang="ru-RU" sz="2800" b="1">
                <a:latin typeface="Comic Sans MS" pitchFamily="66" charset="0"/>
              </a:rPr>
              <a:t>лечение</a:t>
            </a:r>
            <a:endParaRPr lang="en-US" sz="2800" b="1">
              <a:latin typeface="Comic Sans MS" pitchFamily="66" charset="0"/>
            </a:endParaRPr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1042988" y="1773238"/>
            <a:ext cx="32416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66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CCE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omic Sans MS" pitchFamily="66" charset="0"/>
              </a:rPr>
              <a:t>Характеристика</a:t>
            </a:r>
            <a:endParaRPr lang="en-US" sz="2800" b="1">
              <a:latin typeface="Comic Sans MS" pitchFamily="66" charset="0"/>
            </a:endParaRPr>
          </a:p>
        </p:txBody>
      </p:sp>
      <p:sp>
        <p:nvSpPr>
          <p:cNvPr id="91146" name="Rectangle 10" descr="Подпись: ПОСТАНОВЛЕНИЕ МЗ РБ №28 от 21.04.2009г."/>
          <p:cNvSpPr>
            <a:spLocks noChangeArrowheads="1"/>
          </p:cNvSpPr>
          <p:nvPr/>
        </p:nvSpPr>
        <p:spPr bwMode="auto">
          <a:xfrm rot="1101736">
            <a:off x="6057900" y="549275"/>
            <a:ext cx="3086100" cy="1087438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200">
                <a:solidFill>
                  <a:srgbClr val="CC0000"/>
                </a:solidFill>
                <a:latin typeface="Tahoma" pitchFamily="34" charset="0"/>
              </a:rPr>
              <a:t>ПОСТАНОВЛЕНИЕ</a:t>
            </a:r>
          </a:p>
          <a:p>
            <a:pPr algn="ctr"/>
            <a:r>
              <a:rPr lang="ru-RU" sz="2200">
                <a:solidFill>
                  <a:srgbClr val="CC0000"/>
                </a:solidFill>
                <a:latin typeface="Tahoma" pitchFamily="34" charset="0"/>
              </a:rPr>
              <a:t>МЗ РБ</a:t>
            </a:r>
          </a:p>
          <a:p>
            <a:pPr algn="ctr"/>
            <a:r>
              <a:rPr lang="ru-RU" sz="2200">
                <a:solidFill>
                  <a:srgbClr val="CC0000"/>
                </a:solidFill>
                <a:latin typeface="Tahoma" pitchFamily="34" charset="0"/>
              </a:rPr>
              <a:t>№28 от 21.04. 2006г. </a:t>
            </a:r>
          </a:p>
        </p:txBody>
      </p:sp>
    </p:spTree>
    <p:extLst>
      <p:ext uri="{BB962C8B-B14F-4D97-AF65-F5344CB8AC3E}">
        <p14:creationId xmlns:p14="http://schemas.microsoft.com/office/powerpoint/2010/main" val="170569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755650" y="2781300"/>
            <a:ext cx="4017963" cy="30924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ru-RU" sz="2800">
                <a:latin typeface="Comic Sans MS" pitchFamily="66" charset="0"/>
              </a:rPr>
              <a:t> ОФВ</a:t>
            </a:r>
            <a:r>
              <a:rPr lang="en-US" sz="2800" baseline="-25000">
                <a:latin typeface="Comic Sans MS" pitchFamily="66" charset="0"/>
              </a:rPr>
              <a:t>1</a:t>
            </a:r>
            <a:r>
              <a:rPr lang="en-US" sz="2800">
                <a:latin typeface="Comic Sans MS" pitchFamily="66" charset="0"/>
              </a:rPr>
              <a:t>/</a:t>
            </a:r>
            <a:r>
              <a:rPr lang="ru-RU" sz="2800">
                <a:latin typeface="Comic Sans MS" pitchFamily="66" charset="0"/>
              </a:rPr>
              <a:t>ФЖЕЛ </a:t>
            </a:r>
            <a:r>
              <a:rPr lang="en-US" sz="2800" b="1">
                <a:latin typeface="Comic Sans MS" pitchFamily="66" charset="0"/>
              </a:rPr>
              <a:t>&lt; 70%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sz="2800" b="1">
                <a:latin typeface="Comic Sans MS" pitchFamily="66" charset="0"/>
              </a:rPr>
              <a:t> </a:t>
            </a:r>
            <a:r>
              <a:rPr lang="en-US" sz="2800" b="1">
                <a:latin typeface="Comic Sans MS" pitchFamily="66" charset="0"/>
              </a:rPr>
              <a:t>50% </a:t>
            </a:r>
            <a:r>
              <a:rPr lang="en-US" sz="2800" b="1" u="sng">
                <a:latin typeface="Comic Sans MS" pitchFamily="66" charset="0"/>
                <a:sym typeface="Math B" pitchFamily="2" charset="2"/>
              </a:rPr>
              <a:t>&lt;</a:t>
            </a:r>
            <a:r>
              <a:rPr lang="en-US" sz="2800">
                <a:latin typeface="Comic Sans MS" pitchFamily="66" charset="0"/>
              </a:rPr>
              <a:t> </a:t>
            </a:r>
            <a:r>
              <a:rPr lang="ru-RU" sz="2800">
                <a:latin typeface="Comic Sans MS" pitchFamily="66" charset="0"/>
              </a:rPr>
              <a:t>ОФВ</a:t>
            </a:r>
            <a:r>
              <a:rPr lang="en-US" sz="2800" baseline="-25000">
                <a:latin typeface="Comic Sans MS" pitchFamily="66" charset="0"/>
              </a:rPr>
              <a:t>1</a:t>
            </a:r>
            <a:r>
              <a:rPr lang="en-US" sz="2800" b="1">
                <a:latin typeface="Comic Sans MS" pitchFamily="66" charset="0"/>
              </a:rPr>
              <a:t>&lt; 80%</a:t>
            </a:r>
            <a:r>
              <a:rPr lang="ru-RU" sz="2800">
                <a:latin typeface="Comic Sans MS" pitchFamily="66" charset="0"/>
              </a:rPr>
              <a:t>           </a:t>
            </a:r>
            <a:r>
              <a:rPr lang="en-US" sz="2800">
                <a:latin typeface="Comic Sans MS" pitchFamily="66" charset="0"/>
              </a:rPr>
              <a:t> </a:t>
            </a:r>
            <a:r>
              <a:rPr lang="ru-RU" sz="2800">
                <a:latin typeface="Comic Sans MS" pitchFamily="66" charset="0"/>
              </a:rPr>
              <a:t> </a:t>
            </a:r>
          </a:p>
          <a:p>
            <a:pPr>
              <a:spcBef>
                <a:spcPct val="20000"/>
              </a:spcBef>
            </a:pPr>
            <a:r>
              <a:rPr lang="ru-RU" sz="2800">
                <a:latin typeface="Comic Sans MS" pitchFamily="66" charset="0"/>
              </a:rPr>
              <a:t>  от должного</a:t>
            </a:r>
            <a:endParaRPr lang="en-US" sz="2800">
              <a:latin typeface="Comic Sans MS" pitchFamily="66" charset="0"/>
            </a:endParaRP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sz="2800">
                <a:latin typeface="Comic Sans MS" pitchFamily="66" charset="0"/>
              </a:rPr>
              <a:t> Наличие  </a:t>
            </a:r>
          </a:p>
          <a:p>
            <a:pPr>
              <a:spcBef>
                <a:spcPct val="20000"/>
              </a:spcBef>
            </a:pPr>
            <a:r>
              <a:rPr lang="ru-RU" sz="2800">
                <a:latin typeface="Comic Sans MS" pitchFamily="66" charset="0"/>
              </a:rPr>
              <a:t>  хронических  </a:t>
            </a:r>
          </a:p>
          <a:p>
            <a:pPr>
              <a:spcBef>
                <a:spcPct val="20000"/>
              </a:spcBef>
            </a:pPr>
            <a:r>
              <a:rPr lang="ru-RU" sz="2800">
                <a:latin typeface="Comic Sans MS" pitchFamily="66" charset="0"/>
              </a:rPr>
              <a:t>  симптомов</a:t>
            </a:r>
            <a:endParaRPr lang="en-US" sz="2800" b="1">
              <a:latin typeface="Comic Sans MS" pitchFamily="66" charset="0"/>
            </a:endParaRP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5021263" y="3370263"/>
            <a:ext cx="35702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5003800" y="2708275"/>
            <a:ext cx="3984625" cy="41005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/>
              <a:t>●</a:t>
            </a:r>
            <a:r>
              <a:rPr lang="ru-RU" sz="2800">
                <a:solidFill>
                  <a:srgbClr val="000099"/>
                </a:solidFill>
              </a:rPr>
              <a:t> </a:t>
            </a:r>
            <a:r>
              <a:rPr lang="ru-RU" sz="2800">
                <a:latin typeface="Comic Sans MS" pitchFamily="66" charset="0"/>
              </a:rPr>
              <a:t>Регулярное лечение 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800">
                <a:latin typeface="Comic Sans MS" pitchFamily="66" charset="0"/>
              </a:rPr>
              <a:t>   бронхолитиками 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800">
                <a:latin typeface="Comic Sans MS" pitchFamily="66" charset="0"/>
              </a:rPr>
              <a:t>      длительного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800">
                <a:latin typeface="Comic Sans MS" pitchFamily="66" charset="0"/>
              </a:rPr>
              <a:t>        действия </a:t>
            </a:r>
            <a:endParaRPr lang="ru-RU">
              <a:latin typeface="Comic Sans MS" pitchFamily="66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>
                <a:latin typeface="Comic Sans MS" pitchFamily="66" charset="0"/>
              </a:rPr>
              <a:t> </a:t>
            </a:r>
            <a:r>
              <a:rPr lang="en-US"/>
              <a:t>●</a:t>
            </a:r>
            <a:r>
              <a:rPr lang="ru-RU"/>
              <a:t> </a:t>
            </a:r>
            <a:r>
              <a:rPr lang="ru-RU" sz="2800">
                <a:latin typeface="Comic Sans MS" pitchFamily="66" charset="0"/>
              </a:rPr>
              <a:t>М – холинолитики 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800">
                <a:latin typeface="Comic Sans MS" pitchFamily="66" charset="0"/>
              </a:rPr>
              <a:t>   </a:t>
            </a:r>
            <a:r>
              <a:rPr lang="ru-RU" sz="2400" b="1">
                <a:latin typeface="Comic Sans MS" pitchFamily="66" charset="0"/>
              </a:rPr>
              <a:t>Тиотропиум бромид – 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latin typeface="Comic Sans MS" pitchFamily="66" charset="0"/>
              </a:rPr>
              <a:t>        </a:t>
            </a:r>
            <a:r>
              <a:rPr lang="ru-RU" sz="2000" b="1">
                <a:latin typeface="Comic Sans MS" pitchFamily="66" charset="0"/>
              </a:rPr>
              <a:t>(СПИРИВА),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>
                <a:latin typeface="Comic Sans MS" pitchFamily="66" charset="0"/>
              </a:rPr>
              <a:t> </a:t>
            </a:r>
            <a:r>
              <a:rPr lang="en-US">
                <a:latin typeface="Comic Sans MS" pitchFamily="66" charset="0"/>
              </a:rPr>
              <a:t>●</a:t>
            </a:r>
            <a:r>
              <a:rPr lang="el-GR">
                <a:latin typeface="Comic Sans MS" pitchFamily="66" charset="0"/>
              </a:rPr>
              <a:t> </a:t>
            </a:r>
            <a:r>
              <a:rPr lang="el-GR" sz="2400" b="1">
                <a:latin typeface="Comic Sans MS" pitchFamily="66" charset="0"/>
              </a:rPr>
              <a:t>β</a:t>
            </a:r>
            <a:r>
              <a:rPr lang="ru-RU" sz="2400" b="1" baseline="-25000">
                <a:latin typeface="Comic Sans MS" pitchFamily="66" charset="0"/>
              </a:rPr>
              <a:t>2 </a:t>
            </a:r>
            <a:r>
              <a:rPr lang="ru-RU" sz="2400" b="1">
                <a:latin typeface="Comic Sans MS" pitchFamily="66" charset="0"/>
              </a:rPr>
              <a:t>– агонисты</a:t>
            </a:r>
            <a:r>
              <a:rPr lang="en-US" sz="2400" b="1">
                <a:latin typeface="Comic Sans MS" pitchFamily="66" charset="0"/>
              </a:rPr>
              <a:t> </a:t>
            </a:r>
            <a:endParaRPr lang="ru-RU" sz="2400" b="1">
              <a:latin typeface="Comic Sans MS" pitchFamily="66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>
                <a:latin typeface="Comic Sans MS" pitchFamily="66" charset="0"/>
              </a:rPr>
              <a:t> </a:t>
            </a:r>
            <a:r>
              <a:rPr lang="en-US">
                <a:latin typeface="Comic Sans MS" pitchFamily="66" charset="0"/>
              </a:rPr>
              <a:t>●</a:t>
            </a:r>
            <a:r>
              <a:rPr lang="ru-RU">
                <a:latin typeface="Comic Sans MS" pitchFamily="66" charset="0"/>
              </a:rPr>
              <a:t> </a:t>
            </a:r>
            <a:r>
              <a:rPr lang="ru-RU" sz="2400" b="1">
                <a:latin typeface="Comic Sans MS" pitchFamily="66" charset="0"/>
              </a:rPr>
              <a:t>Пролонгированные 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latin typeface="Comic Sans MS" pitchFamily="66" charset="0"/>
              </a:rPr>
              <a:t>  метилксантины</a:t>
            </a:r>
            <a:r>
              <a:rPr lang="en-US" sz="2800">
                <a:solidFill>
                  <a:srgbClr val="000099"/>
                </a:solidFill>
              </a:rPr>
              <a:t>              </a:t>
            </a:r>
            <a:endParaRPr lang="el-GR" sz="2800">
              <a:solidFill>
                <a:srgbClr val="000099"/>
              </a:solidFill>
            </a:endParaRPr>
          </a:p>
        </p:txBody>
      </p:sp>
      <p:pic>
        <p:nvPicPr>
          <p:cNvPr id="92165" name="Picture 5" descr="GOLD2-v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963613" cy="93662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92166" name="Rectangle 6"/>
          <p:cNvSpPr>
            <a:spLocks noGrp="1" noChangeArrowheads="1"/>
          </p:cNvSpPr>
          <p:nvPr>
            <p:ph type="title"/>
          </p:nvPr>
        </p:nvSpPr>
        <p:spPr>
          <a:xfrm>
            <a:off x="-396875" y="277813"/>
            <a:ext cx="8424863" cy="1143000"/>
          </a:xfrm>
          <a:noFill/>
          <a:ln/>
        </p:spPr>
        <p:txBody>
          <a:bodyPr/>
          <a:lstStyle/>
          <a:p>
            <a:pPr algn="ctr"/>
            <a:r>
              <a:rPr lang="ru-RU" sz="2800" b="1" dirty="0">
                <a:solidFill>
                  <a:srgbClr val="800000"/>
                </a:solidFill>
                <a:latin typeface="Comic Sans MS" pitchFamily="66" charset="0"/>
              </a:rPr>
              <a:t>Руководство по ХОБЛ</a:t>
            </a:r>
            <a:r>
              <a:rPr lang="en-US" sz="2800" b="1" dirty="0">
                <a:solidFill>
                  <a:srgbClr val="800000"/>
                </a:solidFill>
                <a:latin typeface="Comic Sans MS" pitchFamily="66" charset="0"/>
              </a:rPr>
              <a:t>  </a:t>
            </a:r>
            <a:br>
              <a:rPr lang="en-US" sz="2800" b="1" dirty="0">
                <a:solidFill>
                  <a:srgbClr val="800000"/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rgbClr val="800000"/>
                </a:solidFill>
                <a:latin typeface="Comic Sans MS" pitchFamily="66" charset="0"/>
              </a:rPr>
              <a:t>Стадия </a:t>
            </a:r>
            <a:r>
              <a:rPr lang="en-US" sz="2800" b="1" dirty="0">
                <a:solidFill>
                  <a:srgbClr val="800000"/>
                </a:solidFill>
                <a:latin typeface="Comic Sans MS" pitchFamily="66" charset="0"/>
              </a:rPr>
              <a:t>II</a:t>
            </a:r>
            <a:r>
              <a:rPr lang="ru-RU" sz="2800" b="1" dirty="0">
                <a:solidFill>
                  <a:srgbClr val="800000"/>
                </a:solidFill>
                <a:latin typeface="Comic Sans MS" pitchFamily="66" charset="0"/>
              </a:rPr>
              <a:t>: средняя</a:t>
            </a:r>
            <a:endParaRPr lang="en-US" sz="2800" b="1" dirty="0">
              <a:solidFill>
                <a:srgbClr val="800000"/>
              </a:solidFill>
              <a:latin typeface="Comic Sans MS" pitchFamily="66" charset="0"/>
            </a:endParaRPr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5076825" y="1484313"/>
            <a:ext cx="30241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omic Sans MS" pitchFamily="66" charset="0"/>
              </a:rPr>
              <a:t>Рекомендуемое </a:t>
            </a:r>
            <a:r>
              <a:rPr lang="en-US" sz="2800" b="1">
                <a:latin typeface="Comic Sans MS" pitchFamily="66" charset="0"/>
              </a:rPr>
              <a:t>            </a:t>
            </a:r>
            <a:r>
              <a:rPr lang="ru-RU" sz="2800" b="1">
                <a:latin typeface="Comic Sans MS" pitchFamily="66" charset="0"/>
              </a:rPr>
              <a:t>лечение</a:t>
            </a:r>
            <a:endParaRPr lang="en-US" sz="2800" b="1">
              <a:latin typeface="Comic Sans MS" pitchFamily="66" charset="0"/>
            </a:endParaRPr>
          </a:p>
        </p:txBody>
      </p:sp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1116013" y="1916113"/>
            <a:ext cx="34559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66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CCE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omic Sans MS" pitchFamily="66" charset="0"/>
              </a:rPr>
              <a:t>Характеристика</a:t>
            </a:r>
            <a:endParaRPr lang="en-US" sz="2800" b="1">
              <a:latin typeface="Comic Sans MS" pitchFamily="66" charset="0"/>
            </a:endParaRPr>
          </a:p>
        </p:txBody>
      </p:sp>
      <p:sp>
        <p:nvSpPr>
          <p:cNvPr id="92170" name="Rectangle 10" descr="Подпись: ПОСТАНОВЛЕНИЕ МЗ РБ №28 от 21.04.2009г."/>
          <p:cNvSpPr>
            <a:spLocks noChangeArrowheads="1"/>
          </p:cNvSpPr>
          <p:nvPr/>
        </p:nvSpPr>
        <p:spPr bwMode="auto">
          <a:xfrm rot="1101736">
            <a:off x="5867400" y="476250"/>
            <a:ext cx="3086100" cy="1087438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200">
                <a:solidFill>
                  <a:srgbClr val="CC0000"/>
                </a:solidFill>
                <a:latin typeface="Tahoma" pitchFamily="34" charset="0"/>
              </a:rPr>
              <a:t>ПОСТАНОВЛЕНИЕ</a:t>
            </a:r>
          </a:p>
          <a:p>
            <a:pPr algn="ctr"/>
            <a:r>
              <a:rPr lang="ru-RU" sz="2200">
                <a:solidFill>
                  <a:srgbClr val="CC0000"/>
                </a:solidFill>
                <a:latin typeface="Tahoma" pitchFamily="34" charset="0"/>
              </a:rPr>
              <a:t>МЗ РБ</a:t>
            </a:r>
          </a:p>
          <a:p>
            <a:pPr algn="ctr"/>
            <a:r>
              <a:rPr lang="ru-RU" sz="2200">
                <a:solidFill>
                  <a:srgbClr val="CC0000"/>
                </a:solidFill>
                <a:latin typeface="Tahoma" pitchFamily="34" charset="0"/>
              </a:rPr>
              <a:t>№28 от 21.04. 2006г. </a:t>
            </a:r>
          </a:p>
        </p:txBody>
      </p:sp>
    </p:spTree>
    <p:extLst>
      <p:ext uri="{BB962C8B-B14F-4D97-AF65-F5344CB8AC3E}">
        <p14:creationId xmlns:p14="http://schemas.microsoft.com/office/powerpoint/2010/main" val="302054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2"/>
          <p:cNvSpPr txBox="1">
            <a:spLocks noChangeArrowheads="1"/>
          </p:cNvSpPr>
          <p:nvPr/>
        </p:nvSpPr>
        <p:spPr bwMode="auto">
          <a:xfrm>
            <a:off x="5021263" y="3370263"/>
            <a:ext cx="35702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4787900" y="2420938"/>
            <a:ext cx="4211638" cy="4103687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ru-RU" sz="2400">
                <a:latin typeface="Comic Sans MS" pitchFamily="66" charset="0"/>
              </a:rPr>
              <a:t> Регулярная терапия 1 или  </a:t>
            </a:r>
          </a:p>
          <a:p>
            <a:pPr>
              <a:spcBef>
                <a:spcPct val="20000"/>
              </a:spcBef>
            </a:pPr>
            <a:r>
              <a:rPr lang="ru-RU" sz="2400">
                <a:latin typeface="Comic Sans MS" pitchFamily="66" charset="0"/>
              </a:rPr>
              <a:t>    более бронхолитиками</a:t>
            </a:r>
          </a:p>
          <a:p>
            <a:r>
              <a:rPr lang="ru-RU" b="1"/>
              <a:t>             М </a:t>
            </a:r>
            <a:r>
              <a:rPr lang="ru-RU" b="1">
                <a:latin typeface="Comic Sans MS" pitchFamily="66" charset="0"/>
              </a:rPr>
              <a:t>– холинолитики  </a:t>
            </a:r>
          </a:p>
          <a:p>
            <a:r>
              <a:rPr lang="en-US"/>
              <a:t>●</a:t>
            </a:r>
            <a:r>
              <a:rPr lang="ru-RU"/>
              <a:t> </a:t>
            </a:r>
            <a:r>
              <a:rPr lang="ru-RU" b="1">
                <a:latin typeface="Comic Sans MS" pitchFamily="66" charset="0"/>
              </a:rPr>
              <a:t>Тиотропиум бромид (СПИРИВА),</a:t>
            </a:r>
          </a:p>
          <a:p>
            <a:r>
              <a:rPr lang="ru-RU">
                <a:latin typeface="Comic Sans MS" pitchFamily="66" charset="0"/>
              </a:rPr>
              <a:t>           </a:t>
            </a:r>
            <a:r>
              <a:rPr lang="en-US">
                <a:latin typeface="Comic Sans MS" pitchFamily="66" charset="0"/>
              </a:rPr>
              <a:t>●</a:t>
            </a:r>
            <a:r>
              <a:rPr lang="el-GR">
                <a:latin typeface="Comic Sans MS" pitchFamily="66" charset="0"/>
              </a:rPr>
              <a:t> </a:t>
            </a:r>
            <a:r>
              <a:rPr lang="el-GR" b="1">
                <a:latin typeface="Comic Sans MS" pitchFamily="66" charset="0"/>
              </a:rPr>
              <a:t>β</a:t>
            </a:r>
            <a:r>
              <a:rPr lang="ru-RU" b="1">
                <a:latin typeface="Comic Sans MS" pitchFamily="66" charset="0"/>
              </a:rPr>
              <a:t>2 – агонисты</a:t>
            </a:r>
            <a:r>
              <a:rPr lang="en-US" b="1">
                <a:latin typeface="Comic Sans MS" pitchFamily="66" charset="0"/>
              </a:rPr>
              <a:t> </a:t>
            </a:r>
            <a:endParaRPr lang="ru-RU" b="1">
              <a:latin typeface="Comic Sans MS" pitchFamily="66" charset="0"/>
            </a:endParaRPr>
          </a:p>
          <a:p>
            <a:r>
              <a:rPr lang="ru-RU">
                <a:latin typeface="Comic Sans MS" pitchFamily="66" charset="0"/>
              </a:rPr>
              <a:t>         </a:t>
            </a:r>
            <a:r>
              <a:rPr lang="en-US">
                <a:latin typeface="Comic Sans MS" pitchFamily="66" charset="0"/>
              </a:rPr>
              <a:t>●</a:t>
            </a:r>
            <a:r>
              <a:rPr lang="ru-RU">
                <a:latin typeface="Comic Sans MS" pitchFamily="66" charset="0"/>
              </a:rPr>
              <a:t> </a:t>
            </a:r>
            <a:r>
              <a:rPr lang="ru-RU" b="1">
                <a:latin typeface="Comic Sans MS" pitchFamily="66" charset="0"/>
              </a:rPr>
              <a:t>Пролонгированные  </a:t>
            </a:r>
          </a:p>
          <a:p>
            <a:r>
              <a:rPr lang="ru-RU" b="1">
                <a:latin typeface="Comic Sans MS" pitchFamily="66" charset="0"/>
              </a:rPr>
              <a:t>          метилксантины</a:t>
            </a:r>
            <a:endParaRPr lang="en-US" sz="2400">
              <a:latin typeface="Comic Sans MS" pitchFamily="66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400">
                <a:latin typeface="Comic Sans MS" pitchFamily="66" charset="0"/>
              </a:rPr>
              <a:t> Реабилитация</a:t>
            </a:r>
            <a:endParaRPr lang="en-US" sz="2400">
              <a:latin typeface="Comic Sans MS" pitchFamily="66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400">
                <a:latin typeface="Comic Sans MS" pitchFamily="66" charset="0"/>
              </a:rPr>
              <a:t> ИГКС</a:t>
            </a:r>
            <a:r>
              <a:rPr lang="en-US" sz="2400">
                <a:latin typeface="Comic Sans MS" pitchFamily="66" charset="0"/>
              </a:rPr>
              <a:t> </a:t>
            </a:r>
            <a:r>
              <a:rPr lang="ru-RU" sz="2400">
                <a:latin typeface="Comic Sans MS" pitchFamily="66" charset="0"/>
              </a:rPr>
              <a:t>в случае ярко выра-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400">
                <a:latin typeface="Comic Sans MS" pitchFamily="66" charset="0"/>
              </a:rPr>
              <a:t>  женных симптомов или 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400">
                <a:latin typeface="Comic Sans MS" pitchFamily="66" charset="0"/>
              </a:rPr>
              <a:t>  повторяющихся  обост-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400">
                <a:latin typeface="Comic Sans MS" pitchFamily="66" charset="0"/>
              </a:rPr>
              <a:t>  рениях</a:t>
            </a:r>
            <a:endParaRPr lang="en-US" sz="2400">
              <a:latin typeface="Comic Sans MS" pitchFamily="66" charset="0"/>
            </a:endParaRPr>
          </a:p>
        </p:txBody>
      </p:sp>
      <p:pic>
        <p:nvPicPr>
          <p:cNvPr id="93188" name="Picture 4" descr="GOLD2-v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1155700" cy="10795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93189" name="Rectangle 5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7075487" cy="1143000"/>
          </a:xfrm>
          <a:noFill/>
          <a:ln/>
        </p:spPr>
        <p:txBody>
          <a:bodyPr lIns="0" tIns="0" rIns="0" bIns="0"/>
          <a:lstStyle/>
          <a:p>
            <a:pPr algn="ctr"/>
            <a:r>
              <a:rPr lang="ru-RU" sz="2800" b="1" dirty="0">
                <a:solidFill>
                  <a:srgbClr val="800000"/>
                </a:solidFill>
                <a:latin typeface="Comic Sans MS" pitchFamily="66" charset="0"/>
              </a:rPr>
              <a:t>Руководство по ХОБЛ</a:t>
            </a:r>
            <a:r>
              <a:rPr lang="en-US" sz="2800" b="1" dirty="0">
                <a:solidFill>
                  <a:srgbClr val="800000"/>
                </a:solidFill>
                <a:latin typeface="Comic Sans MS" pitchFamily="66" charset="0"/>
              </a:rPr>
              <a:t>  </a:t>
            </a:r>
            <a:br>
              <a:rPr lang="en-US" sz="2800" b="1" dirty="0">
                <a:solidFill>
                  <a:srgbClr val="800000"/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rgbClr val="800000"/>
                </a:solidFill>
                <a:latin typeface="Comic Sans MS" pitchFamily="66" charset="0"/>
              </a:rPr>
              <a:t>Стадия </a:t>
            </a:r>
            <a:r>
              <a:rPr lang="en-US" sz="2800" b="1" dirty="0">
                <a:solidFill>
                  <a:srgbClr val="800000"/>
                </a:solidFill>
                <a:latin typeface="Comic Sans MS" pitchFamily="66" charset="0"/>
              </a:rPr>
              <a:t>III</a:t>
            </a:r>
            <a:r>
              <a:rPr lang="ru-RU" sz="2800" b="1" dirty="0">
                <a:solidFill>
                  <a:srgbClr val="800000"/>
                </a:solidFill>
                <a:latin typeface="Comic Sans MS" pitchFamily="66" charset="0"/>
              </a:rPr>
              <a:t>: тяжелая</a:t>
            </a:r>
            <a:endParaRPr lang="en-US" sz="2800" b="1" dirty="0">
              <a:solidFill>
                <a:srgbClr val="800000"/>
              </a:solidFill>
              <a:latin typeface="Comic Sans MS" pitchFamily="66" charset="0"/>
            </a:endParaRP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4859338" y="1628775"/>
            <a:ext cx="3024187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ru-RU" sz="2800" b="1">
                <a:latin typeface="Comic Sans MS" pitchFamily="66" charset="0"/>
              </a:rPr>
              <a:t>Рекомендуемое </a:t>
            </a:r>
            <a:r>
              <a:rPr lang="en-US" sz="2800" b="1">
                <a:latin typeface="Comic Sans MS" pitchFamily="66" charset="0"/>
              </a:rPr>
              <a:t>            </a:t>
            </a:r>
            <a:r>
              <a:rPr lang="ru-RU" sz="2800" b="1">
                <a:latin typeface="Comic Sans MS" pitchFamily="66" charset="0"/>
              </a:rPr>
              <a:t>лечение</a:t>
            </a:r>
            <a:endParaRPr lang="en-US" sz="2800" b="1">
              <a:latin typeface="Comic Sans MS" pitchFamily="66" charset="0"/>
            </a:endParaRPr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827088" y="1773238"/>
            <a:ext cx="3168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66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CCE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omic Sans MS" pitchFamily="66" charset="0"/>
              </a:rPr>
              <a:t>Характеристика</a:t>
            </a:r>
            <a:endParaRPr lang="en-US" sz="2800" b="1">
              <a:latin typeface="Comic Sans MS" pitchFamily="66" charset="0"/>
            </a:endParaRPr>
          </a:p>
        </p:txBody>
      </p:sp>
      <p:sp>
        <p:nvSpPr>
          <p:cNvPr id="93192" name="Text Box 8"/>
          <p:cNvSpPr txBox="1">
            <a:spLocks noChangeArrowheads="1"/>
          </p:cNvSpPr>
          <p:nvPr/>
        </p:nvSpPr>
        <p:spPr bwMode="auto">
          <a:xfrm>
            <a:off x="827088" y="2565400"/>
            <a:ext cx="3816350" cy="30924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ru-RU" sz="2800">
                <a:latin typeface="Comic Sans MS" pitchFamily="66" charset="0"/>
              </a:rPr>
              <a:t> ОФВ</a:t>
            </a:r>
            <a:r>
              <a:rPr lang="en-US" sz="2800" baseline="-25000">
                <a:latin typeface="Comic Sans MS" pitchFamily="66" charset="0"/>
              </a:rPr>
              <a:t>1</a:t>
            </a:r>
            <a:r>
              <a:rPr lang="en-US" sz="2800">
                <a:latin typeface="Comic Sans MS" pitchFamily="66" charset="0"/>
              </a:rPr>
              <a:t>/</a:t>
            </a:r>
            <a:r>
              <a:rPr lang="ru-RU" sz="2800">
                <a:latin typeface="Comic Sans MS" pitchFamily="66" charset="0"/>
              </a:rPr>
              <a:t>ФЖЕЛ</a:t>
            </a:r>
            <a:r>
              <a:rPr lang="en-US" sz="2800">
                <a:latin typeface="Comic Sans MS" pitchFamily="66" charset="0"/>
              </a:rPr>
              <a:t> </a:t>
            </a:r>
            <a:r>
              <a:rPr lang="en-US" sz="2800" b="1">
                <a:latin typeface="Comic Sans MS" pitchFamily="66" charset="0"/>
              </a:rPr>
              <a:t>&lt; 70%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sz="2800" b="1">
                <a:latin typeface="Comic Sans MS" pitchFamily="66" charset="0"/>
              </a:rPr>
              <a:t> </a:t>
            </a:r>
            <a:r>
              <a:rPr lang="en-US" sz="2800" b="1">
                <a:latin typeface="Comic Sans MS" pitchFamily="66" charset="0"/>
              </a:rPr>
              <a:t>30%</a:t>
            </a:r>
            <a:r>
              <a:rPr lang="ru-RU" sz="2800">
                <a:latin typeface="Comic Sans MS" pitchFamily="66" charset="0"/>
              </a:rPr>
              <a:t> </a:t>
            </a:r>
            <a:r>
              <a:rPr lang="en-US" sz="2800" b="1" u="sng">
                <a:latin typeface="Comic Sans MS" pitchFamily="66" charset="0"/>
              </a:rPr>
              <a:t>&lt;</a:t>
            </a:r>
            <a:r>
              <a:rPr lang="ru-RU" sz="2800">
                <a:latin typeface="Comic Sans MS" pitchFamily="66" charset="0"/>
              </a:rPr>
              <a:t> ОФВ</a:t>
            </a:r>
            <a:r>
              <a:rPr lang="en-US" sz="2800" baseline="-25000">
                <a:latin typeface="Comic Sans MS" pitchFamily="66" charset="0"/>
              </a:rPr>
              <a:t>1 </a:t>
            </a:r>
            <a:r>
              <a:rPr lang="en-US" sz="2800" b="1">
                <a:latin typeface="Comic Sans MS" pitchFamily="66" charset="0"/>
              </a:rPr>
              <a:t>&lt; 50%</a:t>
            </a:r>
            <a:r>
              <a:rPr lang="ru-RU" sz="2800">
                <a:latin typeface="Comic Sans MS" pitchFamily="66" charset="0"/>
              </a:rPr>
              <a:t>  </a:t>
            </a:r>
          </a:p>
          <a:p>
            <a:pPr>
              <a:spcBef>
                <a:spcPct val="20000"/>
              </a:spcBef>
            </a:pPr>
            <a:r>
              <a:rPr lang="ru-RU" sz="2800">
                <a:latin typeface="Comic Sans MS" pitchFamily="66" charset="0"/>
              </a:rPr>
              <a:t>   от должного </a:t>
            </a:r>
            <a:endParaRPr lang="en-US" sz="2800">
              <a:latin typeface="Comic Sans MS" pitchFamily="66" charset="0"/>
            </a:endParaRP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sz="2800">
                <a:latin typeface="Comic Sans MS" pitchFamily="66" charset="0"/>
              </a:rPr>
              <a:t>  Наличие  </a:t>
            </a:r>
          </a:p>
          <a:p>
            <a:pPr>
              <a:spcBef>
                <a:spcPct val="20000"/>
              </a:spcBef>
            </a:pPr>
            <a:r>
              <a:rPr lang="ru-RU" sz="2800">
                <a:latin typeface="Comic Sans MS" pitchFamily="66" charset="0"/>
              </a:rPr>
              <a:t>   хронических </a:t>
            </a:r>
          </a:p>
          <a:p>
            <a:pPr>
              <a:spcBef>
                <a:spcPct val="20000"/>
              </a:spcBef>
            </a:pPr>
            <a:r>
              <a:rPr lang="ru-RU" sz="2800">
                <a:latin typeface="Comic Sans MS" pitchFamily="66" charset="0"/>
              </a:rPr>
              <a:t>   симптомов</a:t>
            </a:r>
            <a:endParaRPr lang="en-US" sz="2800">
              <a:latin typeface="Comic Sans MS" pitchFamily="66" charset="0"/>
            </a:endParaRPr>
          </a:p>
        </p:txBody>
      </p:sp>
      <p:sp>
        <p:nvSpPr>
          <p:cNvPr id="93193" name="Rectangle 9" descr="Подпись: ПОСТАНОВЛЕНИЕ МЗ РБ №28 от 21.04.2009г."/>
          <p:cNvSpPr>
            <a:spLocks noChangeArrowheads="1"/>
          </p:cNvSpPr>
          <p:nvPr/>
        </p:nvSpPr>
        <p:spPr bwMode="auto">
          <a:xfrm rot="1101736">
            <a:off x="5867400" y="476250"/>
            <a:ext cx="3086100" cy="1087438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200">
                <a:solidFill>
                  <a:srgbClr val="CC0000"/>
                </a:solidFill>
                <a:latin typeface="Tahoma" pitchFamily="34" charset="0"/>
              </a:rPr>
              <a:t>ПОСТАНОВЛЕНИЕ</a:t>
            </a:r>
          </a:p>
          <a:p>
            <a:pPr algn="ctr"/>
            <a:r>
              <a:rPr lang="ru-RU" sz="2200">
                <a:solidFill>
                  <a:srgbClr val="CC0000"/>
                </a:solidFill>
                <a:latin typeface="Tahoma" pitchFamily="34" charset="0"/>
              </a:rPr>
              <a:t>МЗ РБ</a:t>
            </a:r>
          </a:p>
          <a:p>
            <a:pPr algn="ctr"/>
            <a:r>
              <a:rPr lang="ru-RU" sz="2200">
                <a:solidFill>
                  <a:srgbClr val="CC0000"/>
                </a:solidFill>
                <a:latin typeface="Tahoma" pitchFamily="34" charset="0"/>
              </a:rPr>
              <a:t>№28 от 21.04. 2006г. </a:t>
            </a:r>
          </a:p>
        </p:txBody>
      </p:sp>
    </p:spTree>
    <p:extLst>
      <p:ext uri="{BB962C8B-B14F-4D97-AF65-F5344CB8AC3E}">
        <p14:creationId xmlns:p14="http://schemas.microsoft.com/office/powerpoint/2010/main" val="76760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GOLD2-v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2932113"/>
            <a:ext cx="1206500" cy="135255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755650" y="2763838"/>
            <a:ext cx="3671888" cy="353377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ru-RU" sz="2400" b="1">
                <a:latin typeface="Comic Sans MS" pitchFamily="66" charset="0"/>
              </a:rPr>
              <a:t> ОФВ</a:t>
            </a:r>
            <a:r>
              <a:rPr lang="en-US" sz="2400" b="1" baseline="-25000">
                <a:latin typeface="Comic Sans MS" pitchFamily="66" charset="0"/>
              </a:rPr>
              <a:t>1</a:t>
            </a:r>
            <a:r>
              <a:rPr lang="en-US" sz="2400" b="1">
                <a:latin typeface="Comic Sans MS" pitchFamily="66" charset="0"/>
              </a:rPr>
              <a:t>/</a:t>
            </a:r>
            <a:r>
              <a:rPr lang="ru-RU" sz="2400" b="1">
                <a:latin typeface="Comic Sans MS" pitchFamily="66" charset="0"/>
              </a:rPr>
              <a:t>ФЖЕЛ</a:t>
            </a:r>
            <a:r>
              <a:rPr lang="en-US" sz="2400" b="1">
                <a:latin typeface="Comic Sans MS" pitchFamily="66" charset="0"/>
              </a:rPr>
              <a:t> &lt; 70%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sz="2400" b="1">
                <a:latin typeface="Comic Sans MS" pitchFamily="66" charset="0"/>
              </a:rPr>
              <a:t> ОФВ</a:t>
            </a:r>
            <a:r>
              <a:rPr lang="en-US" sz="2400" b="1" baseline="-25000">
                <a:latin typeface="Comic Sans MS" pitchFamily="66" charset="0"/>
              </a:rPr>
              <a:t>1 </a:t>
            </a:r>
            <a:r>
              <a:rPr lang="en-US" sz="2400" b="1">
                <a:latin typeface="Comic Sans MS" pitchFamily="66" charset="0"/>
              </a:rPr>
              <a:t>&lt; 30%</a:t>
            </a:r>
            <a:r>
              <a:rPr lang="ru-RU" sz="2400" b="1">
                <a:latin typeface="Comic Sans MS" pitchFamily="66" charset="0"/>
              </a:rPr>
              <a:t> от </a:t>
            </a:r>
          </a:p>
          <a:p>
            <a:pPr>
              <a:spcBef>
                <a:spcPct val="20000"/>
              </a:spcBef>
            </a:pPr>
            <a:r>
              <a:rPr lang="ru-RU" sz="2400" b="1">
                <a:latin typeface="Comic Sans MS" pitchFamily="66" charset="0"/>
              </a:rPr>
              <a:t>  должного или</a:t>
            </a:r>
          </a:p>
          <a:p>
            <a:pPr>
              <a:spcBef>
                <a:spcPct val="20000"/>
              </a:spcBef>
            </a:pPr>
            <a:r>
              <a:rPr lang="ru-RU" sz="2400" b="1">
                <a:latin typeface="Comic Sans MS" pitchFamily="66" charset="0"/>
              </a:rPr>
              <a:t>  ОФВ</a:t>
            </a:r>
            <a:r>
              <a:rPr lang="en-US" sz="2400" b="1" baseline="-25000">
                <a:latin typeface="Comic Sans MS" pitchFamily="66" charset="0"/>
              </a:rPr>
              <a:t>1 </a:t>
            </a:r>
            <a:r>
              <a:rPr lang="en-US" sz="2400" b="1">
                <a:latin typeface="Comic Sans MS" pitchFamily="66" charset="0"/>
              </a:rPr>
              <a:t>&lt; </a:t>
            </a:r>
            <a:r>
              <a:rPr lang="ru-RU" sz="2400" b="1">
                <a:latin typeface="Comic Sans MS" pitchFamily="66" charset="0"/>
              </a:rPr>
              <a:t>5</a:t>
            </a:r>
            <a:r>
              <a:rPr lang="en-US" sz="2400" b="1">
                <a:latin typeface="Comic Sans MS" pitchFamily="66" charset="0"/>
              </a:rPr>
              <a:t>0%</a:t>
            </a:r>
            <a:r>
              <a:rPr lang="ru-RU" sz="2400" b="1">
                <a:latin typeface="Comic Sans MS" pitchFamily="66" charset="0"/>
              </a:rPr>
              <a:t> от  </a:t>
            </a:r>
          </a:p>
          <a:p>
            <a:pPr>
              <a:spcBef>
                <a:spcPct val="20000"/>
              </a:spcBef>
            </a:pPr>
            <a:r>
              <a:rPr lang="ru-RU" sz="2400" b="1">
                <a:latin typeface="Comic Sans MS" pitchFamily="66" charset="0"/>
              </a:rPr>
              <a:t>  должного в сочета- </a:t>
            </a:r>
          </a:p>
          <a:p>
            <a:pPr>
              <a:spcBef>
                <a:spcPct val="20000"/>
              </a:spcBef>
            </a:pPr>
            <a:r>
              <a:rPr lang="ru-RU" sz="2400" b="1">
                <a:latin typeface="Comic Sans MS" pitchFamily="66" charset="0"/>
              </a:rPr>
              <a:t>  нии с хронической  </a:t>
            </a:r>
          </a:p>
          <a:p>
            <a:pPr>
              <a:spcBef>
                <a:spcPct val="20000"/>
              </a:spcBef>
            </a:pPr>
            <a:r>
              <a:rPr lang="ru-RU" sz="2400" b="1">
                <a:latin typeface="Comic Sans MS" pitchFamily="66" charset="0"/>
              </a:rPr>
              <a:t>  дыхательной </a:t>
            </a:r>
          </a:p>
          <a:p>
            <a:pPr>
              <a:spcBef>
                <a:spcPct val="20000"/>
              </a:spcBef>
            </a:pPr>
            <a:r>
              <a:rPr lang="ru-RU" sz="2400" b="1">
                <a:latin typeface="Comic Sans MS" pitchFamily="66" charset="0"/>
              </a:rPr>
              <a:t>  недостаточностью</a:t>
            </a:r>
            <a:endParaRPr lang="en-US" sz="2400" b="1">
              <a:latin typeface="Comic Sans MS" pitchFamily="66" charset="0"/>
            </a:endParaRP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5021263" y="3370263"/>
            <a:ext cx="35702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4500563" y="2276475"/>
            <a:ext cx="4608512" cy="45958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>
                <a:latin typeface="Comic Sans MS" pitchFamily="66" charset="0"/>
              </a:rPr>
              <a:t> </a:t>
            </a:r>
            <a:r>
              <a:rPr lang="ru-RU" sz="2000">
                <a:latin typeface="Comic Sans MS" pitchFamily="66" charset="0"/>
              </a:rPr>
              <a:t>Регулярная терапия 1 или 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000">
                <a:latin typeface="Comic Sans MS" pitchFamily="66" charset="0"/>
              </a:rPr>
              <a:t>  более бронхолитиками</a:t>
            </a:r>
          </a:p>
          <a:p>
            <a:r>
              <a:rPr lang="ru-RU" b="1"/>
              <a:t>            </a:t>
            </a:r>
            <a:r>
              <a:rPr lang="en-US"/>
              <a:t>●</a:t>
            </a:r>
            <a:r>
              <a:rPr lang="ru-RU" b="1"/>
              <a:t> </a:t>
            </a:r>
            <a:r>
              <a:rPr lang="ru-RU" b="1">
                <a:latin typeface="Comic Sans MS" pitchFamily="66" charset="0"/>
              </a:rPr>
              <a:t>М – холинолитики  </a:t>
            </a:r>
          </a:p>
          <a:p>
            <a:r>
              <a:rPr lang="ru-RU">
                <a:latin typeface="Comic Sans MS" pitchFamily="66" charset="0"/>
              </a:rPr>
              <a:t>    </a:t>
            </a:r>
            <a:r>
              <a:rPr lang="ru-RU" b="1">
                <a:latin typeface="Comic Sans MS" pitchFamily="66" charset="0"/>
              </a:rPr>
              <a:t>Тиотропиум бромид (СПИРИВА),</a:t>
            </a:r>
          </a:p>
          <a:p>
            <a:r>
              <a:rPr lang="ru-RU">
                <a:latin typeface="Comic Sans MS" pitchFamily="66" charset="0"/>
              </a:rPr>
              <a:t>           </a:t>
            </a:r>
            <a:r>
              <a:rPr lang="en-US">
                <a:latin typeface="Comic Sans MS" pitchFamily="66" charset="0"/>
              </a:rPr>
              <a:t>●</a:t>
            </a:r>
            <a:r>
              <a:rPr lang="el-GR">
                <a:latin typeface="Comic Sans MS" pitchFamily="66" charset="0"/>
              </a:rPr>
              <a:t> </a:t>
            </a:r>
            <a:r>
              <a:rPr lang="el-GR" b="1">
                <a:latin typeface="Comic Sans MS" pitchFamily="66" charset="0"/>
              </a:rPr>
              <a:t>β</a:t>
            </a:r>
            <a:r>
              <a:rPr lang="ru-RU" b="1">
                <a:latin typeface="Comic Sans MS" pitchFamily="66" charset="0"/>
              </a:rPr>
              <a:t>2 – агонисты</a:t>
            </a:r>
            <a:r>
              <a:rPr lang="en-US" b="1">
                <a:latin typeface="Comic Sans MS" pitchFamily="66" charset="0"/>
              </a:rPr>
              <a:t> </a:t>
            </a:r>
            <a:endParaRPr lang="ru-RU" b="1">
              <a:latin typeface="Comic Sans MS" pitchFamily="66" charset="0"/>
            </a:endParaRPr>
          </a:p>
          <a:p>
            <a:r>
              <a:rPr lang="ru-RU">
                <a:latin typeface="Comic Sans MS" pitchFamily="66" charset="0"/>
              </a:rPr>
              <a:t>         </a:t>
            </a:r>
            <a:r>
              <a:rPr lang="en-US">
                <a:latin typeface="Comic Sans MS" pitchFamily="66" charset="0"/>
              </a:rPr>
              <a:t>●</a:t>
            </a:r>
            <a:r>
              <a:rPr lang="ru-RU">
                <a:latin typeface="Comic Sans MS" pitchFamily="66" charset="0"/>
              </a:rPr>
              <a:t> </a:t>
            </a:r>
            <a:r>
              <a:rPr lang="ru-RU" b="1">
                <a:latin typeface="Comic Sans MS" pitchFamily="66" charset="0"/>
              </a:rPr>
              <a:t>Пролонгированные  </a:t>
            </a:r>
          </a:p>
          <a:p>
            <a:r>
              <a:rPr lang="ru-RU" b="1">
                <a:latin typeface="Comic Sans MS" pitchFamily="66" charset="0"/>
              </a:rPr>
              <a:t>          метилксантины</a:t>
            </a:r>
            <a:endParaRPr lang="en-US" sz="2000">
              <a:latin typeface="Comic Sans MS" pitchFamily="66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000">
                <a:latin typeface="Comic Sans MS" pitchFamily="66" charset="0"/>
              </a:rPr>
              <a:t> </a:t>
            </a:r>
            <a:r>
              <a:rPr lang="ru-RU">
                <a:latin typeface="Comic Sans MS" pitchFamily="66" charset="0"/>
              </a:rPr>
              <a:t>ИГКС</a:t>
            </a:r>
            <a:r>
              <a:rPr lang="en-US">
                <a:latin typeface="Comic Sans MS" pitchFamily="66" charset="0"/>
              </a:rPr>
              <a:t> </a:t>
            </a:r>
            <a:r>
              <a:rPr lang="ru-RU">
                <a:latin typeface="Comic Sans MS" pitchFamily="66" charset="0"/>
              </a:rPr>
              <a:t>в случае ярко выраженных 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>
                <a:latin typeface="Comic Sans MS" pitchFamily="66" charset="0"/>
              </a:rPr>
              <a:t>  симптомов  или повторяющихся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>
                <a:latin typeface="Comic Sans MS" pitchFamily="66" charset="0"/>
              </a:rPr>
              <a:t>  обострениях</a:t>
            </a:r>
            <a:endParaRPr lang="en-US">
              <a:latin typeface="Comic Sans MS" pitchFamily="66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>
                <a:latin typeface="Comic Sans MS" pitchFamily="66" charset="0"/>
              </a:rPr>
              <a:t> Лечение осложнений</a:t>
            </a:r>
            <a:endParaRPr lang="en-US">
              <a:latin typeface="Comic Sans MS" pitchFamily="66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>
                <a:latin typeface="Comic Sans MS" pitchFamily="66" charset="0"/>
              </a:rPr>
              <a:t> Реабилитация</a:t>
            </a:r>
            <a:endParaRPr lang="en-US">
              <a:latin typeface="Comic Sans MS" pitchFamily="66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>
                <a:latin typeface="Comic Sans MS" pitchFamily="66" charset="0"/>
              </a:rPr>
              <a:t> Долговременная оксигенотерапия</a:t>
            </a:r>
            <a:r>
              <a:rPr lang="en-US">
                <a:latin typeface="Comic Sans MS" pitchFamily="66" charset="0"/>
              </a:rPr>
              <a:t> </a:t>
            </a:r>
            <a:r>
              <a:rPr lang="ru-RU">
                <a:latin typeface="Comic Sans MS" pitchFamily="66" charset="0"/>
              </a:rPr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>
                <a:latin typeface="Comic Sans MS" pitchFamily="66" charset="0"/>
              </a:rPr>
              <a:t>  при дыхательной недостаточности</a:t>
            </a:r>
            <a:endParaRPr lang="en-US">
              <a:latin typeface="Comic Sans MS" pitchFamily="66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>
                <a:latin typeface="Comic Sans MS" pitchFamily="66" charset="0"/>
              </a:rPr>
              <a:t> Хирургическое лечение</a:t>
            </a:r>
            <a:endParaRPr lang="en-US">
              <a:latin typeface="Comic Sans MS" pitchFamily="66" charset="0"/>
            </a:endParaRPr>
          </a:p>
        </p:txBody>
      </p:sp>
      <p:pic>
        <p:nvPicPr>
          <p:cNvPr id="94214" name="Picture 6" descr="GOLD2-v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1155700" cy="10795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94215" name="Rectangle 7"/>
          <p:cNvSpPr>
            <a:spLocks noGrp="1" noChangeArrowheads="1"/>
          </p:cNvSpPr>
          <p:nvPr>
            <p:ph type="title"/>
          </p:nvPr>
        </p:nvSpPr>
        <p:spPr>
          <a:xfrm>
            <a:off x="1547813" y="277813"/>
            <a:ext cx="6565900" cy="1143000"/>
          </a:xfrm>
          <a:noFill/>
          <a:ln/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800000"/>
                </a:solidFill>
                <a:latin typeface="Comic Sans MS" pitchFamily="66" charset="0"/>
              </a:rPr>
              <a:t>Руководство по ХОБЛ</a:t>
            </a:r>
            <a:r>
              <a:rPr lang="en-US" sz="2800" b="1" dirty="0">
                <a:solidFill>
                  <a:srgbClr val="800000"/>
                </a:solidFill>
                <a:latin typeface="Comic Sans MS" pitchFamily="66" charset="0"/>
              </a:rPr>
              <a:t>  </a:t>
            </a:r>
            <a:br>
              <a:rPr lang="en-US" sz="2800" b="1" dirty="0">
                <a:solidFill>
                  <a:srgbClr val="800000"/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rgbClr val="800000"/>
                </a:solidFill>
                <a:latin typeface="Comic Sans MS" pitchFamily="66" charset="0"/>
              </a:rPr>
              <a:t>Стадия </a:t>
            </a:r>
            <a:r>
              <a:rPr lang="en-US" sz="2800" b="1" dirty="0">
                <a:solidFill>
                  <a:srgbClr val="800000"/>
                </a:solidFill>
                <a:latin typeface="Comic Sans MS" pitchFamily="66" charset="0"/>
              </a:rPr>
              <a:t>IV</a:t>
            </a:r>
            <a:r>
              <a:rPr lang="ru-RU" sz="2800" b="1" dirty="0">
                <a:solidFill>
                  <a:srgbClr val="800000"/>
                </a:solidFill>
                <a:latin typeface="Comic Sans MS" pitchFamily="66" charset="0"/>
              </a:rPr>
              <a:t>: </a:t>
            </a:r>
            <a:r>
              <a:rPr lang="ru-RU" sz="2800" b="1" dirty="0" smtClean="0">
                <a:solidFill>
                  <a:srgbClr val="800000"/>
                </a:solidFill>
                <a:latin typeface="Comic Sans MS" pitchFamily="66" charset="0"/>
              </a:rPr>
              <a:t>крайне-</a:t>
            </a:r>
            <a:r>
              <a:rPr lang="en-US" sz="2800" b="1" dirty="0" smtClean="0">
                <a:solidFill>
                  <a:srgbClr val="800000"/>
                </a:solidFill>
                <a:latin typeface="Comic Sans MS" pitchFamily="66" charset="0"/>
              </a:rPr>
              <a:t/>
            </a:r>
            <a:br>
              <a:rPr lang="en-US" sz="2800" b="1" dirty="0" smtClean="0">
                <a:solidFill>
                  <a:srgbClr val="800000"/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rgbClr val="800000"/>
                </a:solidFill>
                <a:latin typeface="Comic Sans MS" pitchFamily="66" charset="0"/>
              </a:rPr>
              <a:t>тяжелая</a:t>
            </a:r>
            <a:endParaRPr lang="en-US" sz="2800" b="1" dirty="0">
              <a:solidFill>
                <a:srgbClr val="800000"/>
              </a:solidFill>
              <a:latin typeface="Comic Sans MS" pitchFamily="66" charset="0"/>
            </a:endParaRPr>
          </a:p>
        </p:txBody>
      </p:sp>
      <p:sp>
        <p:nvSpPr>
          <p:cNvPr id="94217" name="Text Box 9"/>
          <p:cNvSpPr txBox="1">
            <a:spLocks noChangeArrowheads="1"/>
          </p:cNvSpPr>
          <p:nvPr/>
        </p:nvSpPr>
        <p:spPr bwMode="auto">
          <a:xfrm>
            <a:off x="4859338" y="1557338"/>
            <a:ext cx="3024187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ru-RU" sz="2800" b="1">
                <a:latin typeface="Comic Sans MS" pitchFamily="66" charset="0"/>
              </a:rPr>
              <a:t>Рекомендуемое </a:t>
            </a:r>
            <a:r>
              <a:rPr lang="en-US" sz="2800" b="1">
                <a:latin typeface="Comic Sans MS" pitchFamily="66" charset="0"/>
              </a:rPr>
              <a:t>            </a:t>
            </a:r>
            <a:r>
              <a:rPr lang="ru-RU" sz="2800" b="1">
                <a:latin typeface="Comic Sans MS" pitchFamily="66" charset="0"/>
              </a:rPr>
              <a:t>лечение</a:t>
            </a:r>
            <a:endParaRPr lang="en-US" sz="2800" b="1">
              <a:latin typeface="Comic Sans MS" pitchFamily="66" charset="0"/>
            </a:endParaRPr>
          </a:p>
        </p:txBody>
      </p:sp>
      <p:sp>
        <p:nvSpPr>
          <p:cNvPr id="94218" name="Text Box 10"/>
          <p:cNvSpPr txBox="1">
            <a:spLocks noChangeArrowheads="1"/>
          </p:cNvSpPr>
          <p:nvPr/>
        </p:nvSpPr>
        <p:spPr bwMode="auto">
          <a:xfrm>
            <a:off x="1042988" y="1773238"/>
            <a:ext cx="3168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66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CCE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omic Sans MS" pitchFamily="66" charset="0"/>
              </a:rPr>
              <a:t>Характеристика</a:t>
            </a:r>
            <a:endParaRPr lang="en-US" sz="2800" b="1">
              <a:latin typeface="Comic Sans MS" pitchFamily="66" charset="0"/>
            </a:endParaRPr>
          </a:p>
        </p:txBody>
      </p:sp>
      <p:sp>
        <p:nvSpPr>
          <p:cNvPr id="94219" name="Rectangle 11" descr="Подпись: ПОСТАНОВЛЕНИЕ МЗ РБ №28 от 21.04.2009г."/>
          <p:cNvSpPr>
            <a:spLocks noChangeArrowheads="1"/>
          </p:cNvSpPr>
          <p:nvPr/>
        </p:nvSpPr>
        <p:spPr bwMode="auto">
          <a:xfrm rot="1101736">
            <a:off x="5795963" y="476250"/>
            <a:ext cx="3086100" cy="1087438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200">
                <a:solidFill>
                  <a:srgbClr val="CC0000"/>
                </a:solidFill>
                <a:latin typeface="Tahoma" pitchFamily="34" charset="0"/>
              </a:rPr>
              <a:t>ПОСТАНОВЛЕНИЕ</a:t>
            </a:r>
          </a:p>
          <a:p>
            <a:pPr algn="ctr"/>
            <a:r>
              <a:rPr lang="ru-RU" sz="2200">
                <a:solidFill>
                  <a:srgbClr val="CC0000"/>
                </a:solidFill>
                <a:latin typeface="Tahoma" pitchFamily="34" charset="0"/>
              </a:rPr>
              <a:t>МЗ РБ</a:t>
            </a:r>
          </a:p>
          <a:p>
            <a:pPr algn="ctr"/>
            <a:r>
              <a:rPr lang="ru-RU" sz="2200">
                <a:solidFill>
                  <a:srgbClr val="CC0000"/>
                </a:solidFill>
                <a:latin typeface="Tahoma" pitchFamily="34" charset="0"/>
              </a:rPr>
              <a:t>№28 от 21.04. 2006г. </a:t>
            </a:r>
          </a:p>
        </p:txBody>
      </p:sp>
    </p:spTree>
    <p:extLst>
      <p:ext uri="{BB962C8B-B14F-4D97-AF65-F5344CB8AC3E}">
        <p14:creationId xmlns:p14="http://schemas.microsoft.com/office/powerpoint/2010/main" val="125290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1" name="Picture 5" descr="re_00020-20091118-151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58063" y="214313"/>
            <a:ext cx="1176337" cy="1147762"/>
          </a:xfrm>
          <a:noFill/>
        </p:spPr>
      </p:pic>
      <p:sp>
        <p:nvSpPr>
          <p:cNvPr id="430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4400" y="6251575"/>
            <a:ext cx="1981200" cy="457200"/>
          </a:xfrm>
        </p:spPr>
        <p:txBody>
          <a:bodyPr/>
          <a:lstStyle/>
          <a:p>
            <a:pPr algn="l">
              <a:defRPr/>
            </a:pPr>
            <a:fld id="{838936D4-C822-4EFC-93E7-60F5FD9240D3}" type="slidenum">
              <a:rPr lang="ru-RU" smtClean="0"/>
              <a:pPr algn="l">
                <a:defRPr/>
              </a:pPr>
              <a:t>46</a:t>
            </a:fld>
            <a:endParaRPr lang="ru-RU" smtClean="0"/>
          </a:p>
        </p:txBody>
      </p:sp>
      <p:pic>
        <p:nvPicPr>
          <p:cNvPr id="36867" name="Picture 3" descr="Logo_Nycomed_RGB_Standard_Negati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6380163"/>
            <a:ext cx="5937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TextBox 7"/>
          <p:cNvSpPr txBox="1">
            <a:spLocks noChangeArrowheads="1"/>
          </p:cNvSpPr>
          <p:nvPr/>
        </p:nvSpPr>
        <p:spPr bwMode="auto">
          <a:xfrm>
            <a:off x="3062288" y="6380163"/>
            <a:ext cx="29892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en-GB" sz="900">
                <a:solidFill>
                  <a:schemeClr val="bg1"/>
                </a:solidFill>
              </a:rPr>
              <a:t>Daxas</a:t>
            </a:r>
            <a:r>
              <a:rPr lang="en-GB" sz="900" baseline="30000">
                <a:solidFill>
                  <a:schemeClr val="bg1"/>
                </a:solidFill>
              </a:rPr>
              <a:t>®</a:t>
            </a:r>
            <a:r>
              <a:rPr lang="en-GB" sz="900">
                <a:solidFill>
                  <a:schemeClr val="bg1"/>
                </a:solidFill>
              </a:rPr>
              <a:t> European SmPC. Available at www.Daxas.com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285750" y="428625"/>
            <a:ext cx="725963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000" b="1">
                <a:solidFill>
                  <a:srgbClr val="333399"/>
                </a:solidFill>
              </a:rPr>
              <a:t>ДАКСАС</a:t>
            </a:r>
            <a:r>
              <a:rPr lang="en-US" sz="2000" b="1" baseline="30000">
                <a:solidFill>
                  <a:srgbClr val="333399"/>
                </a:solidFill>
              </a:rPr>
              <a:t>®</a:t>
            </a:r>
            <a:r>
              <a:rPr lang="en-US" sz="2000" b="1">
                <a:solidFill>
                  <a:srgbClr val="333399"/>
                </a:solidFill>
              </a:rPr>
              <a:t> – </a:t>
            </a:r>
            <a:r>
              <a:rPr lang="ru-RU" sz="2000" b="1">
                <a:solidFill>
                  <a:srgbClr val="333399"/>
                </a:solidFill>
              </a:rPr>
              <a:t>ДОКАЗАННАЯ ЭФФЕКТИВНОСТЬ </a:t>
            </a:r>
            <a:br>
              <a:rPr lang="ru-RU" sz="2000" b="1">
                <a:solidFill>
                  <a:srgbClr val="333399"/>
                </a:solidFill>
              </a:rPr>
            </a:br>
            <a:r>
              <a:rPr lang="ru-RU" sz="2000" b="1">
                <a:solidFill>
                  <a:srgbClr val="333399"/>
                </a:solidFill>
              </a:rPr>
              <a:t>В ОПРЕДЕЛЕННОЙ ПОПУЛЯЦИИ ПАЦИЕНТОВ</a:t>
            </a:r>
            <a:endParaRPr lang="en-US" sz="2000" b="1">
              <a:solidFill>
                <a:srgbClr val="333399"/>
              </a:solidFill>
            </a:endParaRPr>
          </a:p>
        </p:txBody>
      </p:sp>
      <p:sp>
        <p:nvSpPr>
          <p:cNvPr id="36870" name="Rectangle 6"/>
          <p:cNvSpPr txBox="1">
            <a:spLocks noChangeArrowheads="1"/>
          </p:cNvSpPr>
          <p:nvPr/>
        </p:nvSpPr>
        <p:spPr bwMode="auto">
          <a:xfrm>
            <a:off x="1000125" y="1785938"/>
            <a:ext cx="7124700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indent="7938" defTabSz="4572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marL="0" lvl="1" eaLnBrk="1" hangingPunct="1">
              <a:spcBef>
                <a:spcPct val="20000"/>
              </a:spcBef>
              <a:buSzPct val="100000"/>
            </a:pPr>
            <a:r>
              <a:rPr lang="ru-RU" sz="2400" b="1" dirty="0" err="1">
                <a:solidFill>
                  <a:srgbClr val="2A002A"/>
                </a:solidFill>
              </a:rPr>
              <a:t>Даксас</a:t>
            </a:r>
            <a:r>
              <a:rPr lang="en-GB" sz="2400" b="1" baseline="30000" dirty="0">
                <a:solidFill>
                  <a:srgbClr val="2A002A"/>
                </a:solidFill>
              </a:rPr>
              <a:t>®</a:t>
            </a:r>
            <a:r>
              <a:rPr lang="en-GB" sz="2400" b="1" dirty="0">
                <a:solidFill>
                  <a:srgbClr val="2A002A"/>
                </a:solidFill>
              </a:rPr>
              <a:t> </a:t>
            </a:r>
            <a:r>
              <a:rPr lang="ru-RU" sz="2400" b="1" dirty="0">
                <a:solidFill>
                  <a:srgbClr val="2A002A"/>
                </a:solidFill>
              </a:rPr>
              <a:t>достоверно снижает частоту обострений и улучшает функцию легких при добавлении к поддерживающей терапии </a:t>
            </a:r>
            <a:r>
              <a:rPr lang="ru-RU" sz="2400" b="1" dirty="0" err="1">
                <a:solidFill>
                  <a:srgbClr val="2A002A"/>
                </a:solidFill>
              </a:rPr>
              <a:t>бронходилататорами</a:t>
            </a:r>
            <a:r>
              <a:rPr lang="ru-RU" sz="2400" b="1" dirty="0">
                <a:solidFill>
                  <a:srgbClr val="2A002A"/>
                </a:solidFill>
              </a:rPr>
              <a:t> у пациентов</a:t>
            </a:r>
            <a:r>
              <a:rPr lang="en-GB" sz="2400" b="1" dirty="0">
                <a:solidFill>
                  <a:srgbClr val="2A002A"/>
                </a:solidFill>
              </a:rPr>
              <a:t>:</a:t>
            </a:r>
            <a:endParaRPr lang="ru-RU" sz="2400" b="1" dirty="0">
              <a:solidFill>
                <a:srgbClr val="2A002A"/>
              </a:solidFill>
            </a:endParaRPr>
          </a:p>
          <a:p>
            <a:pPr marL="0" lvl="1" eaLnBrk="1" hangingPunct="1">
              <a:spcBef>
                <a:spcPct val="20000"/>
              </a:spcBef>
              <a:buSzPct val="100000"/>
            </a:pPr>
            <a:endParaRPr lang="en-GB" sz="2400" b="1" dirty="0">
              <a:solidFill>
                <a:srgbClr val="2A002A"/>
              </a:solidFill>
            </a:endParaRPr>
          </a:p>
          <a:p>
            <a:pPr marL="0" lvl="1" eaLnBrk="1" hangingPunct="1">
              <a:lnSpc>
                <a:spcPct val="150000"/>
              </a:lnSpc>
              <a:spcBef>
                <a:spcPct val="20000"/>
              </a:spcBef>
              <a:buSzPct val="100000"/>
              <a:buFontTx/>
              <a:buBlip>
                <a:blip r:embed="rId4"/>
              </a:buBlip>
            </a:pPr>
            <a:r>
              <a:rPr lang="ru-RU" sz="2400" b="1" dirty="0">
                <a:solidFill>
                  <a:srgbClr val="2A002A"/>
                </a:solidFill>
              </a:rPr>
              <a:t> С тяжелой степенью ХОБЛ</a:t>
            </a:r>
          </a:p>
          <a:p>
            <a:pPr marL="0" lvl="1" eaLnBrk="1" hangingPunct="1">
              <a:lnSpc>
                <a:spcPct val="150000"/>
              </a:lnSpc>
              <a:spcBef>
                <a:spcPct val="20000"/>
              </a:spcBef>
              <a:buSzPct val="100000"/>
              <a:buFontTx/>
              <a:buBlip>
                <a:blip r:embed="rId4"/>
              </a:buBlip>
            </a:pPr>
            <a:r>
              <a:rPr lang="ru-RU" sz="2400" b="1" dirty="0">
                <a:solidFill>
                  <a:srgbClr val="2A002A"/>
                </a:solidFill>
              </a:rPr>
              <a:t> Симптомами хронического бронхита</a:t>
            </a:r>
            <a:r>
              <a:rPr lang="en-GB" sz="2400" b="1" dirty="0">
                <a:solidFill>
                  <a:srgbClr val="2A002A"/>
                </a:solidFill>
              </a:rPr>
              <a:t> </a:t>
            </a:r>
            <a:endParaRPr lang="ru-RU" sz="2400" b="1" dirty="0">
              <a:solidFill>
                <a:srgbClr val="2A002A"/>
              </a:solidFill>
            </a:endParaRPr>
          </a:p>
          <a:p>
            <a:pPr marL="0" lvl="1" eaLnBrk="1" hangingPunct="1">
              <a:lnSpc>
                <a:spcPct val="150000"/>
              </a:lnSpc>
              <a:spcBef>
                <a:spcPct val="20000"/>
              </a:spcBef>
              <a:buSzPct val="100000"/>
              <a:buFontTx/>
              <a:buBlip>
                <a:blip r:embed="rId4"/>
              </a:buBlip>
            </a:pPr>
            <a:r>
              <a:rPr lang="ru-RU" sz="2400" b="1" dirty="0">
                <a:solidFill>
                  <a:srgbClr val="2A002A"/>
                </a:solidFill>
              </a:rPr>
              <a:t> Частыми обострениями в анамнезе</a:t>
            </a:r>
            <a:r>
              <a:rPr lang="en-GB" sz="2400" b="1" dirty="0">
                <a:solidFill>
                  <a:srgbClr val="2A002A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6173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47" name="Rectangle 15"/>
          <p:cNvSpPr>
            <a:spLocks noChangeArrowheads="1"/>
          </p:cNvSpPr>
          <p:nvPr/>
        </p:nvSpPr>
        <p:spPr bwMode="auto">
          <a:xfrm>
            <a:off x="250825" y="0"/>
            <a:ext cx="8642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sz="2400" b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252" name="Text Box 20"/>
          <p:cNvSpPr txBox="1">
            <a:spLocks noChangeArrowheads="1"/>
          </p:cNvSpPr>
          <p:nvPr/>
        </p:nvSpPr>
        <p:spPr bwMode="auto">
          <a:xfrm>
            <a:off x="827088" y="523875"/>
            <a:ext cx="82454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tx2"/>
                </a:solidFill>
                <a:latin typeface="Comic Sans MS" pitchFamily="66" charset="0"/>
              </a:rPr>
              <a:t>Простое (неосложненное) обострение ХОБЛ</a:t>
            </a:r>
          </a:p>
        </p:txBody>
      </p:sp>
      <p:sp>
        <p:nvSpPr>
          <p:cNvPr id="95253" name="Text Box 21"/>
          <p:cNvSpPr txBox="1">
            <a:spLocks noChangeArrowheads="1"/>
          </p:cNvSpPr>
          <p:nvPr/>
        </p:nvSpPr>
        <p:spPr bwMode="auto">
          <a:xfrm>
            <a:off x="765175" y="1844675"/>
            <a:ext cx="8378825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latin typeface="Comic Sans MS" pitchFamily="66" charset="0"/>
              </a:rPr>
              <a:t>   При неосложненном обострении ХОБЛ в   </a:t>
            </a:r>
          </a:p>
          <a:p>
            <a:r>
              <a:rPr lang="ru-RU" sz="2400" b="1">
                <a:latin typeface="Comic Sans MS" pitchFamily="66" charset="0"/>
              </a:rPr>
              <a:t>   амбулаторно-поликлинических условиях </a:t>
            </a:r>
          </a:p>
          <a:p>
            <a:r>
              <a:rPr lang="ru-RU" sz="2400" b="1">
                <a:latin typeface="Comic Sans MS" pitchFamily="66" charset="0"/>
              </a:rPr>
              <a:t>   осуществляется:</a:t>
            </a:r>
          </a:p>
          <a:p>
            <a:endParaRPr lang="ru-RU" sz="2400" b="1">
              <a:latin typeface="Comic Sans MS" pitchFamily="66" charset="0"/>
            </a:endParaRPr>
          </a:p>
          <a:p>
            <a:r>
              <a:rPr lang="ru-RU" sz="2400" b="1">
                <a:latin typeface="Comic Sans MS" pitchFamily="66" charset="0"/>
              </a:rPr>
              <a:t>■ интенсификация бронхолитической терапии </a:t>
            </a:r>
          </a:p>
          <a:p>
            <a:r>
              <a:rPr lang="ru-RU" sz="2400" b="1">
                <a:latin typeface="Comic Sans MS" pitchFamily="66" charset="0"/>
              </a:rPr>
              <a:t>  (увеличение доз бронходилалтаторов, назначение  </a:t>
            </a:r>
          </a:p>
          <a:p>
            <a:r>
              <a:rPr lang="ru-RU" sz="2400" b="1">
                <a:latin typeface="Comic Sans MS" pitchFamily="66" charset="0"/>
              </a:rPr>
              <a:t>  их комбинаций, модификация способов доставки  </a:t>
            </a:r>
          </a:p>
          <a:p>
            <a:r>
              <a:rPr lang="ru-RU" sz="2400" b="1">
                <a:latin typeface="Comic Sans MS" pitchFamily="66" charset="0"/>
              </a:rPr>
              <a:t>  лекарственных средств);</a:t>
            </a:r>
          </a:p>
          <a:p>
            <a:endParaRPr lang="ru-RU" sz="2400" b="1">
              <a:latin typeface="Comic Sans MS" pitchFamily="66" charset="0"/>
            </a:endParaRPr>
          </a:p>
          <a:p>
            <a:r>
              <a:rPr lang="ru-RU" sz="2400" b="1">
                <a:latin typeface="Comic Sans MS" pitchFamily="66" charset="0"/>
              </a:rPr>
              <a:t>■ антибактериальная терапия по показаниям.</a:t>
            </a:r>
          </a:p>
          <a:p>
            <a:endParaRPr lang="ru-RU" sz="2400" b="1">
              <a:latin typeface="Comic Sans MS" pitchFamily="66" charset="0"/>
            </a:endParaRPr>
          </a:p>
          <a:p>
            <a:endParaRPr lang="ru-RU" sz="240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84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308" name="Group 2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01780397"/>
              </p:ext>
            </p:extLst>
          </p:nvPr>
        </p:nvGraphicFramePr>
        <p:xfrm>
          <a:off x="684213" y="1700213"/>
          <a:ext cx="8280400" cy="4955096"/>
        </p:xfrm>
        <a:graphic>
          <a:graphicData uri="http://schemas.openxmlformats.org/drawingml/2006/table">
            <a:tbl>
              <a:tblPr/>
              <a:tblGrid>
                <a:gridCol w="2427287"/>
                <a:gridCol w="1927225"/>
                <a:gridCol w="1855788"/>
                <a:gridCol w="2070100"/>
              </a:tblGrid>
              <a:tr h="1081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Особенности нозологической формы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Основной возбудитель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Препараты выбора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Альтернатиные препараты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Усиление одышки, увеличение объема и </a:t>
                      </a: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гнойности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 мокроты.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Возраст до 65 лет, умеренная </a:t>
                      </a: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бронхообструкция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 (ОФВ1 ≥ 50%),  без сопутствующих заболеваний, редкие обострения (менее 4 раз в год)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H. influenzae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 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S.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neumoniae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M.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atarrhalis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Амоксициллин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Амоксициллин/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клавуланат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Левофлоксацин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Моксифлоксацин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7300" name="Oval 20"/>
          <p:cNvSpPr>
            <a:spLocks noChangeArrowheads="1"/>
          </p:cNvSpPr>
          <p:nvPr/>
        </p:nvSpPr>
        <p:spPr bwMode="auto">
          <a:xfrm>
            <a:off x="4859338" y="3500438"/>
            <a:ext cx="4284662" cy="936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>
                <a:latin typeface="Verdana" pitchFamily="34" charset="0"/>
                <a:cs typeface="Times New Roman" pitchFamily="18" charset="0"/>
              </a:rPr>
              <a:t>Азитромицин</a:t>
            </a:r>
          </a:p>
          <a:p>
            <a:pPr algn="ctr"/>
            <a:r>
              <a:rPr lang="ru-RU" sz="2000" b="1">
                <a:latin typeface="Verdana" pitchFamily="34" charset="0"/>
                <a:cs typeface="Times New Roman" pitchFamily="18" charset="0"/>
              </a:rPr>
              <a:t>Кларитромицин</a:t>
            </a:r>
          </a:p>
        </p:txBody>
      </p:sp>
      <p:sp>
        <p:nvSpPr>
          <p:cNvPr id="97307" name="Text Box 27"/>
          <p:cNvSpPr txBox="1">
            <a:spLocks noChangeArrowheads="1"/>
          </p:cNvSpPr>
          <p:nvPr/>
        </p:nvSpPr>
        <p:spPr bwMode="auto">
          <a:xfrm>
            <a:off x="1187450" y="404813"/>
            <a:ext cx="721543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Антибактериальная терапия при обострении </a:t>
            </a:r>
          </a:p>
          <a:p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хронического бронхита или нетяжелой ХОБЛ</a:t>
            </a:r>
          </a:p>
        </p:txBody>
      </p:sp>
      <p:sp>
        <p:nvSpPr>
          <p:cNvPr id="97309" name="Oval 29"/>
          <p:cNvSpPr>
            <a:spLocks noChangeArrowheads="1"/>
          </p:cNvSpPr>
          <p:nvPr/>
        </p:nvSpPr>
        <p:spPr bwMode="auto">
          <a:xfrm>
            <a:off x="4859338" y="3500438"/>
            <a:ext cx="4284662" cy="936625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9076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228" name="Group 36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12475232"/>
              </p:ext>
            </p:extLst>
          </p:nvPr>
        </p:nvGraphicFramePr>
        <p:xfrm>
          <a:off x="683568" y="1279525"/>
          <a:ext cx="8280400" cy="5330191"/>
        </p:xfrm>
        <a:graphic>
          <a:graphicData uri="http://schemas.openxmlformats.org/drawingml/2006/table">
            <a:tbl>
              <a:tblPr/>
              <a:tblGrid>
                <a:gridCol w="2303462"/>
                <a:gridCol w="1871663"/>
                <a:gridCol w="2141537"/>
                <a:gridCol w="1963738"/>
              </a:tblGrid>
              <a:tr h="992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Особенности нозологической формы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Основной возбудитель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Препараты выбора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Альтернатив-ные препараты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Усиление одышки, </a:t>
                      </a:r>
                      <a:r>
                        <a:rPr kumimoji="0" 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уве-личение</a:t>
                      </a: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объема и гной-</a:t>
                      </a:r>
                      <a:r>
                        <a:rPr kumimoji="0" 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ности</a:t>
                      </a: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мокроты. Возраст 65 лет и старше, и/или выраженная </a:t>
                      </a:r>
                      <a:r>
                        <a:rPr kumimoji="0" 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бронхооб-струкция</a:t>
                      </a: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(ОФВ1 менее 50%), частые </a:t>
                      </a:r>
                      <a:r>
                        <a:rPr kumimoji="0" 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обостре-ния</a:t>
                      </a: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сопутствующие за-</a:t>
                      </a:r>
                      <a:r>
                        <a:rPr kumimoji="0" 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болевания</a:t>
                      </a: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истощение, длительная терапия системными ГКС, про-</a:t>
                      </a:r>
                      <a:r>
                        <a:rPr kumimoji="0" 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должительность</a:t>
                      </a: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забо-левания</a:t>
                      </a: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более 10лет)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H. </a:t>
                      </a:r>
                      <a:r>
                        <a:rPr kumimoji="0" lang="en-US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influenzae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S. 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en-US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neumoniae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M. 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en-US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atarrhalis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Enterobacteriaceae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Вероятна резистентность к </a:t>
                      </a:r>
                      <a:r>
                        <a:rPr kumimoji="0" lang="el-GR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β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-лактамам</a:t>
                      </a:r>
                      <a:endParaRPr kumimoji="0" lang="el-GR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Амоксициллин/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Клавуланат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Цефалоспорины </a:t>
                      </a: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II-III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поколения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Левофлоксацин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Моксифлоксацин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Амоксициллин/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Клавуланат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Макролиды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Левофлоксацин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Моксифлоксацин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Постоянное отделение гнойной мокроты, частые обострения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H. influenzae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S. 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neumoniae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M. 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atarrhalis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Enterobacteriaceae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aeruginosa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Респираторные </a:t>
                      </a: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фторхинолоны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Цефалоспорины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II-III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поколения</a:t>
                      </a:r>
                      <a:endParaRPr kumimoji="0" lang="el-GR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6216" name="Oval 24"/>
          <p:cNvSpPr>
            <a:spLocks noChangeArrowheads="1"/>
          </p:cNvSpPr>
          <p:nvPr/>
        </p:nvSpPr>
        <p:spPr bwMode="auto">
          <a:xfrm>
            <a:off x="6732240" y="5661248"/>
            <a:ext cx="2122934" cy="90862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endParaRPr lang="ru-RU" sz="2000" b="1" dirty="0">
              <a:latin typeface="Verdana" pitchFamily="34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b="1" dirty="0" err="1">
                <a:latin typeface="Verdana" pitchFamily="34" charset="0"/>
                <a:cs typeface="Times New Roman" pitchFamily="18" charset="0"/>
              </a:rPr>
              <a:t>Антисинегнойные</a:t>
            </a:r>
            <a:endParaRPr lang="ru-RU" b="1" dirty="0">
              <a:latin typeface="Verdana" pitchFamily="34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b="1" dirty="0">
                <a:latin typeface="Verdana" pitchFamily="34" charset="0"/>
                <a:cs typeface="Times New Roman" pitchFamily="18" charset="0"/>
              </a:rPr>
              <a:t> </a:t>
            </a:r>
            <a:r>
              <a:rPr lang="el-GR" b="1" dirty="0">
                <a:latin typeface="Verdana" pitchFamily="34" charset="0"/>
                <a:cs typeface="Times New Roman" pitchFamily="18" charset="0"/>
              </a:rPr>
              <a:t>β</a:t>
            </a:r>
            <a:r>
              <a:rPr lang="ru-RU" b="1" dirty="0">
                <a:latin typeface="Verdana" pitchFamily="34" charset="0"/>
                <a:cs typeface="Times New Roman" pitchFamily="18" charset="0"/>
              </a:rPr>
              <a:t>-лактамы</a:t>
            </a:r>
          </a:p>
          <a:p>
            <a:pPr algn="ctr"/>
            <a:endParaRPr lang="ru-RU" sz="2000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36230" name="Text Box 38"/>
          <p:cNvSpPr txBox="1">
            <a:spLocks noChangeArrowheads="1"/>
          </p:cNvSpPr>
          <p:nvPr/>
        </p:nvSpPr>
        <p:spPr bwMode="auto">
          <a:xfrm>
            <a:off x="1403350" y="333375"/>
            <a:ext cx="71532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Выбор антибактериальных препаратов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при обострении  ХОБЛ</a:t>
            </a:r>
          </a:p>
        </p:txBody>
      </p:sp>
    </p:spTree>
    <p:extLst>
      <p:ext uri="{BB962C8B-B14F-4D97-AF65-F5344CB8AC3E}">
        <p14:creationId xmlns:p14="http://schemas.microsoft.com/office/powerpoint/2010/main" val="25636192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ChangeArrowheads="1"/>
          </p:cNvSpPr>
          <p:nvPr/>
        </p:nvSpPr>
        <p:spPr bwMode="auto">
          <a:xfrm>
            <a:off x="1620838" y="1331913"/>
            <a:ext cx="7688262" cy="4041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en-US" sz="4800" dirty="0" err="1"/>
              <a:t>lobal</a:t>
            </a:r>
            <a:r>
              <a:rPr lang="en-US" sz="4800" dirty="0"/>
              <a:t> Initiative for Chronic</a:t>
            </a:r>
            <a:br>
              <a:rPr lang="en-US" sz="4800" dirty="0"/>
            </a:br>
            <a:r>
              <a:rPr lang="en-US" sz="4800" dirty="0" err="1"/>
              <a:t>bstructive</a:t>
            </a:r>
            <a:r>
              <a:rPr lang="en-US" sz="4800" dirty="0"/>
              <a:t/>
            </a:r>
            <a:br>
              <a:rPr lang="en-US" sz="4800" dirty="0"/>
            </a:br>
            <a:r>
              <a:rPr lang="en-US" sz="4800" dirty="0" err="1"/>
              <a:t>ung</a:t>
            </a:r>
            <a:r>
              <a:rPr lang="en-US" sz="4800" dirty="0"/>
              <a:t/>
            </a:r>
            <a:br>
              <a:rPr lang="en-US" sz="4800" dirty="0"/>
            </a:br>
            <a:r>
              <a:rPr lang="en-US" sz="4800" dirty="0" err="1"/>
              <a:t>isease</a:t>
            </a:r>
            <a:endParaRPr lang="en-US" sz="4800" dirty="0"/>
          </a:p>
        </p:txBody>
      </p:sp>
      <p:sp>
        <p:nvSpPr>
          <p:cNvPr id="280579" name="Rectangle 3"/>
          <p:cNvSpPr>
            <a:spLocks noChangeArrowheads="1"/>
          </p:cNvSpPr>
          <p:nvPr/>
        </p:nvSpPr>
        <p:spPr bwMode="auto">
          <a:xfrm>
            <a:off x="900112" y="1477962"/>
            <a:ext cx="852487" cy="3749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6000" b="1" dirty="0">
                <a:solidFill>
                  <a:srgbClr val="333399"/>
                </a:solidFill>
              </a:rPr>
              <a:t>G </a:t>
            </a:r>
            <a:br>
              <a:rPr lang="en-US" sz="6000" b="1" dirty="0">
                <a:solidFill>
                  <a:srgbClr val="333399"/>
                </a:solidFill>
              </a:rPr>
            </a:br>
            <a:r>
              <a:rPr lang="en-US" sz="6000" b="1" dirty="0">
                <a:solidFill>
                  <a:srgbClr val="333399"/>
                </a:solidFill>
              </a:rPr>
              <a:t>O</a:t>
            </a:r>
            <a:br>
              <a:rPr lang="en-US" sz="6000" b="1" dirty="0">
                <a:solidFill>
                  <a:srgbClr val="333399"/>
                </a:solidFill>
              </a:rPr>
            </a:br>
            <a:r>
              <a:rPr lang="en-US" sz="6000" b="1" dirty="0">
                <a:solidFill>
                  <a:srgbClr val="333399"/>
                </a:solidFill>
              </a:rPr>
              <a:t>L</a:t>
            </a:r>
            <a:br>
              <a:rPr lang="en-US" sz="6000" b="1" dirty="0">
                <a:solidFill>
                  <a:srgbClr val="333399"/>
                </a:solidFill>
              </a:rPr>
            </a:br>
            <a:r>
              <a:rPr lang="en-US" sz="6000" b="1" dirty="0">
                <a:solidFill>
                  <a:srgbClr val="333399"/>
                </a:solidFill>
              </a:rPr>
              <a:t>D</a:t>
            </a:r>
          </a:p>
        </p:txBody>
      </p:sp>
      <p:pic>
        <p:nvPicPr>
          <p:cNvPr id="280580" name="Picture 4" descr="GOLD2-v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3074"/>
            <a:ext cx="1368425" cy="113665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80581" name="Picture 5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420938"/>
            <a:ext cx="2952750" cy="3960812"/>
          </a:xfrm>
          <a:prstGeom prst="rect">
            <a:avLst/>
          </a:prstGeom>
          <a:noFill/>
          <a:effectLst>
            <a:outerShdw dist="7184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0583" name="Picture 7" descr="GOLD2-vk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659" y="4555228"/>
            <a:ext cx="1840840" cy="183474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280584" name="Text Box 8"/>
          <p:cNvSpPr txBox="1">
            <a:spLocks noChangeArrowheads="1"/>
          </p:cNvSpPr>
          <p:nvPr/>
        </p:nvSpPr>
        <p:spPr bwMode="auto">
          <a:xfrm>
            <a:off x="1620839" y="404813"/>
            <a:ext cx="727164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Comic Sans MS" pitchFamily="66" charset="0"/>
              </a:rPr>
              <a:t>ГЛОБАЛЬНАЯ СТРАТЕГИЯ ДИАГНОСИКИ, </a:t>
            </a:r>
          </a:p>
          <a:p>
            <a:pPr algn="ctr"/>
            <a:r>
              <a:rPr lang="ru-RU" sz="2400" b="1" dirty="0">
                <a:solidFill>
                  <a:schemeClr val="tx2"/>
                </a:solidFill>
                <a:latin typeface="Comic Sans MS" pitchFamily="66" charset="0"/>
              </a:rPr>
              <a:t>ЛЕЧЕНИЯ И ПРОФИЛАКТИКИ </a:t>
            </a:r>
            <a:r>
              <a:rPr lang="ru-RU" sz="2400" b="1" dirty="0" smtClean="0">
                <a:solidFill>
                  <a:schemeClr val="tx2"/>
                </a:solidFill>
                <a:latin typeface="Comic Sans MS" pitchFamily="66" charset="0"/>
              </a:rPr>
              <a:t>ХОБЛ 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Comic Sans MS" pitchFamily="66" charset="0"/>
              </a:rPr>
              <a:t>(2001-2013)</a:t>
            </a:r>
            <a:endParaRPr lang="ru-RU" sz="24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2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5300" name="Picture 4" descr="hobl00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-12700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71663" y="188913"/>
            <a:ext cx="7272337" cy="1008062"/>
          </a:xfrm>
        </p:spPr>
        <p:txBody>
          <a:bodyPr/>
          <a:lstStyle/>
          <a:p>
            <a:r>
              <a:rPr lang="ru-RU" sz="4600" u="sng" dirty="0" err="1">
                <a:solidFill>
                  <a:srgbClr val="800000"/>
                </a:solidFill>
                <a:latin typeface="Comic Sans MS" pitchFamily="66" charset="0"/>
              </a:rPr>
              <a:t>Пульсоксиметрия</a:t>
            </a:r>
            <a:endParaRPr lang="ru-RU" sz="4600" u="sng" dirty="0">
              <a:solidFill>
                <a:srgbClr val="800000"/>
              </a:solidFill>
              <a:latin typeface="Comic Sans MS" pitchFamily="66" charset="0"/>
            </a:endParaRPr>
          </a:p>
        </p:txBody>
      </p:sp>
      <p:sp>
        <p:nvSpPr>
          <p:cNvPr id="413699" name="Rectangle 3"/>
          <p:cNvSpPr>
            <a:spLocks noChangeArrowheads="1"/>
          </p:cNvSpPr>
          <p:nvPr/>
        </p:nvSpPr>
        <p:spPr bwMode="auto">
          <a:xfrm>
            <a:off x="900113" y="1700213"/>
            <a:ext cx="3781425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i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Определение оптическим методом</a:t>
            </a: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:</a:t>
            </a:r>
          </a:p>
          <a:p>
            <a:pPr>
              <a:buFontTx/>
              <a:buChar char="•"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</a:t>
            </a:r>
            <a:r>
              <a:rPr lang="en-US" sz="200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SpO2</a:t>
            </a:r>
            <a:r>
              <a:rPr lang="ru-RU" sz="200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- насыщение артериальной крови кислородом</a:t>
            </a:r>
            <a:endParaRPr lang="ru-RU" sz="2000">
              <a:latin typeface="Comic Sans MS" pitchFamily="66" charset="0"/>
            </a:endParaRPr>
          </a:p>
          <a:p>
            <a:pPr>
              <a:buFontTx/>
              <a:buChar char="•"/>
            </a:pPr>
            <a:r>
              <a:rPr lang="ru-RU" sz="2000">
                <a:latin typeface="Comic Sans MS" pitchFamily="66" charset="0"/>
              </a:rPr>
              <a:t> </a:t>
            </a:r>
            <a:r>
              <a:rPr lang="ru-RU" sz="2000">
                <a:solidFill>
                  <a:srgbClr val="3333CC"/>
                </a:solidFill>
                <a:latin typeface="Comic Sans MS" pitchFamily="66" charset="0"/>
              </a:rPr>
              <a:t>ЧСС</a:t>
            </a:r>
            <a:r>
              <a:rPr lang="ru-RU" sz="2000">
                <a:solidFill>
                  <a:schemeClr val="bg2"/>
                </a:solidFill>
                <a:latin typeface="Comic Sans MS" pitchFamily="66" charset="0"/>
              </a:rPr>
              <a:t> </a:t>
            </a:r>
            <a:r>
              <a:rPr lang="ru-RU" sz="2000">
                <a:latin typeface="Comic Sans MS" pitchFamily="66" charset="0"/>
              </a:rPr>
              <a:t>- частота сердечных сокращений</a:t>
            </a:r>
            <a:endParaRPr lang="ru-RU" sz="2000">
              <a:solidFill>
                <a:srgbClr val="FFFF00"/>
              </a:solidFill>
              <a:latin typeface="Comic Sans MS" pitchFamily="66" charset="0"/>
            </a:endParaRPr>
          </a:p>
          <a:p>
            <a:pPr>
              <a:buFontTx/>
              <a:buChar char="•"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форма </a:t>
            </a:r>
            <a:r>
              <a:rPr lang="ru-RU" sz="200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пульсовой волны</a:t>
            </a: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– фотоплетизмограммы</a:t>
            </a:r>
          </a:p>
          <a:p>
            <a:endParaRPr lang="ru-RU" sz="2000">
              <a:latin typeface="Comic Sans MS" pitchFamily="66" charset="0"/>
            </a:endParaRPr>
          </a:p>
          <a:p>
            <a:pPr algn="ctr"/>
            <a:r>
              <a:rPr lang="ru-RU" sz="2000" b="1" i="1">
                <a:latin typeface="Comic Sans MS" pitchFamily="66" charset="0"/>
              </a:rPr>
              <a:t>Объективизация диагноза дыхательной недостаточности</a:t>
            </a:r>
            <a:r>
              <a:rPr lang="ru-RU" sz="2000" i="1">
                <a:latin typeface="Comic Sans MS" pitchFamily="66" charset="0"/>
              </a:rPr>
              <a:t> ( ДН </a:t>
            </a:r>
            <a:r>
              <a:rPr lang="en-US" sz="2000" i="1">
                <a:latin typeface="Comic Sans MS" pitchFamily="66" charset="0"/>
              </a:rPr>
              <a:t>II</a:t>
            </a:r>
            <a:r>
              <a:rPr lang="ru-RU" sz="2000" i="1">
                <a:latin typeface="Comic Sans MS" pitchFamily="66" charset="0"/>
              </a:rPr>
              <a:t> </a:t>
            </a:r>
            <a:r>
              <a:rPr lang="en-US" sz="2000" i="1">
                <a:latin typeface="Comic Sans MS" pitchFamily="66" charset="0"/>
              </a:rPr>
              <a:t>, </a:t>
            </a:r>
            <a:r>
              <a:rPr lang="ru-RU" sz="2000" i="1">
                <a:latin typeface="Comic Sans MS" pitchFamily="66" charset="0"/>
              </a:rPr>
              <a:t> ДН </a:t>
            </a:r>
            <a:r>
              <a:rPr lang="en-US" sz="2000" i="1">
                <a:latin typeface="Comic Sans MS" pitchFamily="66" charset="0"/>
              </a:rPr>
              <a:t>III</a:t>
            </a:r>
            <a:r>
              <a:rPr lang="ru-RU" sz="2000" i="1">
                <a:latin typeface="Comic Sans MS" pitchFamily="66" charset="0"/>
              </a:rPr>
              <a:t>  )</a:t>
            </a:r>
            <a:endParaRPr lang="ru-RU" sz="2000" i="1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pic>
        <p:nvPicPr>
          <p:cNvPr id="413700" name="Picture 4" descr="рука с СО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133600"/>
            <a:ext cx="3536950" cy="430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9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700" b="1">
                <a:latin typeface="Comic Sans MS" pitchFamily="66" charset="0"/>
              </a:rPr>
              <a:t>Объективизация степени ДН </a:t>
            </a:r>
            <a:br>
              <a:rPr lang="ru-RU" sz="2700" b="1">
                <a:latin typeface="Comic Sans MS" pitchFamily="66" charset="0"/>
              </a:rPr>
            </a:br>
            <a:r>
              <a:rPr lang="ru-RU" sz="2700" b="1">
                <a:latin typeface="Comic Sans MS" pitchFamily="66" charset="0"/>
              </a:rPr>
              <a:t>Пульсоксиметрия</a:t>
            </a:r>
          </a:p>
        </p:txBody>
      </p:sp>
      <p:pic>
        <p:nvPicPr>
          <p:cNvPr id="149508" name="Picture 4" descr="SpO2_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2133600"/>
            <a:ext cx="3813175" cy="3032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9507" name="Picture 3" descr="протокол-SPO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412875"/>
            <a:ext cx="4464050" cy="532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09" name="Oval 5"/>
          <p:cNvSpPr>
            <a:spLocks noChangeArrowheads="1"/>
          </p:cNvSpPr>
          <p:nvPr/>
        </p:nvSpPr>
        <p:spPr bwMode="auto">
          <a:xfrm>
            <a:off x="6372225" y="3284538"/>
            <a:ext cx="1728788" cy="287337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76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229600" cy="11398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800" smtClean="0">
                <a:solidFill>
                  <a:srgbClr val="000099"/>
                </a:solidFill>
                <a:latin typeface="Monotype Corsiva" pitchFamily="66" charset="0"/>
              </a:rPr>
              <a:t>Спасибо за внимание !</a:t>
            </a:r>
            <a:br>
              <a:rPr lang="ru-RU" sz="4800" smtClean="0">
                <a:solidFill>
                  <a:srgbClr val="000099"/>
                </a:solidFill>
                <a:latin typeface="Monotype Corsiva" pitchFamily="66" charset="0"/>
              </a:rPr>
            </a:br>
            <a:endParaRPr lang="ru-RU" sz="4800" smtClean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931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1268413"/>
            <a:ext cx="4032250" cy="5329237"/>
          </a:xfr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28600"/>
            <a:ext cx="7173912" cy="1143000"/>
          </a:xfrm>
        </p:spPr>
        <p:txBody>
          <a:bodyPr lIns="114300" tIns="57150" rIns="114300" bIns="57150" anchor="t">
            <a:normAutofit fontScale="90000"/>
          </a:bodyPr>
          <a:lstStyle/>
          <a:p>
            <a:pPr algn="ctr"/>
            <a:r>
              <a:rPr lang="en-US" sz="3200" b="1" dirty="0">
                <a:latin typeface="Comic Sans MS" pitchFamily="66" charset="0"/>
              </a:rPr>
              <a:t>ХОБЛ:  </a:t>
            </a:r>
            <a:r>
              <a:rPr lang="ru-RU" sz="3200" b="1" dirty="0">
                <a:latin typeface="Comic Sans MS" pitchFamily="66" charset="0"/>
              </a:rPr>
              <a:t>ОПРЕДЕЛЕНИЕ</a:t>
            </a:r>
            <a:br>
              <a:rPr lang="ru-RU" sz="3200" b="1" dirty="0">
                <a:latin typeface="Comic Sans MS" pitchFamily="66" charset="0"/>
              </a:rPr>
            </a:br>
            <a:r>
              <a:rPr lang="ru-RU" sz="3200" b="1" dirty="0">
                <a:latin typeface="Comic Sans MS" pitchFamily="66" charset="0"/>
              </a:rPr>
              <a:t> </a:t>
            </a:r>
            <a:r>
              <a:rPr lang="en-US" sz="3200" b="1" dirty="0">
                <a:latin typeface="Comic Sans MS" pitchFamily="66" charset="0"/>
              </a:rPr>
              <a:t>(GOLD</a:t>
            </a:r>
            <a:r>
              <a:rPr lang="ru-RU" sz="3200" b="1" dirty="0">
                <a:latin typeface="Comic Sans MS" pitchFamily="66" charset="0"/>
              </a:rPr>
              <a:t> </a:t>
            </a:r>
            <a:r>
              <a:rPr lang="ru-RU" sz="3200" b="1" dirty="0" smtClean="0">
                <a:latin typeface="Comic Sans MS" pitchFamily="66" charset="0"/>
              </a:rPr>
              <a:t>20</a:t>
            </a:r>
            <a:r>
              <a:rPr lang="en-US" sz="3200" b="1" dirty="0" smtClean="0">
                <a:latin typeface="Comic Sans MS" pitchFamily="66" charset="0"/>
              </a:rPr>
              <a:t>12)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84675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557338"/>
            <a:ext cx="8031163" cy="4511675"/>
          </a:xfrm>
        </p:spPr>
        <p:txBody>
          <a:bodyPr lIns="114300" tIns="57150" rIns="114300" bIns="57150"/>
          <a:lstStyle/>
          <a:p>
            <a:pPr>
              <a:lnSpc>
                <a:spcPct val="80000"/>
              </a:lnSpc>
              <a:buClr>
                <a:srgbClr val="969696"/>
              </a:buClr>
              <a:buFont typeface="Wingdings" pitchFamily="2" charset="2"/>
              <a:buNone/>
            </a:pPr>
            <a:r>
              <a:rPr lang="ru-RU" sz="2400" dirty="0" smtClean="0">
                <a:latin typeface="Comic Sans MS" pitchFamily="66" charset="0"/>
              </a:rPr>
              <a:t>► </a:t>
            </a:r>
            <a:r>
              <a:rPr lang="ru-RU" sz="2400" b="1" dirty="0">
                <a:latin typeface="Comic Sans MS" pitchFamily="66" charset="0"/>
              </a:rPr>
              <a:t>«ХОБЛ - заболевание, характеризующееся </a:t>
            </a:r>
            <a:r>
              <a:rPr lang="ru-RU" sz="2400" b="1" dirty="0" err="1" smtClean="0">
                <a:solidFill>
                  <a:srgbClr val="333399"/>
                </a:solidFill>
                <a:latin typeface="Comic Sans MS" pitchFamily="66" charset="0"/>
              </a:rPr>
              <a:t>персистирующим</a:t>
            </a:r>
            <a:r>
              <a:rPr lang="ru-RU" sz="2400" b="1" dirty="0" smtClean="0">
                <a:solidFill>
                  <a:srgbClr val="333399"/>
                </a:solidFill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333399"/>
                </a:solidFill>
                <a:latin typeface="Comic Sans MS" pitchFamily="66" charset="0"/>
              </a:rPr>
              <a:t>ограничением воздушного потока</a:t>
            </a:r>
            <a:r>
              <a:rPr lang="ru-RU" sz="2400" b="1" dirty="0">
                <a:latin typeface="Comic Sans MS" pitchFamily="66" charset="0"/>
              </a:rPr>
              <a:t>, которое, как правило</a:t>
            </a:r>
            <a:r>
              <a:rPr lang="ru-RU" sz="2400" b="1" dirty="0" smtClean="0">
                <a:latin typeface="Comic Sans MS" pitchFamily="66" charset="0"/>
              </a:rPr>
              <a:t>,</a:t>
            </a:r>
            <a:r>
              <a:rPr lang="ru-RU" sz="2400" b="1" dirty="0" smtClean="0">
                <a:solidFill>
                  <a:srgbClr val="333399"/>
                </a:solidFill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333399"/>
                </a:solidFill>
                <a:latin typeface="Comic Sans MS" pitchFamily="66" charset="0"/>
              </a:rPr>
              <a:t>прогрессирует</a:t>
            </a:r>
            <a:r>
              <a:rPr lang="ru-RU" sz="2400" b="1" dirty="0">
                <a:latin typeface="Comic Sans MS" pitchFamily="66" charset="0"/>
              </a:rPr>
              <a:t> и вызвано </a:t>
            </a:r>
            <a:r>
              <a:rPr lang="ru-RU" sz="2400" b="1" dirty="0">
                <a:solidFill>
                  <a:srgbClr val="333399"/>
                </a:solidFill>
                <a:latin typeface="Comic Sans MS" pitchFamily="66" charset="0"/>
              </a:rPr>
              <a:t>воспалительной реакцией</a:t>
            </a:r>
            <a:r>
              <a:rPr lang="ru-RU" sz="2400" b="1" dirty="0">
                <a:latin typeface="Comic Sans MS" pitchFamily="66" charset="0"/>
              </a:rPr>
              <a:t> легочной ткани на воздействие патогенными частицами или газами»</a:t>
            </a:r>
          </a:p>
          <a:p>
            <a:pPr>
              <a:lnSpc>
                <a:spcPct val="80000"/>
              </a:lnSpc>
              <a:buClr>
                <a:srgbClr val="969696"/>
              </a:buClr>
              <a:buFont typeface="Wingdings" pitchFamily="2" charset="2"/>
              <a:buNone/>
            </a:pPr>
            <a:endParaRPr lang="ru-RU" sz="2400" b="1" dirty="0">
              <a:latin typeface="Comic Sans MS" pitchFamily="66" charset="0"/>
            </a:endParaRPr>
          </a:p>
          <a:p>
            <a:pPr>
              <a:lnSpc>
                <a:spcPct val="80000"/>
              </a:lnSpc>
              <a:buClr>
                <a:srgbClr val="969696"/>
              </a:buClr>
              <a:buFont typeface="Wingdings" pitchFamily="2" charset="2"/>
              <a:buNone/>
            </a:pPr>
            <a:r>
              <a:rPr lang="ru-RU" sz="2400" b="1" dirty="0">
                <a:latin typeface="Comic Sans MS" pitchFamily="66" charset="0"/>
              </a:rPr>
              <a:t>► Заболевание, которое </a:t>
            </a:r>
            <a:r>
              <a:rPr lang="ru-RU" sz="2400" b="1" dirty="0">
                <a:solidFill>
                  <a:srgbClr val="333399"/>
                </a:solidFill>
                <a:latin typeface="Comic Sans MS" pitchFamily="66" charset="0"/>
              </a:rPr>
              <a:t>можно предупредить и лечить</a:t>
            </a:r>
          </a:p>
          <a:p>
            <a:pPr>
              <a:lnSpc>
                <a:spcPct val="80000"/>
              </a:lnSpc>
              <a:buClr>
                <a:srgbClr val="969696"/>
              </a:buClr>
              <a:buFont typeface="Wingdings" pitchFamily="2" charset="2"/>
              <a:buNone/>
            </a:pPr>
            <a:endParaRPr lang="ru-RU" sz="2400" b="1" dirty="0">
              <a:solidFill>
                <a:srgbClr val="333399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buClr>
                <a:srgbClr val="969696"/>
              </a:buClr>
              <a:buNone/>
            </a:pPr>
            <a:r>
              <a:rPr lang="ru-RU" sz="2400" b="1" dirty="0" smtClean="0">
                <a:latin typeface="Comic Sans MS" pitchFamily="66" charset="0"/>
              </a:rPr>
              <a:t>►</a:t>
            </a: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Обострения и </a:t>
            </a:r>
            <a:r>
              <a:rPr lang="ru-RU" sz="2000" b="1" dirty="0" err="1">
                <a:solidFill>
                  <a:srgbClr val="002060"/>
                </a:solidFill>
                <a:latin typeface="Comic Sans MS" pitchFamily="66" charset="0"/>
              </a:rPr>
              <a:t>коморбидные</a:t>
            </a: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 состояния вносят свой вклад в нарастание степени тяжести, индивидуальный у отдельных пациентов</a:t>
            </a:r>
          </a:p>
          <a:p>
            <a:pPr>
              <a:lnSpc>
                <a:spcPct val="80000"/>
              </a:lnSpc>
              <a:buClr>
                <a:srgbClr val="969696"/>
              </a:buClr>
              <a:buFont typeface="Wingdings" pitchFamily="2" charset="2"/>
              <a:buNone/>
            </a:pPr>
            <a:endParaRPr lang="en-US" sz="2000" b="1" dirty="0">
              <a:latin typeface="Comic Sans MS" pitchFamily="66" charset="0"/>
            </a:endParaRPr>
          </a:p>
        </p:txBody>
      </p:sp>
      <p:pic>
        <p:nvPicPr>
          <p:cNvPr id="284676" name="Picture 4" descr="GOLD2-v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53988"/>
            <a:ext cx="1182687" cy="106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4677" name="Text Box 5"/>
          <p:cNvSpPr txBox="1">
            <a:spLocks noChangeArrowheads="1"/>
          </p:cNvSpPr>
          <p:nvPr/>
        </p:nvSpPr>
        <p:spPr bwMode="auto">
          <a:xfrm>
            <a:off x="6953287" y="6383350"/>
            <a:ext cx="1808126" cy="2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14AA"/>
                </a:solidFill>
              </a14:hiddenFill>
            </a:ext>
            <a:ext uri="{91240B29-F687-4F45-9708-019B960494DF}">
              <a14:hiddenLine xmlns:a14="http://schemas.microsoft.com/office/drawing/2010/main" w="52451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138" tIns="40069" rIns="80138" bIns="40069" anchor="b"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401638" defTabSz="801688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801688" defTabSz="801688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203325" defTabSz="801688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603375" defTabSz="801688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060575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517775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2974975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432175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0" hangingPunct="0"/>
            <a:r>
              <a:rPr lang="en-US" altLang="en-US" sz="1300" b="1" dirty="0">
                <a:solidFill>
                  <a:srgbClr val="C0C0C0"/>
                </a:solidFill>
              </a:rPr>
              <a:t>GOLD, updated </a:t>
            </a:r>
            <a:r>
              <a:rPr lang="en-US" altLang="en-US" sz="1300" b="1" dirty="0" smtClean="0">
                <a:solidFill>
                  <a:srgbClr val="C0C0C0"/>
                </a:solidFill>
              </a:rPr>
              <a:t>20</a:t>
            </a:r>
            <a:r>
              <a:rPr lang="ru-RU" altLang="en-US" sz="1300" b="1" dirty="0" smtClean="0">
                <a:solidFill>
                  <a:srgbClr val="C0C0C0"/>
                </a:solidFill>
              </a:rPr>
              <a:t>12</a:t>
            </a:r>
            <a:endParaRPr lang="en-US" altLang="en-US" sz="1300" b="1" dirty="0">
              <a:solidFill>
                <a:srgbClr val="C0C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23493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643812" cy="936625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mic Sans MS" pitchFamily="66" charset="0"/>
              </a:rPr>
              <a:t>ФАКТОРЫ  РИСКА ХОБЛ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412875"/>
            <a:ext cx="7570787" cy="5184775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sz="2000" dirty="0"/>
          </a:p>
          <a:p>
            <a:pPr>
              <a:lnSpc>
                <a:spcPct val="90000"/>
              </a:lnSpc>
            </a:pPr>
            <a:r>
              <a:rPr lang="ru-RU" sz="2300" b="1" u="sng" dirty="0">
                <a:solidFill>
                  <a:srgbClr val="333399"/>
                </a:solidFill>
                <a:latin typeface="Comic Sans MS" pitchFamily="66" charset="0"/>
              </a:rPr>
              <a:t>Внутренние факторы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300" b="1" dirty="0" smtClean="0">
                <a:solidFill>
                  <a:schemeClr val="tx1"/>
                </a:solidFill>
                <a:latin typeface="Comic Sans MS" pitchFamily="66" charset="0"/>
              </a:rPr>
              <a:t>Генетические </a:t>
            </a:r>
            <a:r>
              <a:rPr lang="ru-RU" sz="2300" b="1" dirty="0">
                <a:solidFill>
                  <a:schemeClr val="tx1"/>
                </a:solidFill>
                <a:latin typeface="Comic Sans MS" pitchFamily="66" charset="0"/>
              </a:rPr>
              <a:t>факторы (недостаточность </a:t>
            </a:r>
            <a:r>
              <a:rPr lang="el-GR" sz="2300" b="1" dirty="0">
                <a:solidFill>
                  <a:schemeClr val="tx1"/>
                </a:solidFill>
                <a:latin typeface="Comic Sans MS" pitchFamily="66" charset="0"/>
              </a:rPr>
              <a:t>α</a:t>
            </a:r>
            <a:r>
              <a:rPr lang="ru-RU" sz="2300" b="1" dirty="0">
                <a:solidFill>
                  <a:schemeClr val="tx1"/>
                </a:solidFill>
                <a:latin typeface="Comic Sans MS" pitchFamily="66" charset="0"/>
              </a:rPr>
              <a:t>1-антитрипсина</a:t>
            </a:r>
            <a:r>
              <a:rPr lang="ru-RU" sz="2300" b="1" dirty="0" smtClean="0">
                <a:solidFill>
                  <a:schemeClr val="tx1"/>
                </a:solidFill>
                <a:latin typeface="Comic Sans MS" pitchFamily="66" charset="0"/>
              </a:rPr>
              <a:t>)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ru-RU" sz="2300" b="1" dirty="0">
              <a:latin typeface="Comic Sans MS" pitchFamily="66" charset="0"/>
            </a:endParaRPr>
          </a:p>
          <a:p>
            <a:pPr>
              <a:lnSpc>
                <a:spcPct val="90000"/>
              </a:lnSpc>
            </a:pPr>
            <a:r>
              <a:rPr lang="ru-RU" sz="2300" b="1" u="sng" dirty="0" smtClean="0">
                <a:solidFill>
                  <a:srgbClr val="333399"/>
                </a:solidFill>
                <a:latin typeface="Comic Sans MS" pitchFamily="66" charset="0"/>
              </a:rPr>
              <a:t>Внешние </a:t>
            </a:r>
            <a:r>
              <a:rPr lang="ru-RU" sz="2300" b="1" u="sng" dirty="0">
                <a:solidFill>
                  <a:srgbClr val="333399"/>
                </a:solidFill>
                <a:latin typeface="Comic Sans MS" pitchFamily="66" charset="0"/>
              </a:rPr>
              <a:t>факторы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dirty="0">
                <a:latin typeface="Comic Sans MS" pitchFamily="66" charset="0"/>
              </a:rPr>
              <a:t>- </a:t>
            </a:r>
            <a:r>
              <a:rPr lang="ru-RU" sz="2300" b="1" dirty="0">
                <a:solidFill>
                  <a:schemeClr val="tx1"/>
                </a:solidFill>
                <a:latin typeface="Comic Sans MS" pitchFamily="66" charset="0"/>
              </a:rPr>
              <a:t>Курение табака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dirty="0">
                <a:solidFill>
                  <a:schemeClr val="tx1"/>
                </a:solidFill>
                <a:latin typeface="Comic Sans MS" pitchFamily="66" charset="0"/>
              </a:rPr>
              <a:t>- Производственная пыль и химикаты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dirty="0">
                <a:solidFill>
                  <a:schemeClr val="tx1"/>
                </a:solidFill>
                <a:latin typeface="Comic Sans MS" pitchFamily="66" charset="0"/>
              </a:rPr>
              <a:t>- Атмосферные </a:t>
            </a:r>
            <a:r>
              <a:rPr lang="ru-RU" sz="2300" b="1" dirty="0" err="1">
                <a:solidFill>
                  <a:schemeClr val="tx1"/>
                </a:solidFill>
                <a:latin typeface="Comic Sans MS" pitchFamily="66" charset="0"/>
              </a:rPr>
              <a:t>поллютанты</a:t>
            </a:r>
            <a:endParaRPr lang="ru-RU" sz="2300" b="1" dirty="0">
              <a:solidFill>
                <a:schemeClr val="tx1"/>
              </a:solidFill>
              <a:latin typeface="Comic Sans MS" pitchFamily="66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dirty="0">
                <a:solidFill>
                  <a:schemeClr val="tx1"/>
                </a:solidFill>
                <a:latin typeface="Comic Sans MS" pitchFamily="66" charset="0"/>
              </a:rPr>
              <a:t>- Инфекции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 dirty="0">
                <a:solidFill>
                  <a:schemeClr val="tx1"/>
                </a:solidFill>
                <a:latin typeface="Comic Sans MS" pitchFamily="66" charset="0"/>
              </a:rPr>
              <a:t>- Социально-экономический статус</a:t>
            </a:r>
          </a:p>
        </p:txBody>
      </p:sp>
    </p:spTree>
    <p:extLst>
      <p:ext uri="{BB962C8B-B14F-4D97-AF65-F5344CB8AC3E}">
        <p14:creationId xmlns:p14="http://schemas.microsoft.com/office/powerpoint/2010/main" val="11138608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AutoShape 72"/>
          <p:cNvSpPr>
            <a:spLocks noChangeArrowheads="1"/>
          </p:cNvSpPr>
          <p:nvPr/>
        </p:nvSpPr>
        <p:spPr bwMode="auto">
          <a:xfrm>
            <a:off x="5105400" y="4267200"/>
            <a:ext cx="3048000" cy="1143000"/>
          </a:xfrm>
          <a:prstGeom prst="roundRect">
            <a:avLst>
              <a:gd name="adj" fmla="val 16667"/>
            </a:avLst>
          </a:prstGeom>
          <a:solidFill>
            <a:srgbClr val="92EE96"/>
          </a:solidFill>
          <a:ln w="9525">
            <a:solidFill>
              <a:srgbClr val="195618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1600" b="1">
              <a:solidFill>
                <a:schemeClr val="bg1"/>
              </a:solidFill>
            </a:endParaRPr>
          </a:p>
          <a:p>
            <a:pPr algn="ctr"/>
            <a:r>
              <a:rPr lang="ru-RU" b="1">
                <a:latin typeface="Comic Sans MS" pitchFamily="66" charset="0"/>
              </a:rPr>
              <a:t>БРОНХИАЛЬНАЯ ОБСТРУКЦИЯ</a:t>
            </a:r>
          </a:p>
          <a:p>
            <a:pPr algn="ctr"/>
            <a:endParaRPr lang="ru-RU" b="1">
              <a:latin typeface="Comic Sans MS" pitchFamily="66" charset="0"/>
            </a:endParaRPr>
          </a:p>
        </p:txBody>
      </p:sp>
      <p:sp>
        <p:nvSpPr>
          <p:cNvPr id="389123" name="Rectangle 74"/>
          <p:cNvSpPr>
            <a:spLocks noChangeArrowheads="1"/>
          </p:cNvSpPr>
          <p:nvPr/>
        </p:nvSpPr>
        <p:spPr bwMode="auto">
          <a:xfrm>
            <a:off x="2209800" y="51816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be-BY" sz="4000" b="1"/>
          </a:p>
        </p:txBody>
      </p:sp>
      <p:grpSp>
        <p:nvGrpSpPr>
          <p:cNvPr id="3" name="Group 124"/>
          <p:cNvGrpSpPr>
            <a:grpSpLocks/>
          </p:cNvGrpSpPr>
          <p:nvPr/>
        </p:nvGrpSpPr>
        <p:grpSpPr bwMode="auto">
          <a:xfrm>
            <a:off x="457200" y="1447800"/>
            <a:ext cx="8426450" cy="5410200"/>
            <a:chOff x="336" y="864"/>
            <a:chExt cx="5308" cy="3408"/>
          </a:xfrm>
        </p:grpSpPr>
        <p:sp>
          <p:nvSpPr>
            <p:cNvPr id="389128" name="Text Box 102"/>
            <p:cNvSpPr txBox="1">
              <a:spLocks noChangeArrowheads="1"/>
            </p:cNvSpPr>
            <p:nvPr/>
          </p:nvSpPr>
          <p:spPr bwMode="auto">
            <a:xfrm>
              <a:off x="1680" y="3888"/>
              <a:ext cx="62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200" b="1" i="1">
                  <a:latin typeface="Comic Sans MS" pitchFamily="66" charset="0"/>
                </a:rPr>
                <a:t>Синтез колагена</a:t>
              </a:r>
            </a:p>
          </p:txBody>
        </p:sp>
        <p:sp>
          <p:nvSpPr>
            <p:cNvPr id="389129" name="AutoShape 106"/>
            <p:cNvSpPr>
              <a:spLocks noChangeArrowheads="1"/>
            </p:cNvSpPr>
            <p:nvPr/>
          </p:nvSpPr>
          <p:spPr bwMode="auto">
            <a:xfrm>
              <a:off x="4032" y="3408"/>
              <a:ext cx="1440" cy="65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ru-RU" b="1">
                <a:solidFill>
                  <a:srgbClr val="008080"/>
                </a:solidFill>
              </a:endParaRPr>
            </a:p>
            <a:p>
              <a:pPr algn="ctr"/>
              <a:endParaRPr lang="ru-RU" b="1"/>
            </a:p>
          </p:txBody>
        </p:sp>
        <p:sp>
          <p:nvSpPr>
            <p:cNvPr id="389130" name="AutoShape 64"/>
            <p:cNvSpPr>
              <a:spLocks noChangeArrowheads="1"/>
            </p:cNvSpPr>
            <p:nvPr/>
          </p:nvSpPr>
          <p:spPr bwMode="auto">
            <a:xfrm>
              <a:off x="1680" y="3808"/>
              <a:ext cx="576" cy="48"/>
            </a:xfrm>
            <a:prstGeom prst="rightArrow">
              <a:avLst>
                <a:gd name="adj1" fmla="val 50000"/>
                <a:gd name="adj2" fmla="val 300000"/>
              </a:avLst>
            </a:prstGeom>
            <a:solidFill>
              <a:srgbClr val="6463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be-BY" sz="4000" b="1"/>
            </a:p>
          </p:txBody>
        </p:sp>
        <p:sp>
          <p:nvSpPr>
            <p:cNvPr id="389131" name="AutoShape 65"/>
            <p:cNvSpPr>
              <a:spLocks noChangeArrowheads="1"/>
            </p:cNvSpPr>
            <p:nvPr/>
          </p:nvSpPr>
          <p:spPr bwMode="auto">
            <a:xfrm>
              <a:off x="3456" y="3808"/>
              <a:ext cx="576" cy="48"/>
            </a:xfrm>
            <a:prstGeom prst="rightArrow">
              <a:avLst>
                <a:gd name="adj1" fmla="val 50000"/>
                <a:gd name="adj2" fmla="val 300000"/>
              </a:avLst>
            </a:prstGeom>
            <a:solidFill>
              <a:srgbClr val="6463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be-BY" sz="4000" b="1"/>
            </a:p>
          </p:txBody>
        </p:sp>
        <p:sp>
          <p:nvSpPr>
            <p:cNvPr id="389132" name="AutoShape 82"/>
            <p:cNvSpPr>
              <a:spLocks noChangeArrowheads="1"/>
            </p:cNvSpPr>
            <p:nvPr/>
          </p:nvSpPr>
          <p:spPr bwMode="auto">
            <a:xfrm rot="5400000">
              <a:off x="840" y="1912"/>
              <a:ext cx="480" cy="48"/>
            </a:xfrm>
            <a:prstGeom prst="rightArrow">
              <a:avLst>
                <a:gd name="adj1" fmla="val 50000"/>
                <a:gd name="adj2" fmla="val 250000"/>
              </a:avLst>
            </a:prstGeom>
            <a:solidFill>
              <a:srgbClr val="6463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be-BY" sz="4000" b="1"/>
            </a:p>
          </p:txBody>
        </p:sp>
        <p:sp>
          <p:nvSpPr>
            <p:cNvPr id="389133" name="AutoShape 84"/>
            <p:cNvSpPr>
              <a:spLocks noChangeArrowheads="1"/>
            </p:cNvSpPr>
            <p:nvPr/>
          </p:nvSpPr>
          <p:spPr bwMode="auto">
            <a:xfrm rot="5400000">
              <a:off x="840" y="1080"/>
              <a:ext cx="480" cy="48"/>
            </a:xfrm>
            <a:prstGeom prst="rightArrow">
              <a:avLst>
                <a:gd name="adj1" fmla="val 50000"/>
                <a:gd name="adj2" fmla="val 250000"/>
              </a:avLst>
            </a:prstGeom>
            <a:solidFill>
              <a:srgbClr val="6463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be-BY" sz="4000" b="1"/>
            </a:p>
          </p:txBody>
        </p:sp>
        <p:sp>
          <p:nvSpPr>
            <p:cNvPr id="389134" name="AutoShape 85"/>
            <p:cNvSpPr>
              <a:spLocks noChangeArrowheads="1"/>
            </p:cNvSpPr>
            <p:nvPr/>
          </p:nvSpPr>
          <p:spPr bwMode="auto">
            <a:xfrm rot="5400000">
              <a:off x="840" y="2536"/>
              <a:ext cx="480" cy="48"/>
            </a:xfrm>
            <a:prstGeom prst="rightArrow">
              <a:avLst>
                <a:gd name="adj1" fmla="val 50000"/>
                <a:gd name="adj2" fmla="val 250000"/>
              </a:avLst>
            </a:prstGeom>
            <a:solidFill>
              <a:srgbClr val="6463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be-BY" sz="4000" b="1"/>
            </a:p>
          </p:txBody>
        </p:sp>
        <p:sp>
          <p:nvSpPr>
            <p:cNvPr id="389135" name="AutoShape 86"/>
            <p:cNvSpPr>
              <a:spLocks noChangeArrowheads="1"/>
            </p:cNvSpPr>
            <p:nvPr/>
          </p:nvSpPr>
          <p:spPr bwMode="auto">
            <a:xfrm rot="5400000">
              <a:off x="840" y="3448"/>
              <a:ext cx="480" cy="48"/>
            </a:xfrm>
            <a:prstGeom prst="rightArrow">
              <a:avLst>
                <a:gd name="adj1" fmla="val 50000"/>
                <a:gd name="adj2" fmla="val 250000"/>
              </a:avLst>
            </a:prstGeom>
            <a:solidFill>
              <a:srgbClr val="6463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be-BY" sz="4000" b="1"/>
            </a:p>
          </p:txBody>
        </p:sp>
        <p:sp>
          <p:nvSpPr>
            <p:cNvPr id="389137" name="Text Box 3"/>
            <p:cNvSpPr txBox="1">
              <a:spLocks noChangeArrowheads="1"/>
            </p:cNvSpPr>
            <p:nvPr/>
          </p:nvSpPr>
          <p:spPr bwMode="auto">
            <a:xfrm>
              <a:off x="3733" y="4041"/>
              <a:ext cx="191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ru-RU" b="1" u="sng">
                  <a:latin typeface="Comic Sans MS" pitchFamily="66" charset="0"/>
                </a:rPr>
                <a:t>Необратимый компонент</a:t>
              </a:r>
            </a:p>
          </p:txBody>
        </p:sp>
        <p:sp>
          <p:nvSpPr>
            <p:cNvPr id="389138" name="Rectangle 93"/>
            <p:cNvSpPr>
              <a:spLocks noChangeArrowheads="1"/>
            </p:cNvSpPr>
            <p:nvPr/>
          </p:nvSpPr>
          <p:spPr bwMode="auto">
            <a:xfrm>
              <a:off x="384" y="1344"/>
              <a:ext cx="1440" cy="48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195618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600" b="1" dirty="0" smtClean="0">
                  <a:latin typeface="Comic Sans MS" pitchFamily="66" charset="0"/>
                </a:rPr>
                <a:t>Метаплазия </a:t>
              </a:r>
              <a:r>
                <a:rPr lang="ru-RU" sz="1600" b="1" dirty="0" err="1" smtClean="0">
                  <a:latin typeface="Comic Sans MS" pitchFamily="66" charset="0"/>
                </a:rPr>
                <a:t>эпителия,альвеолярные</a:t>
              </a:r>
              <a:r>
                <a:rPr lang="ru-RU" sz="1600" b="1" dirty="0" smtClean="0">
                  <a:latin typeface="Comic Sans MS" pitchFamily="66" charset="0"/>
                </a:rPr>
                <a:t> </a:t>
              </a:r>
              <a:r>
                <a:rPr lang="ru-RU" sz="1600" b="1" dirty="0">
                  <a:latin typeface="Comic Sans MS" pitchFamily="66" charset="0"/>
                </a:rPr>
                <a:t>макрофаги</a:t>
              </a:r>
            </a:p>
          </p:txBody>
        </p:sp>
        <p:sp>
          <p:nvSpPr>
            <p:cNvPr id="389139" name="Rectangle 94"/>
            <p:cNvSpPr>
              <a:spLocks noChangeArrowheads="1"/>
            </p:cNvSpPr>
            <p:nvPr/>
          </p:nvSpPr>
          <p:spPr bwMode="auto">
            <a:xfrm>
              <a:off x="2256" y="3568"/>
              <a:ext cx="1392" cy="48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195618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buFontTx/>
                <a:buChar char="•"/>
              </a:pPr>
              <a:r>
                <a:rPr lang="ru-RU" sz="1400">
                  <a:latin typeface="Comic Sans MS" pitchFamily="66" charset="0"/>
                </a:rPr>
                <a:t>Склерозирование</a:t>
              </a:r>
            </a:p>
            <a:p>
              <a:pPr>
                <a:buFontTx/>
                <a:buChar char="•"/>
              </a:pPr>
              <a:r>
                <a:rPr lang="ru-RU" sz="1400">
                  <a:latin typeface="Comic Sans MS" pitchFamily="66" charset="0"/>
                </a:rPr>
                <a:t>Деформация</a:t>
              </a:r>
            </a:p>
            <a:p>
              <a:pPr>
                <a:buFontTx/>
                <a:buChar char="•"/>
              </a:pPr>
              <a:r>
                <a:rPr lang="ru-RU" sz="1400">
                  <a:latin typeface="Comic Sans MS" pitchFamily="66" charset="0"/>
                </a:rPr>
                <a:t>Потеря эластичности</a:t>
              </a:r>
            </a:p>
          </p:txBody>
        </p:sp>
        <p:sp>
          <p:nvSpPr>
            <p:cNvPr id="389140" name="Rectangle 95"/>
            <p:cNvSpPr>
              <a:spLocks noChangeArrowheads="1"/>
            </p:cNvSpPr>
            <p:nvPr/>
          </p:nvSpPr>
          <p:spPr bwMode="auto">
            <a:xfrm>
              <a:off x="336" y="2800"/>
              <a:ext cx="1536" cy="62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195618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400" b="1" dirty="0">
                  <a:latin typeface="Comic Sans MS" pitchFamily="66" charset="0"/>
                </a:rPr>
                <a:t>Вторичное повреждение, разрушение </a:t>
              </a:r>
            </a:p>
            <a:p>
              <a:pPr algn="ctr"/>
              <a:r>
                <a:rPr lang="ru-RU" sz="1400" b="1" dirty="0" err="1">
                  <a:latin typeface="Comic Sans MS" pitchFamily="66" charset="0"/>
                </a:rPr>
                <a:t>межальвеолярных</a:t>
              </a:r>
              <a:r>
                <a:rPr lang="ru-RU" sz="1400" b="1" dirty="0">
                  <a:latin typeface="Comic Sans MS" pitchFamily="66" charset="0"/>
                </a:rPr>
                <a:t> перегородок</a:t>
              </a:r>
            </a:p>
          </p:txBody>
        </p:sp>
        <p:sp>
          <p:nvSpPr>
            <p:cNvPr id="389141" name="Text Box 101"/>
            <p:cNvSpPr txBox="1">
              <a:spLocks noChangeArrowheads="1"/>
            </p:cNvSpPr>
            <p:nvPr/>
          </p:nvSpPr>
          <p:spPr bwMode="auto">
            <a:xfrm>
              <a:off x="1104" y="2416"/>
              <a:ext cx="1325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Char char="•"/>
              </a:pPr>
              <a:r>
                <a:rPr lang="ru-RU" sz="1000" b="1" i="1" dirty="0">
                  <a:latin typeface="Comic Sans MS" pitchFamily="66" charset="0"/>
                </a:rPr>
                <a:t>Протеазы</a:t>
              </a:r>
            </a:p>
            <a:p>
              <a:pPr>
                <a:spcBef>
                  <a:spcPct val="50000"/>
                </a:spcBef>
                <a:buFontTx/>
                <a:buChar char="•"/>
              </a:pPr>
              <a:r>
                <a:rPr lang="ru-RU" sz="1000" b="1" i="1" dirty="0">
                  <a:latin typeface="Comic Sans MS" pitchFamily="66" charset="0"/>
                </a:rPr>
                <a:t>Активные формы</a:t>
              </a:r>
              <a:r>
                <a:rPr lang="ru-RU" sz="1200" b="1" i="1" dirty="0">
                  <a:latin typeface="Comic Sans MS" pitchFamily="66" charset="0"/>
                </a:rPr>
                <a:t> </a:t>
              </a:r>
              <a:r>
                <a:rPr lang="ru-RU" sz="1200" i="1" dirty="0">
                  <a:latin typeface="Comic Sans MS" pitchFamily="66" charset="0"/>
                </a:rPr>
                <a:t>кислорода</a:t>
              </a:r>
            </a:p>
          </p:txBody>
        </p:sp>
        <p:sp>
          <p:nvSpPr>
            <p:cNvPr id="389142" name="Text Box 103"/>
            <p:cNvSpPr txBox="1">
              <a:spLocks noChangeArrowheads="1"/>
            </p:cNvSpPr>
            <p:nvPr/>
          </p:nvSpPr>
          <p:spPr bwMode="auto">
            <a:xfrm>
              <a:off x="1104" y="1814"/>
              <a:ext cx="864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000" b="1" i="1">
                  <a:latin typeface="Comic Sans MS" pitchFamily="66" charset="0"/>
                </a:rPr>
                <a:t>Хемотаксические факторы (</a:t>
              </a:r>
              <a:r>
                <a:rPr lang="en-US" sz="1000" b="1" i="1">
                  <a:latin typeface="Comic Sans MS" pitchFamily="66" charset="0"/>
                </a:rPr>
                <a:t>LTB4</a:t>
              </a:r>
              <a:r>
                <a:rPr lang="ru-RU" sz="1000" b="1" i="1">
                  <a:latin typeface="Comic Sans MS" pitchFamily="66" charset="0"/>
                </a:rPr>
                <a:t>, </a:t>
              </a:r>
              <a:r>
                <a:rPr lang="en-US" sz="1000" b="1" i="1">
                  <a:latin typeface="Comic Sans MS" pitchFamily="66" charset="0"/>
                </a:rPr>
                <a:t>IL8 </a:t>
              </a:r>
              <a:r>
                <a:rPr lang="ru-RU" sz="1000" b="1" i="1">
                  <a:latin typeface="Comic Sans MS" pitchFamily="66" charset="0"/>
                </a:rPr>
                <a:t>и др.)</a:t>
              </a:r>
            </a:p>
          </p:txBody>
        </p:sp>
        <p:sp>
          <p:nvSpPr>
            <p:cNvPr id="389143" name="AutoShape 107"/>
            <p:cNvSpPr>
              <a:spLocks noChangeArrowheads="1"/>
            </p:cNvSpPr>
            <p:nvPr/>
          </p:nvSpPr>
          <p:spPr bwMode="auto">
            <a:xfrm>
              <a:off x="4080" y="3456"/>
              <a:ext cx="1344" cy="56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195618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400">
                  <a:latin typeface="Comic Sans MS" pitchFamily="66" charset="0"/>
                </a:rPr>
                <a:t>Пневмосклероз, эмфизема</a:t>
              </a:r>
              <a:endParaRPr lang="ru-RU" sz="1400" b="1">
                <a:latin typeface="Comic Sans MS" pitchFamily="66" charset="0"/>
              </a:endParaRPr>
            </a:p>
          </p:txBody>
        </p:sp>
        <p:sp>
          <p:nvSpPr>
            <p:cNvPr id="389144" name="Rectangle 110"/>
            <p:cNvSpPr>
              <a:spLocks noChangeArrowheads="1"/>
            </p:cNvSpPr>
            <p:nvPr/>
          </p:nvSpPr>
          <p:spPr bwMode="auto">
            <a:xfrm>
              <a:off x="528" y="3712"/>
              <a:ext cx="1152" cy="24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195618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400" b="1">
                  <a:latin typeface="Comic Sans MS" pitchFamily="66" charset="0"/>
                </a:rPr>
                <a:t>Фибробласты</a:t>
              </a:r>
            </a:p>
          </p:txBody>
        </p:sp>
        <p:sp>
          <p:nvSpPr>
            <p:cNvPr id="389145" name="AutoShape 113"/>
            <p:cNvSpPr>
              <a:spLocks noChangeArrowheads="1"/>
            </p:cNvSpPr>
            <p:nvPr/>
          </p:nvSpPr>
          <p:spPr bwMode="auto">
            <a:xfrm>
              <a:off x="576" y="2160"/>
              <a:ext cx="1248" cy="288"/>
            </a:xfrm>
            <a:prstGeom prst="roundRect">
              <a:avLst>
                <a:gd name="adj" fmla="val 16667"/>
              </a:avLst>
            </a:prstGeom>
            <a:solidFill>
              <a:srgbClr val="92EE96"/>
            </a:solidFill>
            <a:ln w="9525">
              <a:solidFill>
                <a:srgbClr val="195618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ru-RU" sz="1600" b="1">
                <a:solidFill>
                  <a:schemeClr val="bg1"/>
                </a:solidFill>
              </a:endParaRPr>
            </a:p>
            <a:p>
              <a:pPr algn="ctr"/>
              <a:r>
                <a:rPr lang="ru-RU" b="1">
                  <a:latin typeface="Comic Sans MS" pitchFamily="66" charset="0"/>
                </a:rPr>
                <a:t>НЕЙТРОФИЛЫ</a:t>
              </a:r>
            </a:p>
            <a:p>
              <a:pPr algn="ctr"/>
              <a:endParaRPr lang="ru-RU" b="1">
                <a:latin typeface="Comic Sans MS" pitchFamily="66" charset="0"/>
              </a:endParaRPr>
            </a:p>
          </p:txBody>
        </p:sp>
      </p:grpSp>
      <p:grpSp>
        <p:nvGrpSpPr>
          <p:cNvPr id="4" name="Group 117"/>
          <p:cNvGrpSpPr>
            <a:grpSpLocks/>
          </p:cNvGrpSpPr>
          <p:nvPr/>
        </p:nvGrpSpPr>
        <p:grpSpPr bwMode="auto">
          <a:xfrm>
            <a:off x="2555875" y="908050"/>
            <a:ext cx="6400800" cy="3352800"/>
            <a:chOff x="1632" y="576"/>
            <a:chExt cx="4032" cy="2112"/>
          </a:xfrm>
        </p:grpSpPr>
        <p:sp>
          <p:nvSpPr>
            <p:cNvPr id="389147" name="AutoShape 68"/>
            <p:cNvSpPr>
              <a:spLocks noChangeArrowheads="1"/>
            </p:cNvSpPr>
            <p:nvPr/>
          </p:nvSpPr>
          <p:spPr bwMode="auto">
            <a:xfrm>
              <a:off x="3408" y="816"/>
              <a:ext cx="576" cy="48"/>
            </a:xfrm>
            <a:prstGeom prst="rightArrow">
              <a:avLst>
                <a:gd name="adj1" fmla="val 50000"/>
                <a:gd name="adj2" fmla="val 300000"/>
              </a:avLst>
            </a:prstGeom>
            <a:solidFill>
              <a:srgbClr val="6463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be-BY" sz="4000" b="1"/>
            </a:p>
          </p:txBody>
        </p:sp>
        <p:grpSp>
          <p:nvGrpSpPr>
            <p:cNvPr id="389148" name="Group 116"/>
            <p:cNvGrpSpPr>
              <a:grpSpLocks/>
            </p:cNvGrpSpPr>
            <p:nvPr/>
          </p:nvGrpSpPr>
          <p:grpSpPr bwMode="auto">
            <a:xfrm>
              <a:off x="1632" y="576"/>
              <a:ext cx="4032" cy="2112"/>
              <a:chOff x="1632" y="576"/>
              <a:chExt cx="4032" cy="2112"/>
            </a:xfrm>
          </p:grpSpPr>
          <p:sp>
            <p:nvSpPr>
              <p:cNvPr id="389149" name="AutoShape 66"/>
              <p:cNvSpPr>
                <a:spLocks noChangeArrowheads="1"/>
              </p:cNvSpPr>
              <p:nvPr/>
            </p:nvSpPr>
            <p:spPr bwMode="auto">
              <a:xfrm>
                <a:off x="2736" y="2016"/>
                <a:ext cx="2928" cy="672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b="1">
                  <a:solidFill>
                    <a:srgbClr val="008080"/>
                  </a:solidFill>
                </a:endParaRPr>
              </a:p>
              <a:p>
                <a:pPr algn="ctr"/>
                <a:endParaRPr lang="ru-RU" b="1"/>
              </a:p>
            </p:txBody>
          </p:sp>
          <p:sp>
            <p:nvSpPr>
              <p:cNvPr id="389150" name="AutoShape 67"/>
              <p:cNvSpPr>
                <a:spLocks noChangeArrowheads="1"/>
              </p:cNvSpPr>
              <p:nvPr/>
            </p:nvSpPr>
            <p:spPr bwMode="auto">
              <a:xfrm rot="5400000" flipV="1">
                <a:off x="4428" y="1020"/>
                <a:ext cx="552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17694720 60000 65536"/>
                  <a:gd name="T13" fmla="*/ 11796480 60000 65536"/>
                  <a:gd name="T14" fmla="*/ 11796480 60000 65536"/>
                  <a:gd name="T15" fmla="*/ 5898240 60000 65536"/>
                  <a:gd name="T16" fmla="*/ 0 60000 65536"/>
                  <a:gd name="T17" fmla="*/ 0 60000 65536"/>
                  <a:gd name="T18" fmla="*/ 0 w 21600"/>
                  <a:gd name="T19" fmla="*/ 20363 h 21600"/>
                  <a:gd name="T20" fmla="*/ 20309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9722" y="0"/>
                    </a:moveTo>
                    <a:lnTo>
                      <a:pt x="17843" y="10950"/>
                    </a:lnTo>
                    <a:lnTo>
                      <a:pt x="19135" y="10950"/>
                    </a:lnTo>
                    <a:lnTo>
                      <a:pt x="19135" y="20352"/>
                    </a:lnTo>
                    <a:lnTo>
                      <a:pt x="0" y="20352"/>
                    </a:lnTo>
                    <a:lnTo>
                      <a:pt x="0" y="21600"/>
                    </a:lnTo>
                    <a:lnTo>
                      <a:pt x="20308" y="21600"/>
                    </a:lnTo>
                    <a:lnTo>
                      <a:pt x="20308" y="10950"/>
                    </a:lnTo>
                    <a:lnTo>
                      <a:pt x="21600" y="10950"/>
                    </a:lnTo>
                    <a:close/>
                  </a:path>
                </a:pathLst>
              </a:custGeom>
              <a:solidFill>
                <a:srgbClr val="64633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be-BY" sz="4000" b="1"/>
              </a:p>
            </p:txBody>
          </p:sp>
          <p:sp>
            <p:nvSpPr>
              <p:cNvPr id="389151" name="AutoShape 83"/>
              <p:cNvSpPr>
                <a:spLocks noChangeArrowheads="1"/>
              </p:cNvSpPr>
              <p:nvPr/>
            </p:nvSpPr>
            <p:spPr bwMode="auto">
              <a:xfrm rot="5400000">
                <a:off x="2664" y="1768"/>
                <a:ext cx="480" cy="48"/>
              </a:xfrm>
              <a:prstGeom prst="rightArrow">
                <a:avLst>
                  <a:gd name="adj1" fmla="val 50000"/>
                  <a:gd name="adj2" fmla="val 250000"/>
                </a:avLst>
              </a:prstGeom>
              <a:solidFill>
                <a:srgbClr val="64633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be-BY" sz="4000" b="1"/>
              </a:p>
            </p:txBody>
          </p:sp>
          <p:sp>
            <p:nvSpPr>
              <p:cNvPr id="389152" name="Rectangle 91"/>
              <p:cNvSpPr>
                <a:spLocks noChangeArrowheads="1"/>
              </p:cNvSpPr>
              <p:nvPr/>
            </p:nvSpPr>
            <p:spPr bwMode="auto">
              <a:xfrm>
                <a:off x="2208" y="624"/>
                <a:ext cx="1488" cy="384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195618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ru-RU" sz="1600">
                    <a:latin typeface="Comic Sans MS" pitchFamily="66" charset="0"/>
                  </a:rPr>
                  <a:t>Парасимпатические нервные окончания</a:t>
                </a:r>
              </a:p>
            </p:txBody>
          </p:sp>
          <p:sp>
            <p:nvSpPr>
              <p:cNvPr id="389153" name="Rectangle 92"/>
              <p:cNvSpPr>
                <a:spLocks noChangeArrowheads="1"/>
              </p:cNvSpPr>
              <p:nvPr/>
            </p:nvSpPr>
            <p:spPr bwMode="auto">
              <a:xfrm>
                <a:off x="3984" y="576"/>
                <a:ext cx="1536" cy="48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195618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ru-RU" sz="1600">
                    <a:latin typeface="Comic Sans MS" pitchFamily="66" charset="0"/>
                  </a:rPr>
                  <a:t>Гипертонус парасимпатической нервной системы</a:t>
                </a:r>
              </a:p>
            </p:txBody>
          </p:sp>
          <p:sp>
            <p:nvSpPr>
              <p:cNvPr id="389154" name="AutoShape 96"/>
              <p:cNvSpPr>
                <a:spLocks noChangeArrowheads="1"/>
              </p:cNvSpPr>
              <p:nvPr/>
            </p:nvSpPr>
            <p:spPr bwMode="auto">
              <a:xfrm>
                <a:off x="1632" y="816"/>
                <a:ext cx="576" cy="48"/>
              </a:xfrm>
              <a:prstGeom prst="rightArrow">
                <a:avLst>
                  <a:gd name="adj1" fmla="val 50000"/>
                  <a:gd name="adj2" fmla="val 300000"/>
                </a:avLst>
              </a:prstGeom>
              <a:solidFill>
                <a:srgbClr val="64633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be-BY" sz="4000" b="1"/>
              </a:p>
            </p:txBody>
          </p:sp>
          <p:sp>
            <p:nvSpPr>
              <p:cNvPr id="389155" name="AutoShape 100"/>
              <p:cNvSpPr>
                <a:spLocks noChangeArrowheads="1"/>
              </p:cNvSpPr>
              <p:nvPr/>
            </p:nvSpPr>
            <p:spPr bwMode="auto">
              <a:xfrm rot="5400000">
                <a:off x="4056" y="1768"/>
                <a:ext cx="480" cy="48"/>
              </a:xfrm>
              <a:prstGeom prst="rightArrow">
                <a:avLst>
                  <a:gd name="adj1" fmla="val 50000"/>
                  <a:gd name="adj2" fmla="val 250000"/>
                </a:avLst>
              </a:prstGeom>
              <a:solidFill>
                <a:srgbClr val="64633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be-BY" sz="4000" b="1"/>
              </a:p>
            </p:txBody>
          </p:sp>
          <p:sp>
            <p:nvSpPr>
              <p:cNvPr id="389156" name="AutoShape 104"/>
              <p:cNvSpPr>
                <a:spLocks noChangeArrowheads="1"/>
              </p:cNvSpPr>
              <p:nvPr/>
            </p:nvSpPr>
            <p:spPr bwMode="auto">
              <a:xfrm>
                <a:off x="2640" y="1392"/>
                <a:ext cx="1776" cy="288"/>
              </a:xfrm>
              <a:prstGeom prst="roundRect">
                <a:avLst>
                  <a:gd name="adj" fmla="val 16667"/>
                </a:avLst>
              </a:prstGeom>
              <a:solidFill>
                <a:srgbClr val="92EE96"/>
              </a:solidFill>
              <a:ln w="9525">
                <a:solidFill>
                  <a:srgbClr val="195618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sz="1600" b="1">
                  <a:solidFill>
                    <a:schemeClr val="bg1"/>
                  </a:solidFill>
                </a:endParaRPr>
              </a:p>
              <a:p>
                <a:pPr algn="ctr"/>
                <a:r>
                  <a:rPr lang="ru-RU" b="1">
                    <a:latin typeface="Comic Sans MS" pitchFamily="66" charset="0"/>
                  </a:rPr>
                  <a:t>АЦЕТИЛХОЛИН</a:t>
                </a:r>
              </a:p>
              <a:p>
                <a:pPr algn="ctr"/>
                <a:endParaRPr lang="ru-RU" b="1">
                  <a:latin typeface="Comic Sans MS" pitchFamily="66" charset="0"/>
                </a:endParaRPr>
              </a:p>
            </p:txBody>
          </p:sp>
          <p:sp>
            <p:nvSpPr>
              <p:cNvPr id="389157" name="AutoShape 105"/>
              <p:cNvSpPr>
                <a:spLocks noChangeArrowheads="1"/>
              </p:cNvSpPr>
              <p:nvPr/>
            </p:nvSpPr>
            <p:spPr bwMode="auto">
              <a:xfrm>
                <a:off x="4224" y="2064"/>
                <a:ext cx="1392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>
                <a:solidFill>
                  <a:srgbClr val="195618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ru-RU" sz="1400" b="1" dirty="0">
                    <a:latin typeface="Comic Sans MS" pitchFamily="66" charset="0"/>
                  </a:rPr>
                  <a:t>Гиперсекреция </a:t>
                </a:r>
                <a:r>
                  <a:rPr lang="ru-RU" sz="1400" b="1" dirty="0" smtClean="0">
                    <a:latin typeface="Comic Sans MS" pitchFamily="66" charset="0"/>
                  </a:rPr>
                  <a:t>слизи</a:t>
                </a:r>
                <a:r>
                  <a:rPr lang="ru-RU" sz="1400" dirty="0">
                    <a:latin typeface="Comic Sans MS" pitchFamily="66" charset="0"/>
                  </a:rPr>
                  <a:t> </a:t>
                </a:r>
                <a:r>
                  <a:rPr lang="ru-RU" sz="1400" dirty="0" smtClean="0">
                    <a:latin typeface="Comic Sans MS" pitchFamily="66" charset="0"/>
                  </a:rPr>
                  <a:t>бокаловидными </a:t>
                </a:r>
                <a:r>
                  <a:rPr lang="ru-RU" sz="1400" dirty="0">
                    <a:latin typeface="Comic Sans MS" pitchFamily="66" charset="0"/>
                  </a:rPr>
                  <a:t>клетками и </a:t>
                </a:r>
                <a:r>
                  <a:rPr lang="ru-RU" sz="1400" dirty="0" err="1">
                    <a:latin typeface="Comic Sans MS" pitchFamily="66" charset="0"/>
                  </a:rPr>
                  <a:t>слизисты</a:t>
                </a:r>
                <a:r>
                  <a:rPr lang="ru-RU" sz="1400" dirty="0">
                    <a:latin typeface="Comic Sans MS" pitchFamily="66" charset="0"/>
                  </a:rPr>
                  <a:t>-ми железами</a:t>
                </a:r>
              </a:p>
            </p:txBody>
          </p:sp>
          <p:sp>
            <p:nvSpPr>
              <p:cNvPr id="389158" name="Text Box 33"/>
              <p:cNvSpPr txBox="1">
                <a:spLocks noChangeArrowheads="1"/>
              </p:cNvSpPr>
              <p:nvPr/>
            </p:nvSpPr>
            <p:spPr bwMode="auto">
              <a:xfrm>
                <a:off x="3360" y="1776"/>
                <a:ext cx="1811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r>
                  <a:rPr lang="ru-RU" b="1" u="sng">
                    <a:latin typeface="Comic Sans MS" pitchFamily="66" charset="0"/>
                  </a:rPr>
                  <a:t>Обратимый  компонент</a:t>
                </a:r>
              </a:p>
            </p:txBody>
          </p:sp>
          <p:sp>
            <p:nvSpPr>
              <p:cNvPr id="389159" name="AutoShape 109"/>
              <p:cNvSpPr>
                <a:spLocks noChangeArrowheads="1"/>
              </p:cNvSpPr>
              <p:nvPr/>
            </p:nvSpPr>
            <p:spPr bwMode="auto">
              <a:xfrm>
                <a:off x="2773" y="2060"/>
                <a:ext cx="1392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>
                <a:solidFill>
                  <a:srgbClr val="195618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ru-RU" sz="1400" b="1" dirty="0">
                    <a:latin typeface="Comic Sans MS" pitchFamily="66" charset="0"/>
                  </a:rPr>
                  <a:t>Спазм гладкой мускулатуры бронхов</a:t>
                </a:r>
              </a:p>
            </p:txBody>
          </p:sp>
          <p:sp>
            <p:nvSpPr>
              <p:cNvPr id="389160" name="Line 114"/>
              <p:cNvSpPr>
                <a:spLocks noChangeShapeType="1"/>
              </p:cNvSpPr>
              <p:nvPr/>
            </p:nvSpPr>
            <p:spPr bwMode="auto">
              <a:xfrm flipV="1">
                <a:off x="2832" y="144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89161" name="AutoShape 90"/>
          <p:cNvSpPr>
            <a:spLocks noChangeArrowheads="1"/>
          </p:cNvSpPr>
          <p:nvPr/>
        </p:nvSpPr>
        <p:spPr bwMode="auto">
          <a:xfrm>
            <a:off x="684213" y="765175"/>
            <a:ext cx="2363787" cy="1143000"/>
          </a:xfrm>
          <a:prstGeom prst="roundRect">
            <a:avLst>
              <a:gd name="adj" fmla="val 16667"/>
            </a:avLst>
          </a:prstGeom>
          <a:solidFill>
            <a:srgbClr val="92EE96"/>
          </a:solidFill>
          <a:ln w="9525">
            <a:solidFill>
              <a:srgbClr val="195618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1600" b="1"/>
          </a:p>
          <a:p>
            <a:pPr algn="ctr"/>
            <a:r>
              <a:rPr lang="ru-RU" sz="1600" b="1"/>
              <a:t> </a:t>
            </a:r>
            <a:r>
              <a:rPr lang="ru-RU" sz="1600" b="1">
                <a:latin typeface="Comic Sans MS" pitchFamily="66" charset="0"/>
              </a:rPr>
              <a:t>КУРЕНИЕ, др.первичные</a:t>
            </a:r>
          </a:p>
          <a:p>
            <a:pPr algn="ctr"/>
            <a:r>
              <a:rPr lang="ru-RU" sz="1600" b="1">
                <a:latin typeface="Comic Sans MS" pitchFamily="66" charset="0"/>
              </a:rPr>
              <a:t>раздражающие факторы</a:t>
            </a:r>
          </a:p>
          <a:p>
            <a:pPr algn="ctr"/>
            <a:endParaRPr lang="ru-RU" sz="1600" b="1">
              <a:latin typeface="Comic Sans MS" pitchFamily="66" charset="0"/>
            </a:endParaRPr>
          </a:p>
        </p:txBody>
      </p:sp>
      <p:sp>
        <p:nvSpPr>
          <p:cNvPr id="389162" name="Text Box 43"/>
          <p:cNvSpPr txBox="1">
            <a:spLocks noChangeArrowheads="1"/>
          </p:cNvSpPr>
          <p:nvPr/>
        </p:nvSpPr>
        <p:spPr bwMode="auto">
          <a:xfrm>
            <a:off x="2051050" y="188913"/>
            <a:ext cx="56292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sz="3200" dirty="0">
                <a:solidFill>
                  <a:srgbClr val="FF0000"/>
                </a:solidFill>
                <a:latin typeface="Comic Sans MS" pitchFamily="66" charset="0"/>
              </a:rPr>
              <a:t>Механизмы развития ХОБЛ</a:t>
            </a:r>
          </a:p>
        </p:txBody>
      </p:sp>
    </p:spTree>
    <p:extLst>
      <p:ext uri="{BB962C8B-B14F-4D97-AF65-F5344CB8AC3E}">
        <p14:creationId xmlns:p14="http://schemas.microsoft.com/office/powerpoint/2010/main" val="274099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sz="4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99011" name="Text Box 3"/>
          <p:cNvSpPr txBox="1">
            <a:spLocks noChangeArrowheads="1"/>
          </p:cNvSpPr>
          <p:nvPr/>
        </p:nvSpPr>
        <p:spPr bwMode="auto">
          <a:xfrm>
            <a:off x="611188" y="1557338"/>
            <a:ext cx="3455987" cy="52133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БА - хроническое воспалительное заболевание дыхательных путей</a:t>
            </a:r>
          </a:p>
          <a:p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(эозинофилы, тучные клетки) </a:t>
            </a:r>
          </a:p>
          <a:p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характеризующееся:</a:t>
            </a:r>
          </a:p>
          <a:p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► эпизодами обратимой бронхо-обструкции на фоне</a:t>
            </a:r>
            <a:r>
              <a:rPr lang="ru-RU" sz="2400" b="1">
                <a:latin typeface="Comic Sans MS" pitchFamily="66" charset="0"/>
              </a:rPr>
              <a:t> </a:t>
            </a:r>
          </a:p>
          <a:p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►</a:t>
            </a:r>
            <a:r>
              <a:rPr lang="ru-RU" sz="2400" b="1">
                <a:latin typeface="Comic Sans MS" pitchFamily="66" charset="0"/>
              </a:rPr>
              <a:t> бронхиальной 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гиперреактивности</a:t>
            </a:r>
          </a:p>
        </p:txBody>
      </p:sp>
      <p:sp>
        <p:nvSpPr>
          <p:cNvPr id="299012" name="Text Box 4"/>
          <p:cNvSpPr txBox="1">
            <a:spLocks noChangeArrowheads="1"/>
          </p:cNvSpPr>
          <p:nvPr/>
        </p:nvSpPr>
        <p:spPr bwMode="auto">
          <a:xfrm>
            <a:off x="3059113" y="317500"/>
            <a:ext cx="2971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9933"/>
                    </a:gs>
                    <a:gs pos="100000">
                      <a:srgbClr val="000099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800" b="1" i="1">
              <a:solidFill>
                <a:srgbClr val="000099"/>
              </a:solidFill>
            </a:endParaRPr>
          </a:p>
        </p:txBody>
      </p:sp>
      <p:sp>
        <p:nvSpPr>
          <p:cNvPr id="299013" name="Text Box 5"/>
          <p:cNvSpPr txBox="1">
            <a:spLocks noChangeArrowheads="1"/>
          </p:cNvSpPr>
          <p:nvPr/>
        </p:nvSpPr>
        <p:spPr bwMode="auto">
          <a:xfrm>
            <a:off x="5003800" y="1557338"/>
            <a:ext cx="3816350" cy="52133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ХОБЛ –  хроническое воспалительное заболевание дыхательных путей </a:t>
            </a:r>
          </a:p>
          <a:p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(нейтрофилы), </a:t>
            </a:r>
          </a:p>
          <a:p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характеризующееся:</a:t>
            </a:r>
          </a:p>
          <a:p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► не</a:t>
            </a:r>
            <a:r>
              <a:rPr 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полностью обратимой бронхообструкцией и</a:t>
            </a:r>
          </a:p>
          <a:p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►</a:t>
            </a:r>
            <a:r>
              <a:rPr lang="ru-RU" sz="2400" b="1">
                <a:latin typeface="Comic Sans MS" pitchFamily="66" charset="0"/>
              </a:rPr>
              <a:t> 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неуклонным прогрессированием</a:t>
            </a:r>
          </a:p>
          <a:p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299014" name="Text Box 6"/>
          <p:cNvSpPr txBox="1">
            <a:spLocks noChangeArrowheads="1"/>
          </p:cNvSpPr>
          <p:nvPr/>
        </p:nvSpPr>
        <p:spPr bwMode="auto">
          <a:xfrm>
            <a:off x="1619250" y="692150"/>
            <a:ext cx="56165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CC00"/>
                </a:solidFill>
              </a:rPr>
              <a:t>    </a:t>
            </a:r>
            <a:r>
              <a:rPr lang="ru-RU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◄</a:t>
            </a:r>
            <a:r>
              <a:rPr lang="ru-RU" sz="2400"/>
              <a:t> </a:t>
            </a:r>
            <a:r>
              <a:rPr lang="ru-RU" sz="2800" b="1">
                <a:solidFill>
                  <a:schemeClr val="tx2"/>
                </a:solidFill>
                <a:latin typeface="Comic Sans MS" pitchFamily="66" charset="0"/>
              </a:rPr>
              <a:t>АСТМА          ХОБЛ </a:t>
            </a: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►</a:t>
            </a:r>
            <a:endParaRPr lang="ru-RU" sz="3200"/>
          </a:p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CC00"/>
                </a:solidFill>
              </a:rPr>
              <a:t> </a:t>
            </a:r>
          </a:p>
        </p:txBody>
      </p:sp>
      <p:pic>
        <p:nvPicPr>
          <p:cNvPr id="299015" name="Picture 7" descr="glob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0350"/>
            <a:ext cx="1295400" cy="10795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9016" name="Picture 8" descr="GOLD2-v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260350"/>
            <a:ext cx="1258888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98007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1366</TotalTime>
  <Words>2987</Words>
  <Application>Microsoft Office PowerPoint</Application>
  <PresentationFormat>Экран (4:3)</PresentationFormat>
  <Paragraphs>574</Paragraphs>
  <Slides>53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72" baseType="lpstr">
      <vt:lpstr>Arial Unicode MS</vt:lpstr>
      <vt:lpstr>Gulim</vt:lpstr>
      <vt:lpstr>맑은 고딕</vt:lpstr>
      <vt:lpstr>ＭＳ Ｐゴシック</vt:lpstr>
      <vt:lpstr>Arial</vt:lpstr>
      <vt:lpstr>Arial Black</vt:lpstr>
      <vt:lpstr>Calibri</vt:lpstr>
      <vt:lpstr>Century Gothic</vt:lpstr>
      <vt:lpstr>Comic Sans MS</vt:lpstr>
      <vt:lpstr>Math B</vt:lpstr>
      <vt:lpstr>Monotype Corsiva</vt:lpstr>
      <vt:lpstr>Monotype Sorts</vt:lpstr>
      <vt:lpstr>Palatino Linotype</vt:lpstr>
      <vt:lpstr>Tahoma</vt:lpstr>
      <vt:lpstr>Times New Roman</vt:lpstr>
      <vt:lpstr>Verdana</vt:lpstr>
      <vt:lpstr>Wingdings</vt:lpstr>
      <vt:lpstr>Wingdings 3</vt:lpstr>
      <vt:lpstr>Легкий дым</vt:lpstr>
      <vt:lpstr>Хроническая обструктивная болезнь легких (ХОБЛ)</vt:lpstr>
      <vt:lpstr>Эпидемиология</vt:lpstr>
      <vt:lpstr>Согласно прогнозам, к 2020 году ХОБЛ окажется на третьем месте среди наиболее значимых причин летальных исходов</vt:lpstr>
      <vt:lpstr>Презентация PowerPoint</vt:lpstr>
      <vt:lpstr>Презентация PowerPoint</vt:lpstr>
      <vt:lpstr>ХОБЛ:  ОПРЕДЕЛЕНИЕ  (GOLD 2012) </vt:lpstr>
      <vt:lpstr>ФАКТОРЫ  РИСКА ХОБЛ</vt:lpstr>
      <vt:lpstr>Презентация PowerPoint</vt:lpstr>
      <vt:lpstr>Презентация PowerPoint</vt:lpstr>
      <vt:lpstr>ХОБЛ : определение фенотипа </vt:lpstr>
      <vt:lpstr>Презентация PowerPoint</vt:lpstr>
      <vt:lpstr>«Бронхитический» тип ХОБЛ</vt:lpstr>
      <vt:lpstr>Презентация PowerPoint</vt:lpstr>
      <vt:lpstr>«Эмфизематозный» вариант</vt:lpstr>
      <vt:lpstr>Клиника ХОБЛ:</vt:lpstr>
      <vt:lpstr>Критерии диагностики ХОБЛ:</vt:lpstr>
      <vt:lpstr>АНАМНЕЗ КУРЕНИЯ</vt:lpstr>
      <vt:lpstr>СПИРОМЕТРИЯ –  «ЗОЛОТОЙ СТАНДАРТ» ДИАГНОСТИКИ ХОБЛ</vt:lpstr>
      <vt:lpstr>Обструкция при ХОБЛ</vt:lpstr>
      <vt:lpstr>Бронхолитический тест</vt:lpstr>
      <vt:lpstr>Презентация PowerPoint</vt:lpstr>
      <vt:lpstr>Цифровые фильтры стадий ХОБЛ </vt:lpstr>
      <vt:lpstr>Презентация PowerPoint</vt:lpstr>
      <vt:lpstr>Презентация PowerPoint</vt:lpstr>
      <vt:lpstr>Презентация PowerPoint</vt:lpstr>
      <vt:lpstr>COPD Assessment Test  (CAT-ТЕСТ)</vt:lpstr>
      <vt:lpstr>Презентация PowerPoint</vt:lpstr>
      <vt:lpstr>Презентация PowerPoint</vt:lpstr>
      <vt:lpstr>Презентация PowerPoint</vt:lpstr>
      <vt:lpstr>Презентация PowerPoint</vt:lpstr>
      <vt:lpstr>ХОБЛ</vt:lpstr>
      <vt:lpstr>Презентация PowerPoint</vt:lpstr>
      <vt:lpstr>Презентация PowerPoint</vt:lpstr>
      <vt:lpstr>Презентация PowerPoint</vt:lpstr>
      <vt:lpstr>Презентация PowerPoint</vt:lpstr>
      <vt:lpstr>Неинфекционные обострения</vt:lpstr>
      <vt:lpstr>Этиология инфекционных обострений ХОБЛ</vt:lpstr>
      <vt:lpstr>Лечение ХОБЛ направлено на: </vt:lpstr>
      <vt:lpstr>ОБУЧЕНИЕ БОЛЬНЫХ ХОБЛ</vt:lpstr>
      <vt:lpstr>Фармакотерапия ХОБЛ</vt:lpstr>
      <vt:lpstr>Руководство по ХОБЛ 2006   Стадия 0: Риск развития болезни</vt:lpstr>
      <vt:lpstr>Руководство по ХОБЛ   Стадия I: легкая</vt:lpstr>
      <vt:lpstr>Руководство по ХОБЛ   Стадия II: средняя</vt:lpstr>
      <vt:lpstr>Руководство по ХОБЛ   Стадия III: тяжелая</vt:lpstr>
      <vt:lpstr>Руководство по ХОБЛ   Стадия IV: крайне- тяжелая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Пульсоксиметрия</vt:lpstr>
      <vt:lpstr>Объективизация степени ДН  Пульсоксиметрия</vt:lpstr>
      <vt:lpstr>Спасибо за внимание 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ХОБЛ (COPD)</dc:title>
  <dc:creator>user</dc:creator>
  <cp:lastModifiedBy>Василий Бондаренко</cp:lastModifiedBy>
  <cp:revision>76</cp:revision>
  <dcterms:created xsi:type="dcterms:W3CDTF">2007-10-14T18:00:32Z</dcterms:created>
  <dcterms:modified xsi:type="dcterms:W3CDTF">2014-02-04T03:12:48Z</dcterms:modified>
</cp:coreProperties>
</file>