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7" r:id="rId1"/>
  </p:sldMasterIdLst>
  <p:notesMasterIdLst>
    <p:notesMasterId r:id="rId60"/>
  </p:notesMasterIdLst>
  <p:sldIdLst>
    <p:sldId id="256" r:id="rId2"/>
    <p:sldId id="257" r:id="rId3"/>
    <p:sldId id="258" r:id="rId4"/>
    <p:sldId id="713" r:id="rId5"/>
    <p:sldId id="264" r:id="rId6"/>
    <p:sldId id="780" r:id="rId7"/>
    <p:sldId id="718" r:id="rId8"/>
    <p:sldId id="722" r:id="rId9"/>
    <p:sldId id="726" r:id="rId10"/>
    <p:sldId id="286" r:id="rId11"/>
    <p:sldId id="280" r:id="rId12"/>
    <p:sldId id="389" r:id="rId13"/>
    <p:sldId id="475" r:id="rId14"/>
    <p:sldId id="398" r:id="rId15"/>
    <p:sldId id="477" r:id="rId16"/>
    <p:sldId id="728" r:id="rId17"/>
    <p:sldId id="272" r:id="rId18"/>
    <p:sldId id="440" r:id="rId19"/>
    <p:sldId id="441" r:id="rId20"/>
    <p:sldId id="442" r:id="rId21"/>
    <p:sldId id="347" r:id="rId22"/>
    <p:sldId id="350" r:id="rId23"/>
    <p:sldId id="448" r:id="rId24"/>
    <p:sldId id="351" r:id="rId25"/>
    <p:sldId id="362" r:id="rId26"/>
    <p:sldId id="364" r:id="rId27"/>
    <p:sldId id="365" r:id="rId28"/>
    <p:sldId id="366" r:id="rId29"/>
    <p:sldId id="377" r:id="rId30"/>
    <p:sldId id="380" r:id="rId31"/>
    <p:sldId id="379" r:id="rId32"/>
    <p:sldId id="626" r:id="rId33"/>
    <p:sldId id="628" r:id="rId34"/>
    <p:sldId id="677" r:id="rId35"/>
    <p:sldId id="680" r:id="rId36"/>
    <p:sldId id="681" r:id="rId37"/>
    <p:sldId id="682" r:id="rId38"/>
    <p:sldId id="686" r:id="rId39"/>
    <p:sldId id="692" r:id="rId40"/>
    <p:sldId id="777" r:id="rId41"/>
    <p:sldId id="752" r:id="rId42"/>
    <p:sldId id="778" r:id="rId43"/>
    <p:sldId id="586" r:id="rId44"/>
    <p:sldId id="591" r:id="rId45"/>
    <p:sldId id="592" r:id="rId46"/>
    <p:sldId id="593" r:id="rId47"/>
    <p:sldId id="600" r:id="rId48"/>
    <p:sldId id="601" r:id="rId49"/>
    <p:sldId id="602" r:id="rId50"/>
    <p:sldId id="603" r:id="rId51"/>
    <p:sldId id="604" r:id="rId52"/>
    <p:sldId id="606" r:id="rId53"/>
    <p:sldId id="607" r:id="rId54"/>
    <p:sldId id="608" r:id="rId55"/>
    <p:sldId id="760" r:id="rId56"/>
    <p:sldId id="781" r:id="rId57"/>
    <p:sldId id="782" r:id="rId58"/>
    <p:sldId id="455" r:id="rId5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0" autoAdjust="0"/>
    <p:restoredTop sz="85907" autoAdjust="0"/>
  </p:normalViewPr>
  <p:slideViewPr>
    <p:cSldViewPr>
      <p:cViewPr varScale="1">
        <p:scale>
          <a:sx n="75" d="100"/>
          <a:sy n="75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-1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CB4F076-2F17-49FD-A559-CE56F26952C3}" type="datetimeFigureOut">
              <a:rPr lang="ru-RU"/>
              <a:pPr>
                <a:defRPr/>
              </a:pPr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07ECD78-3A09-4B99-A338-1848C8900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363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8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8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A06BDE-CC0F-4309-BF3D-31214788E038}" type="slidenum">
              <a:rPr lang="ru-RU" smtClean="0"/>
              <a:pPr/>
              <a:t>20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607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F1020A64-28CC-4F1B-B9A7-C4B45CDB7B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116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4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9634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382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5896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47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AC6B6-8024-4905-B310-1ACEC1267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667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4C2409-9789-4A2D-B56D-EB7D891005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89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EA55E-32C9-4445-8B02-B07356037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13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0C7BC-2C07-4C45-B866-13E65D60AC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892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A45174A8-43C3-4EC5-8F89-F5B1F307EB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678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EB355295-6FB6-4690-8C6C-B29A9C1ADB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6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7E31B1A4-FF12-4886-8EAE-36215AF0C2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70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C354F-727E-47BA-A213-C7B64FD6E3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58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AAA793-2DB0-47B0-8DA4-18CB605A34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48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751DBA-5B14-4C27-A2E3-B2C63D009B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06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3ABE1DD5-0FAB-4227-9A73-ADF38EA925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9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7687F709-C030-462E-82B4-922CAA13B2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6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  <p:sldLayoutId id="214748401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Comic Sans MS" panose="030F0702030302020204" pitchFamily="66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764704"/>
            <a:ext cx="7772400" cy="19751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6600" b="1" dirty="0" smtClean="0">
                <a:solidFill>
                  <a:srgbClr val="FF0000"/>
                </a:solidFill>
              </a:rPr>
              <a:t>Пневмонии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91880" y="5867980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Гомель 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60648"/>
            <a:ext cx="7200800" cy="1280890"/>
          </a:xfrm>
        </p:spPr>
        <p:txBody>
          <a:bodyPr/>
          <a:lstStyle/>
          <a:p>
            <a:pPr>
              <a:defRPr/>
            </a:pPr>
            <a:r>
              <a:rPr lang="ru-RU" b="1" dirty="0" err="1" smtClean="0">
                <a:solidFill>
                  <a:srgbClr val="FF0000"/>
                </a:solidFill>
              </a:rPr>
              <a:t>Внегоспитальная</a:t>
            </a:r>
            <a:r>
              <a:rPr lang="ru-RU" b="1" dirty="0" smtClean="0">
                <a:solidFill>
                  <a:srgbClr val="FF0000"/>
                </a:solidFill>
              </a:rPr>
              <a:t> пневмония: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sz="1600" b="1" u="sng" dirty="0" smtClean="0">
                <a:solidFill>
                  <a:srgbClr val="FF0000"/>
                </a:solidFill>
              </a:rPr>
              <a:t>«</a:t>
            </a:r>
            <a:r>
              <a:rPr lang="ru-RU" sz="1600" b="1" u="sng" dirty="0">
                <a:solidFill>
                  <a:srgbClr val="FF0000"/>
                </a:solidFill>
              </a:rPr>
              <a:t>Золотой» стандарт диагностики </a:t>
            </a:r>
            <a:endParaRPr lang="ru-RU" sz="1600" b="1" i="1" dirty="0" smtClean="0">
              <a:solidFill>
                <a:srgbClr val="FF0000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971601" y="1268760"/>
            <a:ext cx="7562800" cy="5040560"/>
          </a:xfrm>
        </p:spPr>
        <p:txBody>
          <a:bodyPr>
            <a:normAutofit fontScale="92500" lnSpcReduction="20000"/>
          </a:bodyPr>
          <a:lstStyle/>
          <a:p>
            <a:pPr marL="411480" algn="ctr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400" b="1" u="sng" dirty="0" smtClean="0"/>
          </a:p>
          <a:p>
            <a:pPr marL="525780" indent="-457200" algn="ctr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endParaRPr lang="ru-RU" sz="2400" dirty="0" smtClean="0"/>
          </a:p>
          <a:p>
            <a:pPr marL="52578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острое начало с интоксикационным синдромом</a:t>
            </a:r>
          </a:p>
          <a:p>
            <a:pPr marL="52578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err="1" smtClean="0">
                <a:solidFill>
                  <a:schemeClr val="tx1"/>
                </a:solidFill>
              </a:rPr>
              <a:t>бронхолегочноплевральный</a:t>
            </a:r>
            <a:r>
              <a:rPr lang="ru-RU" sz="2400" b="1" dirty="0" smtClean="0">
                <a:solidFill>
                  <a:schemeClr val="tx1"/>
                </a:solidFill>
              </a:rPr>
              <a:t> синдром: кашель с мокротой, одышка, боль</a:t>
            </a:r>
          </a:p>
          <a:p>
            <a:pPr marL="52578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err="1" smtClean="0">
                <a:solidFill>
                  <a:schemeClr val="tx1"/>
                </a:solidFill>
              </a:rPr>
              <a:t>аускультативно</a:t>
            </a:r>
            <a:r>
              <a:rPr lang="ru-RU" sz="2400" b="1" dirty="0" smtClean="0">
                <a:solidFill>
                  <a:schemeClr val="tx1"/>
                </a:solidFill>
              </a:rPr>
              <a:t>: </a:t>
            </a:r>
            <a:r>
              <a:rPr lang="ru-RU" sz="2400" b="1" dirty="0" err="1" smtClean="0">
                <a:solidFill>
                  <a:schemeClr val="tx1"/>
                </a:solidFill>
              </a:rPr>
              <a:t>крепитирующие</a:t>
            </a:r>
            <a:r>
              <a:rPr lang="ru-RU" sz="2400" b="1" dirty="0" smtClean="0">
                <a:solidFill>
                  <a:schemeClr val="tx1"/>
                </a:solidFill>
              </a:rPr>
              <a:t> хрипы над пораженным участком легкого (типичная пневмония)</a:t>
            </a:r>
          </a:p>
          <a:p>
            <a:pPr marL="52578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изменения в гемограмме (лейкоцитоз, лейкопения, </a:t>
            </a:r>
            <a:r>
              <a:rPr lang="ru-RU" sz="2400" b="1" dirty="0" err="1" smtClean="0">
                <a:solidFill>
                  <a:schemeClr val="tx1"/>
                </a:solidFill>
              </a:rPr>
              <a:t>нейтрофильный</a:t>
            </a:r>
            <a:r>
              <a:rPr lang="ru-RU" sz="2400" b="1" dirty="0" smtClean="0">
                <a:solidFill>
                  <a:schemeClr val="tx1"/>
                </a:solidFill>
              </a:rPr>
              <a:t> сдвиг и др.)</a:t>
            </a:r>
          </a:p>
          <a:p>
            <a:pPr marL="52578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рентгенологически: инфильтративные изменения (интерстициальные – при легких формах атипичной пневмонии)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</a:rPr>
              <a:t>отсутстви</a:t>
            </a:r>
            <a:r>
              <a:rPr lang="ru-RU" sz="2400" b="1" dirty="0">
                <a:solidFill>
                  <a:schemeClr val="tx1"/>
                </a:solidFill>
              </a:rPr>
              <a:t>е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диагностической альтернативы.</a:t>
            </a:r>
          </a:p>
          <a:p>
            <a:pPr>
              <a:lnSpc>
                <a:spcPct val="90000"/>
              </a:lnSpc>
              <a:buNone/>
            </a:pPr>
            <a:endParaRPr lang="ru-RU" sz="2400" dirty="0"/>
          </a:p>
          <a:p>
            <a:pPr>
              <a:lnSpc>
                <a:spcPct val="90000"/>
              </a:lnSpc>
              <a:buNone/>
            </a:pPr>
            <a:r>
              <a:rPr lang="ru-RU" sz="2400" dirty="0"/>
              <a:t>          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"/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FF0000"/>
                </a:solidFill>
              </a:rPr>
              <a:t>Внегоспитальная</a:t>
            </a:r>
            <a:r>
              <a:rPr lang="ru-RU" b="1" dirty="0" smtClean="0">
                <a:solidFill>
                  <a:srgbClr val="FF0000"/>
                </a:solidFill>
              </a:rPr>
              <a:t> пневмония: </a:t>
            </a:r>
            <a:r>
              <a:rPr lang="ru-RU" sz="1600" b="1" i="1" dirty="0" smtClean="0">
                <a:solidFill>
                  <a:srgbClr val="FF0000"/>
                </a:solidFill>
              </a:rPr>
              <a:t>клиника</a:t>
            </a:r>
          </a:p>
        </p:txBody>
      </p:sp>
      <p:graphicFrame>
        <p:nvGraphicFramePr>
          <p:cNvPr id="32771" name="Group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299" cy="4010026"/>
        </p:xfrm>
        <a:graphic>
          <a:graphicData uri="http://schemas.openxmlformats.org/drawingml/2006/table">
            <a:tbl>
              <a:tblPr/>
              <a:tblGrid>
                <a:gridCol w="1475161"/>
                <a:gridCol w="454184"/>
                <a:gridCol w="1248693"/>
                <a:gridCol w="1362552"/>
                <a:gridCol w="1077279"/>
                <a:gridCol w="973430"/>
              </a:tblGrid>
              <a:tr h="3889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Вероятность диагноза</a:t>
                      </a:r>
                    </a:p>
                  </a:txBody>
                  <a:tcPr marL="72069" marR="720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критерии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4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физикальные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Острое начало, Т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&gt;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38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º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Клиника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Δ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крови</a:t>
                      </a:r>
                      <a:endParaRPr kumimoji="0" lang="el-G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Определенный</a:t>
                      </a:r>
                    </a:p>
                  </a:txBody>
                  <a:tcPr marL="72069" marR="720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Любые 2 критерия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Неточный</a:t>
                      </a:r>
                    </a:p>
                  </a:txBody>
                  <a:tcPr marL="72069" marR="720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Маловероятный </a:t>
                      </a:r>
                    </a:p>
                  </a:txBody>
                  <a:tcPr marL="72069" marR="720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+/-</a:t>
                      </a:r>
                    </a:p>
                  </a:txBody>
                  <a:tcPr marL="72069" marR="720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«Атипичные» пневмонии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259633" y="2133600"/>
            <a:ext cx="7274768" cy="3777622"/>
          </a:xfrm>
        </p:spPr>
        <p:txBody>
          <a:bodyPr>
            <a:normAutofit fontScale="70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Микоплазменная</a:t>
            </a:r>
            <a:r>
              <a:rPr lang="ru-RU" sz="1800" b="1" dirty="0" smtClean="0">
                <a:solidFill>
                  <a:schemeClr val="tx1"/>
                </a:solidFill>
              </a:rPr>
              <a:t>			            ТОРС (птичий, свиной грипп)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Хламидиозная</a:t>
            </a:r>
            <a:r>
              <a:rPr lang="ru-RU" sz="1800" b="1" dirty="0" smtClean="0">
                <a:solidFill>
                  <a:schemeClr val="tx1"/>
                </a:solidFill>
              </a:rPr>
              <a:t>				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Актиномикозная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Легионеллезная</a:t>
            </a:r>
            <a:r>
              <a:rPr lang="ru-RU" sz="1800" b="1" dirty="0" smtClean="0">
                <a:solidFill>
                  <a:schemeClr val="tx1"/>
                </a:solidFill>
              </a:rPr>
              <a:t> 					</a:t>
            </a:r>
            <a:r>
              <a:rPr lang="ru-RU" sz="1800" b="1" dirty="0" err="1" smtClean="0">
                <a:solidFill>
                  <a:schemeClr val="tx1"/>
                </a:solidFill>
              </a:rPr>
              <a:t>Аспергиллезная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Пневмоцистная</a:t>
            </a:r>
            <a:r>
              <a:rPr lang="ru-RU" sz="1800" b="1" dirty="0" smtClean="0">
                <a:solidFill>
                  <a:schemeClr val="tx1"/>
                </a:solidFill>
              </a:rPr>
              <a:t>					      Бластомикоз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Вирусная					 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Геотрихоз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Вирусно</a:t>
            </a:r>
            <a:r>
              <a:rPr lang="ru-RU" sz="1800" b="1" dirty="0" smtClean="0">
                <a:solidFill>
                  <a:schemeClr val="tx1"/>
                </a:solidFill>
              </a:rPr>
              <a:t> –бактериальная 				</a:t>
            </a:r>
            <a:r>
              <a:rPr lang="ru-RU" sz="1800" b="1" dirty="0" err="1" smtClean="0">
                <a:solidFill>
                  <a:schemeClr val="tx1"/>
                </a:solidFill>
              </a:rPr>
              <a:t>Гистоплазмоз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Вир.-парагриппозная</a:t>
            </a:r>
            <a:r>
              <a:rPr lang="ru-RU" sz="1800" b="1" dirty="0" smtClean="0">
                <a:solidFill>
                  <a:schemeClr val="tx1"/>
                </a:solidFill>
              </a:rPr>
              <a:t>				Кандидамикоз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Аденовирусная 					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Кокцидиоидоз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Респираторно-</a:t>
            </a:r>
            <a:r>
              <a:rPr lang="ru-RU" sz="1800" b="1" dirty="0" err="1" smtClean="0">
                <a:solidFill>
                  <a:schemeClr val="tx1"/>
                </a:solidFill>
              </a:rPr>
              <a:t>синтициально</a:t>
            </a:r>
            <a:r>
              <a:rPr lang="ru-RU" sz="1800" b="1" dirty="0" smtClean="0">
                <a:solidFill>
                  <a:schemeClr val="tx1"/>
                </a:solidFill>
              </a:rPr>
              <a:t>-вирусная	</a:t>
            </a:r>
            <a:r>
              <a:rPr lang="ru-RU" sz="1800" b="1" dirty="0" err="1" smtClean="0">
                <a:solidFill>
                  <a:schemeClr val="tx1"/>
                </a:solidFill>
              </a:rPr>
              <a:t>Криптококкоз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Риккетсиозная</a:t>
            </a:r>
            <a:r>
              <a:rPr lang="ru-RU" sz="1800" b="1" dirty="0" smtClean="0">
                <a:solidFill>
                  <a:schemeClr val="tx1"/>
                </a:solidFill>
              </a:rPr>
              <a:t>					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Споротрихоз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Коревая		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Герпес-вирусная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</a:rPr>
              <a:t>Цитомегаловирусная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rgbClr val="FF0000"/>
                </a:solidFill>
              </a:rPr>
              <a:t>Микоплазменная</a:t>
            </a:r>
            <a:r>
              <a:rPr lang="ru-RU" sz="2800" b="1" dirty="0" smtClean="0">
                <a:solidFill>
                  <a:srgbClr val="FF0000"/>
                </a:solidFill>
              </a:rPr>
              <a:t> пневмония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857250" y="1285875"/>
            <a:ext cx="7772400" cy="50720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Среди </a:t>
            </a:r>
            <a:r>
              <a:rPr lang="ru-RU" sz="1800" b="1" dirty="0" err="1" smtClean="0">
                <a:solidFill>
                  <a:schemeClr val="tx1"/>
                </a:solidFill>
              </a:rPr>
              <a:t>небактериальных</a:t>
            </a:r>
            <a:r>
              <a:rPr lang="ru-RU" sz="1800" b="1" dirty="0" smtClean="0">
                <a:solidFill>
                  <a:schemeClr val="tx1"/>
                </a:solidFill>
              </a:rPr>
              <a:t> пневмоний встречается наиболее часто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Редко выявляется у лиц старше 45 лет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Путь передачи – воздушно-капельный, чаще – осенью и в начале зимы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Инкубационный период- 2-3 недели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Респираторные симптомы: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поражение ВДП (фарингит, бронхит);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легочные (пневмонии, плеврит, редко образование абсцессов);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err="1" smtClean="0">
                <a:solidFill>
                  <a:schemeClr val="tx1"/>
                </a:solidFill>
              </a:rPr>
              <a:t>нереспираторные</a:t>
            </a:r>
            <a:r>
              <a:rPr lang="ru-RU" sz="1800" b="1" dirty="0" smtClean="0">
                <a:solidFill>
                  <a:schemeClr val="tx1"/>
                </a:solidFill>
              </a:rPr>
              <a:t>: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ЖКТ (гастроэнтерит, гепатит, панкреатит);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гематологические, обычно после второй недели (аутоиммунная гемолитическая анемия с положительной пробой </a:t>
            </a:r>
            <a:r>
              <a:rPr lang="ru-RU" sz="1600" b="1" dirty="0" err="1" smtClean="0">
                <a:solidFill>
                  <a:schemeClr val="tx1"/>
                </a:solidFill>
              </a:rPr>
              <a:t>Кумбса</a:t>
            </a:r>
            <a:r>
              <a:rPr lang="ru-RU" sz="1600" b="1" dirty="0" smtClean="0">
                <a:solidFill>
                  <a:schemeClr val="tx1"/>
                </a:solidFill>
              </a:rPr>
              <a:t>, тромбоцитопеническая пурпура, ДВС-синдром);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скелетно-мышечные, в первые две недели (миалгия, артралгия, полиартрит крупных суставов);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сердечно-сосудистые (у 25% больных </a:t>
            </a:r>
            <a:r>
              <a:rPr lang="ru-RU" sz="1600" b="1" dirty="0" err="1" smtClean="0">
                <a:solidFill>
                  <a:schemeClr val="tx1"/>
                </a:solidFill>
              </a:rPr>
              <a:t>субклинически</a:t>
            </a:r>
            <a:r>
              <a:rPr lang="ru-RU" sz="1600" b="1" dirty="0" smtClean="0">
                <a:solidFill>
                  <a:schemeClr val="tx1"/>
                </a:solidFill>
              </a:rPr>
              <a:t> протекающие миокардит, перикардит и нарушения в проводящей системе сердца);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дерматологические - на первой неделе пневмонии у 25% больных появляется полиморфная эритема (красные, фиолетовые пятна) или другая сыпь (может быть синдром </a:t>
            </a:r>
            <a:r>
              <a:rPr lang="ru-RU" sz="1600" b="1" dirty="0" err="1" smtClean="0">
                <a:solidFill>
                  <a:schemeClr val="tx1"/>
                </a:solidFill>
              </a:rPr>
              <a:t>Стивенса</a:t>
            </a:r>
            <a:r>
              <a:rPr lang="ru-RU" sz="1600" b="1" dirty="0" smtClean="0">
                <a:solidFill>
                  <a:schemeClr val="tx1"/>
                </a:solidFill>
              </a:rPr>
              <a:t>-Джонсона), которые исчезают через 1-2 недели;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1600" b="1" dirty="0" smtClean="0">
                <a:solidFill>
                  <a:schemeClr val="tx1"/>
                </a:solidFill>
              </a:rPr>
              <a:t>неврологические (менингит, энцефалит, периферическая </a:t>
            </a:r>
            <a:r>
              <a:rPr lang="ru-RU" sz="1600" b="1" dirty="0" err="1" smtClean="0">
                <a:solidFill>
                  <a:schemeClr val="tx1"/>
                </a:solidFill>
              </a:rPr>
              <a:t>нейропатия</a:t>
            </a:r>
            <a:r>
              <a:rPr lang="ru-RU" sz="1600" b="1" dirty="0" smtClean="0">
                <a:solidFill>
                  <a:schemeClr val="tx1"/>
                </a:solidFill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err="1" smtClean="0">
                <a:solidFill>
                  <a:srgbClr val="FF0000"/>
                </a:solidFill>
              </a:rPr>
              <a:t>Микоплазменная</a:t>
            </a:r>
            <a:r>
              <a:rPr lang="ru-RU" sz="2800" dirty="0" smtClean="0">
                <a:solidFill>
                  <a:srgbClr val="FF0000"/>
                </a:solidFill>
              </a:rPr>
              <a:t> пневмония (продолжение)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534400" cy="4906963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b="1" dirty="0" err="1" smtClean="0">
                <a:solidFill>
                  <a:schemeClr val="tx1"/>
                </a:solidFill>
              </a:rPr>
              <a:t>Аускультативно</a:t>
            </a:r>
            <a:r>
              <a:rPr lang="ru-RU" b="1" dirty="0" smtClean="0">
                <a:solidFill>
                  <a:schemeClr val="tx1"/>
                </a:solidFill>
              </a:rPr>
              <a:t>: редко в небольшом количестве - непостоянные, влажные, мелкопузырчатые хрипы на фоне жесткого дыхания. Хрипы обычно появляются не ранее 5-го дня болезни и сохраняются в течении 4-11 дней. 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Рентгенологически: - интерстициальные изменения (более чем у 70% больных) -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сегментарная инфильтрация, “облаковидные” инфильтраты обычно в нижних долях легких и нередко с двух сторон, без уменьшения объема (в 30% случаев) 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перибронхиальная и </a:t>
            </a:r>
            <a:r>
              <a:rPr lang="ru-RU" b="1" dirty="0" err="1" smtClean="0">
                <a:solidFill>
                  <a:schemeClr val="tx1"/>
                </a:solidFill>
              </a:rPr>
              <a:t>периваскулярная</a:t>
            </a:r>
            <a:r>
              <a:rPr lang="ru-RU" b="1" dirty="0" smtClean="0">
                <a:solidFill>
                  <a:schemeClr val="tx1"/>
                </a:solidFill>
              </a:rPr>
              <a:t> инфильтрация  (15%).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tx1"/>
                </a:solidFill>
              </a:rPr>
              <a:t>	ателектазы  и выпот в плевральных полостях (10%)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У 20% больных на фоне явной клинической динамики пневмонии не отмечается рентгенологических изменений. Эта пневмония разрешается медленно, спустя 3-6 недель, а у отдельных больных выздоровление затягивается до 3 месяцев. 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Изменения в периферической крови не имеют диагностического значения: в острый период может определяться умеренный лейкоцитоз (в 25%), но чаще бывает нормальная лейкоцитарная реакция (с лимфоцитозом) без сдвига формулы влево; СОЭ обычно повышена.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b="1" dirty="0" err="1" smtClean="0">
                <a:solidFill>
                  <a:srgbClr val="FF0000"/>
                </a:solidFill>
              </a:rPr>
              <a:t>Хламидиозная</a:t>
            </a:r>
            <a:r>
              <a:rPr lang="ru-RU" sz="2800" b="1" dirty="0" smtClean="0">
                <a:solidFill>
                  <a:srgbClr val="FF0000"/>
                </a:solidFill>
              </a:rPr>
              <a:t> пневмония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545137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Упорный кашель при </a:t>
            </a:r>
            <a:r>
              <a:rPr lang="en-US" sz="2800" b="1" dirty="0" smtClean="0">
                <a:solidFill>
                  <a:schemeClr val="tx1"/>
                </a:solidFill>
              </a:rPr>
              <a:t>R</a:t>
            </a:r>
            <a:r>
              <a:rPr lang="ru-RU" sz="2800" b="1" dirty="0" smtClean="0">
                <a:solidFill>
                  <a:schemeClr val="tx1"/>
                </a:solidFill>
              </a:rPr>
              <a:t>-негативной картине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Молодой возраст (5-35 лет)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r>
              <a:rPr lang="en-US" sz="2800" b="1" dirty="0" smtClean="0">
                <a:solidFill>
                  <a:schemeClr val="tx1"/>
                </a:solidFill>
                <a:cs typeface="Arial" pitchFamily="34" charset="0"/>
              </a:rPr>
              <a:t>º</a:t>
            </a:r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С высокая, но никогда не бывает ознобов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Напоминает ОРВИ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Сухие хрипы</a:t>
            </a:r>
          </a:p>
          <a:p>
            <a:pPr eaLnBrk="1" hangingPunct="1"/>
            <a:r>
              <a:rPr lang="en-US" sz="2800" b="1" dirty="0" smtClean="0">
                <a:solidFill>
                  <a:schemeClr val="tx1"/>
                </a:solidFill>
                <a:cs typeface="Arial" pitchFamily="34" charset="0"/>
              </a:rPr>
              <a:t>L</a:t>
            </a:r>
            <a:r>
              <a:rPr lang="ru-RU" sz="2800" b="1" dirty="0" err="1" smtClean="0">
                <a:solidFill>
                  <a:schemeClr val="tx1"/>
                </a:solidFill>
                <a:cs typeface="Arial" pitchFamily="34" charset="0"/>
              </a:rPr>
              <a:t>↓</a:t>
            </a:r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, СОЭ повышена</a:t>
            </a:r>
          </a:p>
          <a:p>
            <a:pPr eaLnBrk="1" hangingPunct="1"/>
            <a:r>
              <a:rPr lang="ru-RU" sz="2800" b="1" dirty="0" err="1" smtClean="0">
                <a:solidFill>
                  <a:schemeClr val="tx1"/>
                </a:solidFill>
                <a:cs typeface="Arial" pitchFamily="34" charset="0"/>
              </a:rPr>
              <a:t>Гепатолиенальный</a:t>
            </a:r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 синдром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Сопутствуют уретрит, </a:t>
            </a:r>
            <a:r>
              <a:rPr lang="ru-RU" sz="2800" b="1" dirty="0" err="1" smtClean="0">
                <a:solidFill>
                  <a:schemeClr val="tx1"/>
                </a:solidFill>
                <a:cs typeface="Arial" pitchFamily="34" charset="0"/>
              </a:rPr>
              <a:t>коньюктевит</a:t>
            </a:r>
            <a:endParaRPr lang="ru-RU" sz="28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Тяжело протекает у 20% заболевших </a:t>
            </a:r>
            <a:r>
              <a:rPr lang="en-US" sz="2800" b="1" dirty="0" smtClean="0">
                <a:solidFill>
                  <a:schemeClr val="tx1"/>
                </a:solidFill>
                <a:cs typeface="Arial" pitchFamily="34" charset="0"/>
              </a:rPr>
              <a:t>=&gt;</a:t>
            </a:r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 важна своевременная госпитализация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cs typeface="Arial" pitchFamily="34" charset="0"/>
              </a:rPr>
              <a:t>Медленное разрешение</a:t>
            </a:r>
            <a:endParaRPr lang="en-US" sz="2800" b="1" dirty="0" smtClean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7524750" cy="6492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6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Диагностический минимум обследования в амбулаторных условиях</a:t>
            </a:r>
            <a:br>
              <a:rPr lang="ru-RU" sz="26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endParaRPr lang="ru-RU" sz="2600" b="1" u="sng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328939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/>
              <a:t>            </a:t>
            </a:r>
            <a:r>
              <a:rPr lang="ru-RU" sz="1600" b="1" dirty="0" smtClean="0">
                <a:solidFill>
                  <a:schemeClr val="tx1"/>
                </a:solidFill>
              </a:rPr>
              <a:t>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Анамнез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</a:t>
            </a:r>
            <a:r>
              <a:rPr lang="ru-RU" sz="1600" b="1" dirty="0" smtClean="0">
                <a:solidFill>
                  <a:schemeClr val="tx1"/>
                </a:solidFill>
              </a:rPr>
              <a:t>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Физикальное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обследование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Rtg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органов ГК в 2-х проекциях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</a:t>
            </a:r>
            <a:r>
              <a:rPr lang="ru-RU" sz="1600" b="1" dirty="0" smtClean="0">
                <a:solidFill>
                  <a:schemeClr val="tx1"/>
                </a:solidFill>
              </a:rPr>
              <a:t>■ 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Общий анализ крови и мокроты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16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</a:t>
            </a:r>
            <a:r>
              <a:rPr lang="ru-RU" sz="24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Диагностический минимум обследования у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</a:t>
            </a:r>
            <a:r>
              <a:rPr lang="ru-RU" sz="24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госпитализированных пациентов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То же </a:t>
            </a: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+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биохимический анализ крови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микробиологическая диагностика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микроскопия мазка, окрашенного по </a:t>
            </a:r>
            <a:r>
              <a:rPr lang="ru-RU" sz="16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Граму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посев мокроты для выделения возбудителя и оценки его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чувствительности к АБ;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 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исследование </a:t>
            </a:r>
            <a:r>
              <a:rPr lang="ru-RU" sz="16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гемокультуры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при тяжелой ВП целесообразно исследовать газы артериальной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крови (РО2, РСО2),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                     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при наличии плеврального выпота – плевральная пункция</a:t>
            </a:r>
            <a:endParaRPr lang="ru-RU" sz="1600" b="1" u="sng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28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tx2">
                    <a:satMod val="200000"/>
                  </a:schemeClr>
                </a:solidFill>
              </a:rPr>
              <a:t>Рентгенография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691681" y="2133600"/>
            <a:ext cx="6842720" cy="377762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</a:p>
          <a:p>
            <a:pPr eaLnBrk="1" hangingPunct="1">
              <a:buFontTx/>
              <a:buNone/>
            </a:pPr>
            <a:r>
              <a:rPr lang="ru-RU" dirty="0" smtClean="0"/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Отрицательные результаты рентгенологического исследования снижают вероятность диагноза пневмонии (с 50% до 10%),</a:t>
            </a:r>
          </a:p>
          <a:p>
            <a:pPr eaLnBrk="1" hangingPunct="1">
              <a:buFontTx/>
              <a:buNone/>
            </a:pPr>
            <a:r>
              <a:rPr lang="ru-RU" sz="2400" b="1" dirty="0" smtClean="0"/>
              <a:t> 		</a:t>
            </a:r>
            <a:r>
              <a:rPr lang="ru-RU" sz="2400" b="1" dirty="0" smtClean="0">
                <a:solidFill>
                  <a:srgbClr val="FF0000"/>
                </a:solidFill>
              </a:rPr>
              <a:t>но не исключают его!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kumimoji="1" lang="ru-RU" b="1" dirty="0" smtClean="0">
                <a:solidFill>
                  <a:srgbClr val="FF0000"/>
                </a:solidFill>
              </a:rPr>
              <a:t>Группы пациентов с ВП: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571625"/>
            <a:ext cx="8229600" cy="48958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1800" b="1" dirty="0" smtClean="0"/>
              <a:t>	</a:t>
            </a:r>
            <a:r>
              <a:rPr lang="en-US" b="1" dirty="0" smtClean="0">
                <a:solidFill>
                  <a:schemeClr val="tx1"/>
                </a:solidFill>
              </a:rPr>
              <a:t>I.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Пациенты</a:t>
            </a:r>
            <a:r>
              <a:rPr lang="en-US" sz="2800" b="1" i="1" dirty="0" smtClean="0">
                <a:solidFill>
                  <a:schemeClr val="tx1"/>
                </a:solidFill>
              </a:rPr>
              <a:t> с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нетяжелым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течением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заболевания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моложе</a:t>
            </a:r>
            <a:r>
              <a:rPr lang="en-US" sz="2800" b="1" i="1" dirty="0" smtClean="0">
                <a:solidFill>
                  <a:schemeClr val="tx1"/>
                </a:solidFill>
              </a:rPr>
              <a:t> 60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лет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без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</a:rPr>
              <a:t>тяжелых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сопутствующих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заболеваний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не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требующие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госпитализации</a:t>
            </a:r>
            <a:r>
              <a:rPr lang="ru-RU" sz="2800" b="1" i="1" dirty="0" smtClean="0">
                <a:solidFill>
                  <a:schemeClr val="tx1"/>
                </a:solidFill>
              </a:rPr>
              <a:t>.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endParaRPr lang="ru-RU" sz="2800" b="1" i="1" dirty="0" smtClean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Этиология: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пневмококки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атипичная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микрофлора</a:t>
            </a:r>
            <a:r>
              <a:rPr lang="en-US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err="1" smtClean="0">
                <a:solidFill>
                  <a:schemeClr val="tx1"/>
                </a:solidFill>
              </a:rPr>
              <a:t>гемофильная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палочка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П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репараты</a:t>
            </a:r>
            <a:r>
              <a:rPr lang="en-US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выбора</a:t>
            </a:r>
            <a:r>
              <a:rPr lang="ru-RU" sz="2800" b="1" u="sng" dirty="0" smtClean="0">
                <a:solidFill>
                  <a:schemeClr val="tx1"/>
                </a:solidFill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аминопенициллины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макролиды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фторхинолоны</a:t>
            </a:r>
            <a:r>
              <a:rPr lang="en-US" sz="2800" dirty="0" smtClean="0">
                <a:solidFill>
                  <a:schemeClr val="tx1"/>
                </a:solidFill>
              </a:rPr>
              <a:t> с </a:t>
            </a:r>
            <a:r>
              <a:rPr lang="en-US" sz="2800" dirty="0" err="1" smtClean="0">
                <a:solidFill>
                  <a:schemeClr val="tx1"/>
                </a:solidFill>
              </a:rPr>
              <a:t>антипневмококковой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активностью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П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репараты</a:t>
            </a:r>
            <a:r>
              <a:rPr lang="ru-RU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резерва</a:t>
            </a:r>
            <a:r>
              <a:rPr lang="ru-RU" sz="2800" b="1" u="sng" dirty="0" smtClean="0">
                <a:solidFill>
                  <a:schemeClr val="tx1"/>
                </a:solidFill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а</a:t>
            </a:r>
            <a:r>
              <a:rPr lang="en-US" sz="2800" dirty="0" err="1" smtClean="0">
                <a:solidFill>
                  <a:schemeClr val="tx1"/>
                </a:solidFill>
              </a:rPr>
              <a:t>минопенициллины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\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ингибиторы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беталактамаз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цефалоспорины</a:t>
            </a:r>
            <a:r>
              <a:rPr lang="en-US" sz="2800" dirty="0" smtClean="0">
                <a:solidFill>
                  <a:schemeClr val="tx1"/>
                </a:solidFill>
              </a:rPr>
              <a:t> 2 </a:t>
            </a:r>
            <a:r>
              <a:rPr lang="en-US" sz="2800" dirty="0" err="1" smtClean="0">
                <a:solidFill>
                  <a:schemeClr val="tx1"/>
                </a:solidFill>
              </a:rPr>
              <a:t>поколения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kumimoji="1" lang="ru-RU" b="1" dirty="0" smtClean="0">
                <a:solidFill>
                  <a:srgbClr val="FF0000"/>
                </a:solidFill>
              </a:rPr>
              <a:t>Группы пациентов с ВП: </a:t>
            </a:r>
            <a:r>
              <a:rPr kumimoji="1" lang="ru-RU" b="1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kumimoji="1" lang="ru-RU" b="1" dirty="0" smtClean="0">
                <a:solidFill>
                  <a:schemeClr val="tx2">
                    <a:satMod val="200000"/>
                  </a:schemeClr>
                </a:solidFill>
              </a:rPr>
            </a:br>
            <a:endParaRPr kumimoji="1" lang="ru-RU" b="1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1115617" y="1340768"/>
            <a:ext cx="7418784" cy="4896544"/>
          </a:xfrm>
        </p:spPr>
        <p:txBody>
          <a:bodyPr>
            <a:normAutofit lnSpcReduction="10000"/>
          </a:bodyPr>
          <a:lstStyle/>
          <a:p>
            <a:pPr marL="41148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i="1" dirty="0" smtClean="0">
                <a:solidFill>
                  <a:schemeClr val="tx1"/>
                </a:solidFill>
              </a:rPr>
              <a:t>	</a:t>
            </a:r>
            <a:r>
              <a:rPr lang="en-US" b="1" dirty="0" smtClean="0">
                <a:solidFill>
                  <a:schemeClr val="tx1"/>
                </a:solidFill>
              </a:rPr>
              <a:t>II.</a:t>
            </a:r>
            <a:r>
              <a:rPr lang="en-US" sz="2800" b="1" i="1" dirty="0" smtClean="0">
                <a:solidFill>
                  <a:schemeClr val="tx1"/>
                </a:solidFill>
              </a:rPr>
              <a:t> 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Больные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нетяжелой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пневмонией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старше</a:t>
            </a:r>
            <a:r>
              <a:rPr lang="en-US" sz="2800" b="1" i="1" dirty="0" smtClean="0">
                <a:solidFill>
                  <a:schemeClr val="tx1"/>
                </a:solidFill>
              </a:rPr>
              <a:t> 60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лет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имеющие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сопутствующие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болезни</a:t>
            </a:r>
            <a:r>
              <a:rPr lang="ru-RU" sz="2800" b="1" i="1" dirty="0" smtClean="0">
                <a:solidFill>
                  <a:schemeClr val="tx1"/>
                </a:solidFill>
              </a:rPr>
              <a:t>.</a:t>
            </a:r>
            <a:r>
              <a:rPr lang="ru-RU" sz="2800" i="1" dirty="0" smtClean="0">
                <a:solidFill>
                  <a:schemeClr val="tx1"/>
                </a:solidFill>
              </a:rPr>
              <a:t> </a:t>
            </a:r>
          </a:p>
          <a:p>
            <a:pPr marL="41148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Этиология: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грамотрицательные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аэробы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стафилококк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золотистый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легионелла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marL="41148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П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репараты</a:t>
            </a:r>
            <a:r>
              <a:rPr lang="en-US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выбора</a:t>
            </a:r>
            <a:r>
              <a:rPr lang="ru-RU" sz="2800" b="1" u="sng" dirty="0" smtClean="0">
                <a:solidFill>
                  <a:schemeClr val="tx1"/>
                </a:solidFill>
              </a:rPr>
              <a:t>:</a:t>
            </a:r>
            <a:r>
              <a:rPr lang="en-US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цефалоспорины</a:t>
            </a:r>
            <a:r>
              <a:rPr lang="en-US" sz="2800" dirty="0" smtClean="0">
                <a:solidFill>
                  <a:schemeClr val="tx1"/>
                </a:solidFill>
              </a:rPr>
              <a:t> 2 </a:t>
            </a:r>
            <a:r>
              <a:rPr lang="en-US" sz="2800" dirty="0" err="1" smtClean="0">
                <a:solidFill>
                  <a:schemeClr val="tx1"/>
                </a:solidFill>
              </a:rPr>
              <a:t>поколения</a:t>
            </a:r>
            <a:r>
              <a:rPr lang="en-US" sz="2800" dirty="0" smtClean="0">
                <a:solidFill>
                  <a:schemeClr val="tx1"/>
                </a:solidFill>
              </a:rPr>
              <a:t> +\- </a:t>
            </a:r>
            <a:r>
              <a:rPr lang="en-US" sz="2800" dirty="0" err="1" smtClean="0">
                <a:solidFill>
                  <a:schemeClr val="tx1"/>
                </a:solidFill>
              </a:rPr>
              <a:t>макролиды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аминопенициллины</a:t>
            </a:r>
            <a:r>
              <a:rPr lang="en-US" sz="2800" dirty="0" smtClean="0">
                <a:solidFill>
                  <a:schemeClr val="tx1"/>
                </a:solidFill>
              </a:rPr>
              <a:t>\</a:t>
            </a:r>
            <a:r>
              <a:rPr lang="en-US" sz="2800" dirty="0" err="1" smtClean="0">
                <a:solidFill>
                  <a:schemeClr val="tx1"/>
                </a:solidFill>
              </a:rPr>
              <a:t>ингибитор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беталактамаз</a:t>
            </a:r>
            <a:r>
              <a:rPr lang="en-US" sz="2800" dirty="0" smtClean="0">
                <a:solidFill>
                  <a:schemeClr val="tx1"/>
                </a:solidFill>
              </a:rPr>
              <a:t> +\- </a:t>
            </a:r>
            <a:r>
              <a:rPr lang="en-US" sz="2800" dirty="0" err="1" smtClean="0">
                <a:solidFill>
                  <a:schemeClr val="tx1"/>
                </a:solidFill>
              </a:rPr>
              <a:t>макролиды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pPr marL="41148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ru-RU" sz="2800" b="1" u="sng" dirty="0" smtClean="0">
                <a:solidFill>
                  <a:schemeClr val="tx1"/>
                </a:solidFill>
              </a:rPr>
              <a:t>П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репараты</a:t>
            </a:r>
            <a:r>
              <a:rPr lang="en-US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b="1" u="sng" dirty="0" err="1" smtClean="0">
                <a:solidFill>
                  <a:schemeClr val="tx1"/>
                </a:solidFill>
              </a:rPr>
              <a:t>резерва</a:t>
            </a:r>
            <a:r>
              <a:rPr lang="ru-RU" sz="2800" b="1" u="sng" dirty="0" smtClean="0">
                <a:solidFill>
                  <a:schemeClr val="tx1"/>
                </a:solidFill>
              </a:rPr>
              <a:t>:</a:t>
            </a:r>
            <a:r>
              <a:rPr lang="en-US" sz="2800" b="1" u="sng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фторхинолоны</a:t>
            </a:r>
            <a:r>
              <a:rPr lang="en-US" sz="2800" dirty="0" smtClean="0">
                <a:solidFill>
                  <a:schemeClr val="tx1"/>
                </a:solidFill>
              </a:rPr>
              <a:t> с </a:t>
            </a:r>
            <a:r>
              <a:rPr lang="en-US" sz="2800" dirty="0" err="1" smtClean="0">
                <a:solidFill>
                  <a:schemeClr val="tx1"/>
                </a:solidFill>
              </a:rPr>
              <a:t>антипневмококковой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активностью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Определение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187625" y="1556792"/>
            <a:ext cx="7346776" cy="4354430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u="sng" dirty="0" smtClean="0">
                <a:solidFill>
                  <a:schemeClr val="tx1"/>
                </a:solidFill>
              </a:rPr>
              <a:t>Пневмония</a:t>
            </a:r>
            <a:r>
              <a:rPr lang="ru-RU" sz="2400" b="1" dirty="0" smtClean="0">
                <a:solidFill>
                  <a:schemeClr val="tx1"/>
                </a:solidFill>
              </a:rPr>
              <a:t> – </a:t>
            </a:r>
            <a:r>
              <a:rPr lang="ru-RU" sz="2400" b="1" dirty="0" smtClean="0">
                <a:solidFill>
                  <a:schemeClr val="tx1"/>
                </a:solidFill>
                <a:sym typeface="Symbol" pitchFamily="18" charset="2"/>
              </a:rPr>
              <a:t>группа заболеваний, сопровождающихся инфекционным поражением альвеол, инфильтрацией клетками воспаления и </a:t>
            </a:r>
            <a:r>
              <a:rPr lang="ru-RU" sz="2400" b="1" dirty="0" err="1" smtClean="0">
                <a:solidFill>
                  <a:schemeClr val="tx1"/>
                </a:solidFill>
                <a:sym typeface="Symbol" pitchFamily="18" charset="2"/>
              </a:rPr>
              <a:t>внутриальвеолярной</a:t>
            </a:r>
            <a:r>
              <a:rPr lang="ru-RU" sz="2400" b="1" dirty="0" smtClean="0">
                <a:solidFill>
                  <a:schemeClr val="tx1"/>
                </a:solidFill>
                <a:sym typeface="Symbol" pitchFamily="18" charset="2"/>
              </a:rPr>
              <a:t> экссудацией в ответ на внедрение микроорганизмов в стерильные (в норме) отделы респираторного тракта.  </a:t>
            </a:r>
          </a:p>
          <a:p>
            <a:pPr eaLnBrk="1" hangingPunct="1"/>
            <a:r>
              <a:rPr lang="ru-RU" sz="2400" b="1" u="sng" dirty="0" err="1" smtClean="0">
                <a:solidFill>
                  <a:schemeClr val="tx1"/>
                </a:solidFill>
              </a:rPr>
              <a:t>Пневмонит</a:t>
            </a:r>
            <a:r>
              <a:rPr lang="ru-RU" sz="2400" b="1" dirty="0" smtClean="0">
                <a:solidFill>
                  <a:schemeClr val="tx1"/>
                </a:solidFill>
              </a:rPr>
              <a:t> – неинфекционное воспаление легочной ткани.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kumimoji="1" lang="ru-RU" b="1" dirty="0" smtClean="0">
                <a:solidFill>
                  <a:srgbClr val="FF0000"/>
                </a:solidFill>
              </a:rPr>
              <a:t>Группы пациентов с ВП: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en-US" sz="2800" b="1" i="1" dirty="0" smtClean="0"/>
              <a:t>	</a:t>
            </a:r>
            <a:r>
              <a:rPr lang="en-US" b="1" dirty="0" smtClean="0">
                <a:solidFill>
                  <a:schemeClr val="tx1"/>
                </a:solidFill>
              </a:rPr>
              <a:t>III.</a:t>
            </a:r>
            <a:r>
              <a:rPr lang="en-US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Пациенты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любого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возраста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</a:rPr>
              <a:t>с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тяжелым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течением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пневмонии</a:t>
            </a:r>
            <a:r>
              <a:rPr lang="en-US" sz="2800" b="1" i="1" dirty="0" smtClean="0">
                <a:solidFill>
                  <a:schemeClr val="tx1"/>
                </a:solidFill>
              </a:rPr>
              <a:t>, </a:t>
            </a:r>
            <a:r>
              <a:rPr lang="en-US" sz="2800" b="1" i="1" dirty="0" err="1" smtClean="0">
                <a:solidFill>
                  <a:schemeClr val="tx1"/>
                </a:solidFill>
              </a:rPr>
              <a:t>требующие</a:t>
            </a:r>
            <a:r>
              <a:rPr lang="en-US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</a:rPr>
              <a:t>госпитализации</a:t>
            </a:r>
            <a:r>
              <a:rPr lang="ru-RU" sz="2800" b="1" i="1" dirty="0" smtClean="0">
                <a:solidFill>
                  <a:schemeClr val="tx1"/>
                </a:solidFill>
              </a:rPr>
              <a:t>. </a:t>
            </a:r>
          </a:p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u="sng" dirty="0" smtClean="0">
                <a:solidFill>
                  <a:schemeClr val="tx1"/>
                </a:solidFill>
              </a:rPr>
              <a:t>Этиология: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анаэробы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грамотрицательная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флора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пневмококк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легионелла</a:t>
            </a:r>
            <a:r>
              <a:rPr lang="en-US" sz="2400" b="1" dirty="0" smtClean="0">
                <a:solidFill>
                  <a:schemeClr val="tx1"/>
                </a:solidFill>
              </a:rPr>
              <a:t> и </a:t>
            </a:r>
            <a:r>
              <a:rPr lang="en-US" sz="2400" b="1" dirty="0" err="1" smtClean="0">
                <a:solidFill>
                  <a:schemeClr val="tx1"/>
                </a:solidFill>
              </a:rPr>
              <a:t>сочетание</a:t>
            </a:r>
            <a:r>
              <a:rPr lang="ru-RU" sz="2400" b="1" dirty="0" smtClean="0">
                <a:solidFill>
                  <a:schemeClr val="tx1"/>
                </a:solidFill>
              </a:rPr>
              <a:t> п</a:t>
            </a:r>
            <a:r>
              <a:rPr lang="en-US" sz="2400" b="1" dirty="0" err="1" smtClean="0">
                <a:solidFill>
                  <a:schemeClr val="tx1"/>
                </a:solidFill>
              </a:rPr>
              <a:t>атогенов</a:t>
            </a:r>
            <a:r>
              <a:rPr lang="ru-RU" sz="2400" b="1" dirty="0" smtClean="0">
                <a:solidFill>
                  <a:schemeClr val="tx1"/>
                </a:solidFill>
              </a:rPr>
              <a:t>. </a:t>
            </a:r>
          </a:p>
          <a:p>
            <a:pPr eaLnBrk="1" hangingPunct="1">
              <a:buFontTx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	</a:t>
            </a:r>
            <a:r>
              <a:rPr lang="ru-RU" sz="2400" b="1" u="sng" dirty="0" smtClean="0">
                <a:solidFill>
                  <a:schemeClr val="tx1"/>
                </a:solidFill>
              </a:rPr>
              <a:t>Препараты выбора:</a:t>
            </a:r>
            <a:r>
              <a:rPr lang="ru-RU" sz="2400" b="1" i="1" dirty="0" smtClean="0">
                <a:solidFill>
                  <a:schemeClr val="tx1"/>
                </a:solidFill>
              </a:rPr>
              <a:t>  </a:t>
            </a:r>
            <a:r>
              <a:rPr lang="ru-RU" sz="2400" b="1" dirty="0" smtClean="0">
                <a:solidFill>
                  <a:schemeClr val="tx1"/>
                </a:solidFill>
              </a:rPr>
              <a:t>цефалоспорины 3,4 поколения, </a:t>
            </a:r>
            <a:r>
              <a:rPr lang="ru-RU" sz="2400" b="1" dirty="0" err="1" smtClean="0">
                <a:solidFill>
                  <a:schemeClr val="tx1"/>
                </a:solidFill>
              </a:rPr>
              <a:t>макролиды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аминогликозиды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метронидазол</a:t>
            </a:r>
            <a:r>
              <a:rPr lang="ru-RU" sz="2400" b="1" dirty="0" smtClean="0">
                <a:solidFill>
                  <a:schemeClr val="tx1"/>
                </a:solidFill>
              </a:rPr>
              <a:t>. </a:t>
            </a:r>
          </a:p>
          <a:p>
            <a:pPr eaLnBrk="1" hangingPunct="1">
              <a:buFontTx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	</a:t>
            </a:r>
            <a:r>
              <a:rPr lang="ru-RU" sz="2400" b="1" u="sng" dirty="0" smtClean="0">
                <a:solidFill>
                  <a:schemeClr val="tx1"/>
                </a:solidFill>
              </a:rPr>
              <a:t>Препараты резерва:</a:t>
            </a:r>
            <a:r>
              <a:rPr lang="ru-RU" sz="2400" b="1" i="1" dirty="0" smtClean="0">
                <a:solidFill>
                  <a:schemeClr val="tx1"/>
                </a:solidFill>
              </a:rPr>
              <a:t>   </a:t>
            </a:r>
            <a:r>
              <a:rPr lang="ru-RU" sz="2400" b="1" dirty="0" err="1" smtClean="0">
                <a:solidFill>
                  <a:schemeClr val="tx1"/>
                </a:solidFill>
              </a:rPr>
              <a:t>карбапенемы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фторхинолоны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ванкомицин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tx2">
                    <a:satMod val="200000"/>
                  </a:schemeClr>
                </a:solidFill>
              </a:rPr>
              <a:t>Внегоспитальная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пневмония: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критерии госпитализации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30723" name="Содержимое 4"/>
          <p:cNvSpPr>
            <a:spLocks noGrp="1"/>
          </p:cNvSpPr>
          <p:nvPr>
            <p:ph idx="1"/>
          </p:nvPr>
        </p:nvSpPr>
        <p:spPr>
          <a:xfrm>
            <a:off x="1942415" y="1628800"/>
            <a:ext cx="6591985" cy="4680520"/>
          </a:xfrm>
        </p:spPr>
        <p:txBody>
          <a:bodyPr>
            <a:normAutofit fontScale="85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Возраст&gt;70 лет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Тяжелая сопутствующая патология: ХОБЛ, СН, хр.заболевания печени, почек, СД, алкоголизм, наркомания, все виды иммунодефицита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Неэффективность предшествующей АБ-терапии в течение 72 ч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Предполагаемая аспирация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Тахипное</a:t>
            </a:r>
            <a:r>
              <a:rPr lang="ru-RU" sz="2000" b="1" dirty="0" smtClean="0">
                <a:solidFill>
                  <a:schemeClr val="tx1"/>
                </a:solidFill>
              </a:rPr>
              <a:t> (&gt;30 в мин)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Гипотензия (&lt;90/60 мм </a:t>
            </a:r>
            <a:r>
              <a:rPr lang="en-US" sz="2000" b="1" dirty="0" smtClean="0">
                <a:solidFill>
                  <a:schemeClr val="tx1"/>
                </a:solidFill>
              </a:rPr>
              <a:t>Hg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Внелегочные</a:t>
            </a:r>
            <a:r>
              <a:rPr lang="ru-RU" sz="2000" b="1" dirty="0" smtClean="0">
                <a:solidFill>
                  <a:schemeClr val="tx1"/>
                </a:solidFill>
              </a:rPr>
              <a:t> отсевы (абсцесс мозга и др.)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Мультилобарная</a:t>
            </a:r>
            <a:r>
              <a:rPr lang="ru-RU" sz="2000" b="1" dirty="0" smtClean="0">
                <a:solidFill>
                  <a:schemeClr val="tx1"/>
                </a:solidFill>
              </a:rPr>
              <a:t> инфильтрация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Плевральный выпот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Деструкция (</a:t>
            </a:r>
            <a:r>
              <a:rPr lang="ru-RU" sz="2000" b="1" dirty="0" err="1" smtClean="0">
                <a:solidFill>
                  <a:schemeClr val="tx1"/>
                </a:solidFill>
              </a:rPr>
              <a:t>абсцедирование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Лейкопения (&lt;4), </a:t>
            </a:r>
            <a:r>
              <a:rPr lang="ru-RU" sz="2000" b="1" dirty="0" err="1" smtClean="0">
                <a:solidFill>
                  <a:schemeClr val="tx1"/>
                </a:solidFill>
              </a:rPr>
              <a:t>гиперлейкоцитоз</a:t>
            </a:r>
            <a:r>
              <a:rPr lang="ru-RU" sz="2000" b="1" dirty="0" smtClean="0">
                <a:solidFill>
                  <a:schemeClr val="tx1"/>
                </a:solidFill>
              </a:rPr>
              <a:t> (&gt;20-30)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Анемия (</a:t>
            </a:r>
            <a:r>
              <a:rPr lang="en-US" sz="2000" b="1" dirty="0" err="1" smtClean="0">
                <a:solidFill>
                  <a:schemeClr val="tx1"/>
                </a:solidFill>
              </a:rPr>
              <a:t>Hb</a:t>
            </a:r>
            <a:r>
              <a:rPr lang="ru-RU" sz="2000" b="1" dirty="0" smtClean="0">
                <a:solidFill>
                  <a:schemeClr val="tx1"/>
                </a:solidFill>
              </a:rPr>
              <a:t>&lt;</a:t>
            </a:r>
            <a:r>
              <a:rPr lang="en-US" sz="2000" b="1" dirty="0" smtClean="0">
                <a:solidFill>
                  <a:schemeClr val="tx1"/>
                </a:solidFill>
              </a:rPr>
              <a:t>90)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tx2">
                    <a:satMod val="200000"/>
                  </a:schemeClr>
                </a:solidFill>
              </a:rPr>
              <a:t>Внегоспитальная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пневмония: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критерии госпитализации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1331641" y="1628800"/>
            <a:ext cx="7202760" cy="4282422"/>
          </a:xfrm>
        </p:spPr>
        <p:txBody>
          <a:bodyPr>
            <a:normAutofit fontScale="92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Социальные показания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ЧСС&gt;125 в мин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r>
              <a:rPr lang="en-US" sz="2000" b="1" dirty="0" smtClean="0">
                <a:solidFill>
                  <a:schemeClr val="tx1"/>
                </a:solidFill>
              </a:rPr>
              <a:t>º</a:t>
            </a:r>
            <a:r>
              <a:rPr lang="ru-RU" sz="2000" b="1" dirty="0" smtClean="0">
                <a:solidFill>
                  <a:schemeClr val="tx1"/>
                </a:solidFill>
              </a:rPr>
              <a:t>&gt;40 или &lt;35.5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Нарушение сознания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Ht</a:t>
            </a:r>
            <a:r>
              <a:rPr lang="ru-RU" sz="2000" b="1" dirty="0" smtClean="0">
                <a:solidFill>
                  <a:schemeClr val="tx1"/>
                </a:solidFill>
              </a:rPr>
              <a:t> &lt;</a:t>
            </a:r>
            <a:r>
              <a:rPr lang="en-US" sz="2000" b="1" dirty="0" smtClean="0">
                <a:solidFill>
                  <a:schemeClr val="tx1"/>
                </a:solidFill>
              </a:rPr>
              <a:t> 30%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SO</a:t>
            </a:r>
            <a:r>
              <a:rPr lang="en-US" sz="1400" b="1" dirty="0" smtClean="0">
                <a:solidFill>
                  <a:schemeClr val="tx1"/>
                </a:solidFill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</a:rPr>
              <a:t> &lt;</a:t>
            </a:r>
            <a:r>
              <a:rPr lang="en-US" sz="2000" b="1" dirty="0" smtClean="0">
                <a:solidFill>
                  <a:schemeClr val="tx1"/>
                </a:solidFill>
              </a:rPr>
              <a:t>92%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PaCO</a:t>
            </a:r>
            <a:r>
              <a:rPr lang="en-US" sz="1600" b="1" dirty="0" smtClean="0">
                <a:solidFill>
                  <a:schemeClr val="tx1"/>
                </a:solidFill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</a:rPr>
              <a:t>&gt;</a:t>
            </a:r>
            <a:r>
              <a:rPr lang="en-US" sz="2000" b="1" dirty="0" smtClean="0">
                <a:solidFill>
                  <a:schemeClr val="tx1"/>
                </a:solidFill>
              </a:rPr>
              <a:t>50 mm Hg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PCO</a:t>
            </a:r>
            <a:r>
              <a:rPr lang="en-US" sz="1600" b="1" dirty="0" smtClean="0">
                <a:solidFill>
                  <a:schemeClr val="tx1"/>
                </a:solidFill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</a:rPr>
              <a:t> &lt; </a:t>
            </a:r>
            <a:r>
              <a:rPr lang="en-US" sz="2000" b="1" dirty="0" smtClean="0">
                <a:solidFill>
                  <a:schemeClr val="tx1"/>
                </a:solidFill>
              </a:rPr>
              <a:t>60 mm Hg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Креатинин</a:t>
            </a:r>
            <a:r>
              <a:rPr lang="ru-RU" sz="2000" b="1" dirty="0" smtClean="0">
                <a:solidFill>
                  <a:schemeClr val="tx1"/>
                </a:solidFill>
              </a:rPr>
              <a:t> сыворотки &gt; 176.7 </a:t>
            </a:r>
            <a:r>
              <a:rPr lang="ru-RU" sz="2000" b="1" dirty="0" err="1" smtClean="0">
                <a:solidFill>
                  <a:schemeClr val="tx1"/>
                </a:solidFill>
              </a:rPr>
              <a:t>мкмоль</a:t>
            </a:r>
            <a:r>
              <a:rPr lang="ru-RU" sz="2000" b="1" dirty="0" smtClean="0">
                <a:solidFill>
                  <a:schemeClr val="tx1"/>
                </a:solidFill>
              </a:rPr>
              <a:t>/л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Мочевина крови &gt; 7.0 </a:t>
            </a:r>
            <a:r>
              <a:rPr lang="ru-RU" sz="2000" b="1" dirty="0" err="1" smtClean="0">
                <a:solidFill>
                  <a:schemeClr val="tx1"/>
                </a:solidFill>
              </a:rPr>
              <a:t>ммоль</a:t>
            </a:r>
            <a:r>
              <a:rPr lang="ru-RU" sz="2000" b="1" dirty="0" smtClean="0">
                <a:solidFill>
                  <a:schemeClr val="tx1"/>
                </a:solidFill>
              </a:rPr>
              <a:t>/л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Быстрое прогрессирование изменений в легких (увеличение размеров инфильтрации &gt; 50% в сутки)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589199" cy="128089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7200" b="1" i="1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Критерии выздоровления от пневмонии: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-нет клинических проявлений;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-нормализация </a:t>
            </a:r>
            <a:r>
              <a:rPr lang="ru-RU" sz="2400" b="1" dirty="0" err="1" smtClean="0">
                <a:solidFill>
                  <a:schemeClr val="tx1"/>
                </a:solidFill>
              </a:rPr>
              <a:t>физикальных</a:t>
            </a:r>
            <a:r>
              <a:rPr lang="ru-RU" sz="2400" b="1" dirty="0" smtClean="0">
                <a:solidFill>
                  <a:schemeClr val="tx1"/>
                </a:solidFill>
              </a:rPr>
              <a:t> данных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 -нормализация лабораторных и рентгенологических данных (замедленная </a:t>
            </a:r>
            <a:r>
              <a:rPr lang="ru-RU" sz="2400" b="1" dirty="0" err="1" smtClean="0">
                <a:solidFill>
                  <a:schemeClr val="tx1"/>
                </a:solidFill>
              </a:rPr>
              <a:t>рентгендинамика</a:t>
            </a:r>
            <a:r>
              <a:rPr lang="ru-RU" sz="2400" b="1" dirty="0" smtClean="0">
                <a:solidFill>
                  <a:schemeClr val="tx1"/>
                </a:solidFill>
              </a:rPr>
              <a:t> не должна вызывать беспокойства при нормализации общего состояния)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 -</a:t>
            </a:r>
            <a:r>
              <a:rPr lang="ru-RU" sz="2400" b="1" dirty="0" err="1" smtClean="0">
                <a:solidFill>
                  <a:schemeClr val="tx1"/>
                </a:solidFill>
              </a:rPr>
              <a:t>эрадикация</a:t>
            </a:r>
            <a:r>
              <a:rPr lang="ru-RU" sz="2400" b="1" dirty="0" smtClean="0">
                <a:solidFill>
                  <a:schemeClr val="tx1"/>
                </a:solidFill>
              </a:rPr>
              <a:t> возбудителя.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2" name="TextBox 1"/>
          <p:cNvSpPr txBox="1"/>
          <p:nvPr/>
        </p:nvSpPr>
        <p:spPr>
          <a:xfrm>
            <a:off x="1331640" y="2511040"/>
            <a:ext cx="72170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Госпитальная пневмония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403649" y="624110"/>
            <a:ext cx="7130752" cy="128089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Госпитальная пневмония</a:t>
            </a:r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</a:p>
          <a:p>
            <a:pPr eaLnBrk="1" hangingPunct="1"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определяется как пневмония, развивающаяся через 48 и более часов после госпитализации, характеризуется появлением на рентгенограмме свежих очагов инфильтрации в сочетании с клиническими данными, которые подтверждают их инфекционную природу (лихорадка, гнойная мокрота, лейкоцитоз и другие), при условии отсутствия какой-либо инфекции в инкубационном периоде на момент поступления больного в стационар. </a:t>
            </a:r>
            <a:endParaRPr lang="ru-RU" sz="2400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Госпитальная пневмония</a:t>
            </a:r>
          </a:p>
        </p:txBody>
      </p:sp>
      <p:sp>
        <p:nvSpPr>
          <p:cNvPr id="67587" name="Содержимое 2"/>
          <p:cNvSpPr>
            <a:spLocks noGrp="1"/>
          </p:cNvSpPr>
          <p:nvPr>
            <p:ph idx="1"/>
          </p:nvPr>
        </p:nvSpPr>
        <p:spPr>
          <a:xfrm>
            <a:off x="1942415" y="1700808"/>
            <a:ext cx="6591985" cy="4210414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Общий уровень смертности среди больных ГП может достигать 70% или выше, если этиологическим фактором является </a:t>
            </a:r>
            <a:r>
              <a:rPr lang="en-US" sz="2800" b="1" dirty="0" smtClean="0">
                <a:solidFill>
                  <a:schemeClr val="tx1"/>
                </a:solidFill>
              </a:rPr>
              <a:t>Ps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aeruginosa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и/или </a:t>
            </a:r>
            <a:r>
              <a:rPr lang="en-US" sz="2800" b="1" dirty="0" err="1" smtClean="0">
                <a:solidFill>
                  <a:schemeClr val="tx1"/>
                </a:solidFill>
              </a:rPr>
              <a:t>Acinetobacter</a:t>
            </a:r>
            <a:r>
              <a:rPr lang="ru-RU" sz="2800" b="1" dirty="0" smtClean="0">
                <a:solidFill>
                  <a:schemeClr val="tx1"/>
                </a:solidFill>
              </a:rPr>
              <a:t> или имеет место бактериемия</a:t>
            </a:r>
          </a:p>
          <a:p>
            <a:pPr eaLnBrk="1" hangingPunct="1">
              <a:buFontTx/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</a:rPr>
              <a:t>1/3 – 1/2 всех случаев смерти при ГП являются непосредственным результатом действия инфекции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Факторы риска ГП</a:t>
            </a:r>
          </a:p>
        </p:txBody>
      </p:sp>
      <p:sp>
        <p:nvSpPr>
          <p:cNvPr id="696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</a:rPr>
              <a:t>Факторы, связанные с состоянием больного: кома, гипотония, метаболический ацидоз, СД, алкоголизм, азотемия, длительная госпитализация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любой очаг инфекции с возможностью гематогенного распространения, </a:t>
            </a:r>
            <a:r>
              <a:rPr lang="ru-RU" b="1" dirty="0" err="1" smtClean="0">
                <a:solidFill>
                  <a:schemeClr val="tx1"/>
                </a:solidFill>
                <a:cs typeface="Times New Roman" pitchFamily="18" charset="0"/>
              </a:rPr>
              <a:t>нейрохиругические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состояния;</a:t>
            </a:r>
          </a:p>
          <a:p>
            <a:r>
              <a:rPr lang="ru-RU" b="1" dirty="0">
                <a:solidFill>
                  <a:schemeClr val="tx1"/>
                </a:solidFill>
              </a:rPr>
              <a:t>Факторы, связанные с недостаточным контролем инфекции, что приводит к передаче госпитальных возбудителей через руки медперсонала или инфицированное оборудование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Факторы риска ГП</a:t>
            </a:r>
          </a:p>
        </p:txBody>
      </p:sp>
      <p:sp>
        <p:nvSpPr>
          <p:cNvPr id="716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</a:rPr>
              <a:t>Факторы, связанные с лечебными вмешательствами: лекарственные препараты (седативные) могут способствовать аспирации, подавляя функцию ЦНС; кортикостероиды и </a:t>
            </a:r>
            <a:r>
              <a:rPr lang="ru-RU" b="1" dirty="0" err="1" smtClean="0">
                <a:solidFill>
                  <a:schemeClr val="tx1"/>
                </a:solidFill>
              </a:rPr>
              <a:t>цитостатики</a:t>
            </a:r>
            <a:r>
              <a:rPr lang="ru-RU" b="1" dirty="0" smtClean="0">
                <a:solidFill>
                  <a:schemeClr val="tx1"/>
                </a:solidFill>
              </a:rPr>
              <a:t> изменяют иммунный статус; </a:t>
            </a:r>
          </a:p>
          <a:p>
            <a:r>
              <a:rPr lang="ru-RU" b="1" dirty="0">
                <a:solidFill>
                  <a:schemeClr val="tx1"/>
                </a:solidFill>
              </a:rPr>
              <a:t>антациды и блокаторы Н-рецепторов, назначенные для профилактики стресс-обусловленных язв и гастритов, могут увеличивать колонизацию желудка КГОБ, а следовательно – и колонизацию дыхательных путей что способствует возникновению пневмонии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b="1" dirty="0" err="1">
                <a:solidFill>
                  <a:schemeClr val="tx1"/>
                </a:solidFill>
              </a:rPr>
              <a:t>назогастральные</a:t>
            </a:r>
            <a:r>
              <a:rPr lang="ru-RU" b="1" dirty="0">
                <a:solidFill>
                  <a:schemeClr val="tx1"/>
                </a:solidFill>
              </a:rPr>
              <a:t> зонды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tx2">
                    <a:satMod val="200000"/>
                  </a:schemeClr>
                </a:solidFill>
              </a:rPr>
              <a:t>Факторы риска ГП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2415" y="1412776"/>
            <a:ext cx="6591985" cy="4498446"/>
          </a:xfrm>
        </p:spPr>
        <p:txBody>
          <a:bodyPr>
            <a:normAutofit fontScale="92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cs typeface="Arial"/>
              </a:rPr>
              <a:t>    </a:t>
            </a:r>
            <a:r>
              <a:rPr lang="ru-RU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/>
              </a:rPr>
              <a:t>Особое значение имеет ИВЛ</a:t>
            </a:r>
          </a:p>
          <a:p>
            <a:pPr marL="411480" algn="just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 smtClean="0"/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 (риск развития ГП возрастает  в 15 раз)</a:t>
            </a:r>
          </a:p>
          <a:p>
            <a:pPr marL="411480"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411480" algn="just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	Нахождение </a:t>
            </a:r>
            <a:r>
              <a:rPr lang="ru-RU" sz="2000" b="1" dirty="0" err="1" smtClean="0">
                <a:solidFill>
                  <a:schemeClr val="tx1"/>
                </a:solidFill>
              </a:rPr>
              <a:t>эндотрахеальной</a:t>
            </a:r>
            <a:r>
              <a:rPr lang="ru-RU" sz="2000" b="1" dirty="0" smtClean="0">
                <a:solidFill>
                  <a:schemeClr val="tx1"/>
                </a:solidFill>
              </a:rPr>
              <a:t> трубки  в дыхательных путях нарушает многие защитные механизмы:  </a:t>
            </a:r>
          </a:p>
          <a:p>
            <a:pPr marL="411480" algn="just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	прекращает нормальное отделение постоянно образующегося бронхиального  секрета посредством кашля;</a:t>
            </a:r>
          </a:p>
          <a:p>
            <a:pPr marL="411480" algn="just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	скопление секрета выше раздутой манжеты приводит к его колонизации </a:t>
            </a:r>
            <a:r>
              <a:rPr lang="ru-RU" sz="2000" b="1" dirty="0" err="1" smtClean="0">
                <a:solidFill>
                  <a:schemeClr val="tx1"/>
                </a:solidFill>
              </a:rPr>
              <a:t>нозокомиальными</a:t>
            </a:r>
            <a:r>
              <a:rPr lang="ru-RU" sz="2000" b="1" dirty="0" smtClean="0">
                <a:solidFill>
                  <a:schemeClr val="tx1"/>
                </a:solidFill>
              </a:rPr>
              <a:t>  бактериями с последующим стеканием уже  инфицированной слизи в легкие; </a:t>
            </a:r>
          </a:p>
          <a:p>
            <a:pPr marL="411480" algn="just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	</a:t>
            </a:r>
            <a:r>
              <a:rPr lang="ru-RU" sz="2000" b="1" dirty="0" err="1" smtClean="0">
                <a:solidFill>
                  <a:schemeClr val="tx1"/>
                </a:solidFill>
              </a:rPr>
              <a:t>эндобронихиальная</a:t>
            </a:r>
            <a:r>
              <a:rPr lang="ru-RU" sz="2000" b="1" dirty="0" smtClean="0">
                <a:solidFill>
                  <a:schemeClr val="tx1"/>
                </a:solidFill>
              </a:rPr>
              <a:t> трубка нарушает целостность эпителия дыхательных путей.</a:t>
            </a:r>
          </a:p>
          <a:p>
            <a:pPr marL="411480"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32656"/>
            <a:ext cx="6589199" cy="128089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Классификация МКБ-10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50403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12 </a:t>
            </a:r>
            <a:r>
              <a:rPr lang="ru-RU" sz="1800" b="1" dirty="0" smtClean="0">
                <a:solidFill>
                  <a:schemeClr val="tx1"/>
                </a:solidFill>
              </a:rPr>
              <a:t>Вирусная пневмония, не классифицированная в других рубриках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12.0-12.9 </a:t>
            </a:r>
            <a:r>
              <a:rPr lang="ru-RU" sz="1800" b="1" dirty="0" smtClean="0">
                <a:solidFill>
                  <a:schemeClr val="tx1"/>
                </a:solidFill>
              </a:rPr>
              <a:t>Вирусная пневмония (аденовирус, РСВ, вирус </a:t>
            </a:r>
            <a:r>
              <a:rPr lang="ru-RU" sz="1800" b="1" dirty="0" err="1" smtClean="0">
                <a:solidFill>
                  <a:schemeClr val="tx1"/>
                </a:solidFill>
              </a:rPr>
              <a:t>парагриппа</a:t>
            </a:r>
            <a:r>
              <a:rPr lang="ru-RU" sz="1800" b="1" dirty="0" smtClean="0">
                <a:solidFill>
                  <a:schemeClr val="tx1"/>
                </a:solidFill>
              </a:rPr>
              <a:t>, др.)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13 </a:t>
            </a:r>
            <a:r>
              <a:rPr lang="ru-RU" sz="1800" b="1" dirty="0" smtClean="0">
                <a:solidFill>
                  <a:schemeClr val="tx1"/>
                </a:solidFill>
              </a:rPr>
              <a:t>Пневмония, вызванная </a:t>
            </a:r>
            <a:r>
              <a:rPr lang="en-US" sz="1800" b="1" dirty="0" smtClean="0">
                <a:solidFill>
                  <a:schemeClr val="tx1"/>
                </a:solidFill>
              </a:rPr>
              <a:t>Streptococcus </a:t>
            </a:r>
            <a:r>
              <a:rPr lang="en-US" sz="1800" b="1" dirty="0" err="1" smtClean="0">
                <a:solidFill>
                  <a:schemeClr val="tx1"/>
                </a:solidFill>
              </a:rPr>
              <a:t>pneumoniae</a:t>
            </a:r>
            <a:endParaRPr lang="en-US" sz="1800" b="1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14 </a:t>
            </a:r>
            <a:r>
              <a:rPr lang="ru-RU" sz="1800" b="1" dirty="0" smtClean="0">
                <a:solidFill>
                  <a:schemeClr val="tx1"/>
                </a:solidFill>
              </a:rPr>
              <a:t>Пневмония, вызванная </a:t>
            </a:r>
            <a:r>
              <a:rPr lang="en-US" sz="1800" b="1" dirty="0" err="1" smtClean="0">
                <a:solidFill>
                  <a:schemeClr val="tx1"/>
                </a:solidFill>
              </a:rPr>
              <a:t>Haemophilus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influenzae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15</a:t>
            </a:r>
            <a:r>
              <a:rPr lang="ru-RU" sz="1800" b="1" dirty="0" smtClean="0">
                <a:solidFill>
                  <a:schemeClr val="tx1"/>
                </a:solidFill>
              </a:rPr>
              <a:t>-15.9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Бактериальная пневмония, не классифицированная в других рубриках (клебсиелла, синегнойная палочка, стафилококк, стрептококки В, </a:t>
            </a:r>
            <a:r>
              <a:rPr lang="ru-RU" sz="1800" b="1" dirty="0" err="1" smtClean="0">
                <a:solidFill>
                  <a:schemeClr val="tx1"/>
                </a:solidFill>
              </a:rPr>
              <a:t>др.стрептококки</a:t>
            </a:r>
            <a:r>
              <a:rPr lang="ru-RU" sz="1800" b="1" dirty="0" smtClean="0">
                <a:solidFill>
                  <a:schemeClr val="tx1"/>
                </a:solidFill>
              </a:rPr>
              <a:t>, </a:t>
            </a:r>
            <a:r>
              <a:rPr lang="en-US" sz="1800" b="1" dirty="0" err="1" smtClean="0">
                <a:solidFill>
                  <a:schemeClr val="tx1"/>
                </a:solidFill>
              </a:rPr>
              <a:t>E.coli</a:t>
            </a:r>
            <a:r>
              <a:rPr lang="ru-RU" sz="1800" b="1" dirty="0" smtClean="0">
                <a:solidFill>
                  <a:schemeClr val="tx1"/>
                </a:solidFill>
              </a:rPr>
              <a:t>, др.</a:t>
            </a:r>
            <a:r>
              <a:rPr lang="en-US" sz="1800" b="1" dirty="0" smtClean="0">
                <a:solidFill>
                  <a:schemeClr val="tx1"/>
                </a:solidFill>
              </a:rPr>
              <a:t>G</a:t>
            </a:r>
            <a:r>
              <a:rPr lang="ru-RU" sz="1800" b="1" dirty="0" smtClean="0">
                <a:solidFill>
                  <a:schemeClr val="tx1"/>
                </a:solidFill>
              </a:rPr>
              <a:t>- бакт., микоплазма, </a:t>
            </a:r>
            <a:r>
              <a:rPr lang="ru-RU" sz="1800" b="1" dirty="0" err="1" smtClean="0">
                <a:solidFill>
                  <a:schemeClr val="tx1"/>
                </a:solidFill>
              </a:rPr>
              <a:t>др.бак.пневмонии</a:t>
            </a:r>
            <a:r>
              <a:rPr lang="ru-RU" sz="1800" b="1" dirty="0" smtClean="0">
                <a:solidFill>
                  <a:schemeClr val="tx1"/>
                </a:solidFill>
              </a:rPr>
              <a:t>, бак. пневмония неуточненная)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16</a:t>
            </a:r>
            <a:r>
              <a:rPr lang="ru-RU" sz="1800" b="1" dirty="0" smtClean="0">
                <a:solidFill>
                  <a:schemeClr val="tx1"/>
                </a:solidFill>
              </a:rPr>
              <a:t> -</a:t>
            </a:r>
            <a:r>
              <a:rPr lang="en-US" sz="1800" b="1" dirty="0" smtClean="0">
                <a:solidFill>
                  <a:schemeClr val="tx1"/>
                </a:solidFill>
              </a:rPr>
              <a:t>J</a:t>
            </a:r>
            <a:r>
              <a:rPr lang="ru-RU" sz="1800" b="1" dirty="0" smtClean="0">
                <a:solidFill>
                  <a:schemeClr val="tx1"/>
                </a:solidFill>
              </a:rPr>
              <a:t> 16.8 Пневмония, вызванная </a:t>
            </a:r>
            <a:r>
              <a:rPr lang="ru-RU" sz="1800" b="1" dirty="0" err="1" smtClean="0">
                <a:solidFill>
                  <a:schemeClr val="tx1"/>
                </a:solidFill>
              </a:rPr>
              <a:t>др.инф.агентами</a:t>
            </a:r>
            <a:r>
              <a:rPr lang="ru-RU" sz="1800" b="1" dirty="0" smtClean="0">
                <a:solidFill>
                  <a:schemeClr val="tx1"/>
                </a:solidFill>
              </a:rPr>
              <a:t>, не классифицированными в </a:t>
            </a:r>
            <a:r>
              <a:rPr lang="ru-RU" sz="1800" b="1" dirty="0" err="1" smtClean="0">
                <a:solidFill>
                  <a:schemeClr val="tx1"/>
                </a:solidFill>
              </a:rPr>
              <a:t>др.рубриках</a:t>
            </a:r>
            <a:r>
              <a:rPr lang="ru-RU" sz="1800" b="1" dirty="0" smtClean="0">
                <a:solidFill>
                  <a:schemeClr val="tx1"/>
                </a:solidFill>
              </a:rPr>
              <a:t> (хламидии, </a:t>
            </a:r>
            <a:r>
              <a:rPr lang="ru-RU" sz="1800" b="1" dirty="0" err="1" smtClean="0">
                <a:solidFill>
                  <a:schemeClr val="tx1"/>
                </a:solidFill>
              </a:rPr>
              <a:t>др.уточненные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 err="1" smtClean="0">
                <a:solidFill>
                  <a:schemeClr val="tx1"/>
                </a:solidFill>
              </a:rPr>
              <a:t>инф.агенты</a:t>
            </a:r>
            <a:r>
              <a:rPr lang="ru-RU" sz="1800" b="1" dirty="0" smtClean="0">
                <a:solidFill>
                  <a:schemeClr val="tx1"/>
                </a:solidFill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 1</a:t>
            </a:r>
            <a:r>
              <a:rPr lang="ru-RU" sz="1800" b="1" dirty="0" smtClean="0">
                <a:solidFill>
                  <a:schemeClr val="tx1"/>
                </a:solidFill>
              </a:rPr>
              <a:t>7-17.8 Пневмония при болезнях, классифицированных в др. рубриках (бактериальных б-</a:t>
            </a:r>
            <a:r>
              <a:rPr lang="ru-RU" sz="1800" b="1" dirty="0" err="1" smtClean="0">
                <a:solidFill>
                  <a:schemeClr val="tx1"/>
                </a:solidFill>
              </a:rPr>
              <a:t>нях</a:t>
            </a:r>
            <a:r>
              <a:rPr lang="ru-RU" sz="1800" b="1" dirty="0" smtClean="0">
                <a:solidFill>
                  <a:schemeClr val="tx1"/>
                </a:solidFill>
              </a:rPr>
              <a:t>, вирусных, микозах, паразитарных)</a:t>
            </a:r>
          </a:p>
          <a:p>
            <a:pPr eaLnBrk="1" hangingPunct="1">
              <a:buFontTx/>
              <a:buNone/>
            </a:pPr>
            <a:r>
              <a:rPr lang="en-US" sz="1800" b="1" dirty="0" smtClean="0">
                <a:solidFill>
                  <a:schemeClr val="tx1"/>
                </a:solidFill>
              </a:rPr>
              <a:t>J</a:t>
            </a:r>
            <a:r>
              <a:rPr lang="ru-RU" sz="1800" b="1" dirty="0" smtClean="0">
                <a:solidFill>
                  <a:schemeClr val="tx1"/>
                </a:solidFill>
              </a:rPr>
              <a:t> 18-18.9 Пневмония без уточнения возбудителя (бронхопневмония неуточненная, долевая пневмония неуточненная, гипостатическая, </a:t>
            </a:r>
            <a:r>
              <a:rPr lang="ru-RU" sz="1800" b="1" dirty="0" err="1" smtClean="0">
                <a:solidFill>
                  <a:schemeClr val="tx1"/>
                </a:solidFill>
              </a:rPr>
              <a:t>др.пневмония</a:t>
            </a:r>
            <a:r>
              <a:rPr lang="ru-RU" sz="1800" b="1" dirty="0" smtClean="0">
                <a:solidFill>
                  <a:schemeClr val="tx1"/>
                </a:solidFill>
              </a:rPr>
              <a:t>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FF0000"/>
                </a:solidFill>
              </a:rPr>
              <a:t>ЭТИОЛОГИЯ  ГП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1942415" y="1484784"/>
            <a:ext cx="6591985" cy="442643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b="1" i="1" dirty="0" smtClean="0">
                <a:sym typeface="Symbol" pitchFamily="18" charset="2"/>
              </a:rPr>
              <a:t>Возбудитель                 Частота обнаружения,</a:t>
            </a:r>
            <a:r>
              <a:rPr lang="ru-RU" sz="2400" b="1" i="1" dirty="0" smtClean="0"/>
              <a:t>%</a:t>
            </a:r>
            <a:endParaRPr lang="en-US" sz="2400" b="1" i="1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   </a:t>
            </a:r>
            <a:r>
              <a:rPr lang="en-US" sz="2400" dirty="0" err="1" smtClean="0"/>
              <a:t>Enterobacteriaceae</a:t>
            </a:r>
            <a:r>
              <a:rPr lang="en-US" sz="2400" dirty="0" smtClean="0"/>
              <a:t> 	</a:t>
            </a:r>
            <a:r>
              <a:rPr lang="ru-RU" sz="2400" dirty="0"/>
              <a:t> </a:t>
            </a:r>
            <a:r>
              <a:rPr lang="ru-RU" sz="2400" dirty="0" smtClean="0"/>
              <a:t>   25-35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ym typeface="Symbol" pitchFamily="18" charset="2"/>
              </a:rPr>
              <a:t>   </a:t>
            </a:r>
            <a:r>
              <a:rPr lang="en-US" sz="2400" dirty="0" err="1" smtClean="0">
                <a:sym typeface="Symbol" pitchFamily="18" charset="2"/>
              </a:rPr>
              <a:t>P.aeruginosa</a:t>
            </a:r>
            <a:r>
              <a:rPr lang="en-US" sz="2400" dirty="0" smtClean="0">
                <a:sym typeface="Symbol" pitchFamily="18" charset="2"/>
              </a:rPr>
              <a:t>			</a:t>
            </a:r>
            <a:r>
              <a:rPr lang="ru-RU" sz="2400" dirty="0" smtClean="0">
                <a:sym typeface="Symbol" pitchFamily="18" charset="2"/>
              </a:rPr>
              <a:t>          </a:t>
            </a:r>
            <a:r>
              <a:rPr lang="en-US" sz="2400" dirty="0" smtClean="0">
                <a:sym typeface="Symbol" pitchFamily="18" charset="2"/>
              </a:rPr>
              <a:t>25-35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ym typeface="Symbol" pitchFamily="18" charset="2"/>
              </a:rPr>
              <a:t>   S. </a:t>
            </a:r>
            <a:r>
              <a:rPr lang="en-US" sz="2400" dirty="0" err="1" smtClean="0"/>
              <a:t>aureus</a:t>
            </a:r>
            <a:r>
              <a:rPr lang="en-US" sz="2400" dirty="0" smtClean="0"/>
              <a:t>				</a:t>
            </a:r>
            <a:r>
              <a:rPr lang="ru-RU" sz="2400" dirty="0" smtClean="0"/>
              <a:t>          </a:t>
            </a:r>
            <a:r>
              <a:rPr lang="en-US" sz="2400" dirty="0" smtClean="0"/>
              <a:t>15-35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   </a:t>
            </a:r>
            <a:r>
              <a:rPr lang="ru-RU" sz="2400" dirty="0" smtClean="0"/>
              <a:t>Анаэробы 			          10-30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</a:t>
            </a:r>
            <a:r>
              <a:rPr lang="ru-RU" sz="2000" dirty="0" smtClean="0"/>
              <a:t> </a:t>
            </a:r>
            <a:r>
              <a:rPr lang="ru-RU" sz="2000" i="1" dirty="0" smtClean="0"/>
              <a:t>(обычно в сочетании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i="1" dirty="0" smtClean="0"/>
              <a:t>	 с грамотрицательными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i="1" dirty="0" smtClean="0"/>
              <a:t>	 бактериями)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  </a:t>
            </a:r>
            <a:r>
              <a:rPr lang="en-US" sz="2400" dirty="0" smtClean="0"/>
              <a:t>H</a:t>
            </a:r>
            <a:r>
              <a:rPr lang="ru-RU" sz="2400" dirty="0" smtClean="0"/>
              <a:t>.</a:t>
            </a:r>
            <a:r>
              <a:rPr lang="en-US" sz="2400" dirty="0" smtClean="0"/>
              <a:t> </a:t>
            </a:r>
            <a:r>
              <a:rPr lang="en-US" sz="2400" dirty="0" err="1" smtClean="0"/>
              <a:t>influenzae</a:t>
            </a:r>
            <a:r>
              <a:rPr lang="ru-RU" sz="2400" dirty="0" smtClean="0"/>
              <a:t> 			    10-20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  </a:t>
            </a:r>
            <a:r>
              <a:rPr lang="en-US" sz="2400" dirty="0" err="1" smtClean="0"/>
              <a:t>S.pneumoniae</a:t>
            </a:r>
            <a:r>
              <a:rPr lang="en-US" sz="2400" dirty="0" smtClean="0"/>
              <a:t>			</a:t>
            </a:r>
            <a:r>
              <a:rPr lang="ru-RU" sz="2400" dirty="0" smtClean="0"/>
              <a:t>          </a:t>
            </a:r>
            <a:r>
              <a:rPr lang="en-US" sz="2400" dirty="0" smtClean="0"/>
              <a:t>10-20</a:t>
            </a:r>
            <a:endParaRPr lang="ru-RU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809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КЛАССИФИКАЦИЯ ГП</a:t>
            </a:r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auto">
          <a:xfrm>
            <a:off x="0" y="1385888"/>
            <a:ext cx="9144000" cy="547211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12" rIns="91425" bIns="45712"/>
          <a:lstStyle/>
          <a:p>
            <a:pPr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ru-RU" sz="3200" b="1" dirty="0">
                <a:latin typeface="Comic Sans MS" panose="030F0702030302020204" pitchFamily="66" charset="0"/>
              </a:rPr>
              <a:t> ранняя ГП</a:t>
            </a:r>
            <a:r>
              <a:rPr lang="ru-RU" sz="3200" dirty="0">
                <a:latin typeface="Comic Sans MS" panose="030F0702030302020204" pitchFamily="66" charset="0"/>
              </a:rPr>
              <a:t>, возникает в течение первых 5 дней с момента госпитализации, вызывается </a:t>
            </a:r>
            <a:r>
              <a:rPr lang="ru-RU" sz="3200" dirty="0" err="1">
                <a:latin typeface="Comic Sans MS" panose="030F0702030302020204" pitchFamily="66" charset="0"/>
              </a:rPr>
              <a:t>патогенами</a:t>
            </a:r>
            <a:r>
              <a:rPr lang="ru-RU" sz="3200" dirty="0">
                <a:latin typeface="Comic Sans MS" panose="030F0702030302020204" pitchFamily="66" charset="0"/>
              </a:rPr>
              <a:t>, чувствительными к традиционно используемым АБ, более благоприятный прогноз;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ru-RU" sz="3200" dirty="0">
                <a:latin typeface="Comic Sans MS" panose="030F0702030302020204" pitchFamily="66" charset="0"/>
              </a:rPr>
              <a:t> </a:t>
            </a:r>
            <a:r>
              <a:rPr lang="ru-RU" sz="3200" b="1" dirty="0">
                <a:latin typeface="Comic Sans MS" panose="030F0702030302020204" pitchFamily="66" charset="0"/>
              </a:rPr>
              <a:t>поздняя ГП</a:t>
            </a:r>
            <a:r>
              <a:rPr lang="ru-RU" sz="3200" dirty="0">
                <a:latin typeface="Comic Sans MS" panose="030F0702030302020204" pitchFamily="66" charset="0"/>
              </a:rPr>
              <a:t>, развивается не ранее 6-го дня госпитализации, характеризуется наличием резистентных возбудителей и менее благоприятным прогнозом.</a:t>
            </a:r>
            <a:r>
              <a:rPr lang="en-US" sz="3200" b="1" i="1" dirty="0">
                <a:solidFill>
                  <a:srgbClr val="FF3300"/>
                </a:solidFill>
                <a:latin typeface="Times New Roman" pitchFamily="18" charset="0"/>
                <a:sym typeface="Symbol" pitchFamily="18" charset="2"/>
              </a:rPr>
              <a:t>	</a:t>
            </a:r>
            <a:endParaRPr lang="ru-RU" sz="3200" b="1" i="1" dirty="0">
              <a:solidFill>
                <a:srgbClr val="FF3300"/>
              </a:solidFill>
              <a:latin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/>
          <p:cNvSpPr>
            <a:spLocks noChangeArrowheads="1"/>
          </p:cNvSpPr>
          <p:nvPr/>
        </p:nvSpPr>
        <p:spPr bwMode="auto">
          <a:xfrm>
            <a:off x="0" y="1428750"/>
            <a:ext cx="9144000" cy="542925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12" rIns="91425" bIns="45712"/>
          <a:lstStyle/>
          <a:p>
            <a:pPr algn="ctr">
              <a:buFont typeface="Symbol" pitchFamily="18" charset="2"/>
              <a:buNone/>
            </a:pPr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sym typeface="Symbol" pitchFamily="18" charset="2"/>
              </a:rPr>
              <a:t>Основным методом лечения пневмонии является антибактериальная терапия, </a:t>
            </a:r>
          </a:p>
          <a:p>
            <a:pPr algn="ctr">
              <a:buFont typeface="Symbol" pitchFamily="18" charset="2"/>
              <a:buNone/>
            </a:pPr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sym typeface="Symbol" pitchFamily="18" charset="2"/>
              </a:rPr>
              <a:t>которая назначается </a:t>
            </a:r>
          </a:p>
          <a:p>
            <a:pPr algn="ctr">
              <a:buFont typeface="Symbol" pitchFamily="18" charset="2"/>
              <a:buNone/>
            </a:pPr>
            <a:r>
              <a:rPr lang="ru-RU" sz="3200" b="1" dirty="0">
                <a:solidFill>
                  <a:srgbClr val="FF3300"/>
                </a:solidFill>
                <a:latin typeface="Comic Sans MS" panose="030F0702030302020204" pitchFamily="66" charset="0"/>
                <a:sym typeface="Symbol" pitchFamily="18" charset="2"/>
              </a:rPr>
              <a:t>до получения результатов бактериологического исследования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59631" y="149225"/>
            <a:ext cx="7914531" cy="795338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75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C3300"/>
                </a:solidFill>
              </a:rPr>
              <a:t>Предотвращение устойчивости</a:t>
            </a:r>
            <a:br>
              <a:rPr lang="ru-RU" sz="3600" b="1" dirty="0" smtClean="0">
                <a:solidFill>
                  <a:srgbClr val="CC3300"/>
                </a:solidFill>
              </a:rPr>
            </a:br>
            <a:r>
              <a:rPr lang="ru-RU" sz="3600" b="1" dirty="0" smtClean="0">
                <a:solidFill>
                  <a:srgbClr val="CC3300"/>
                </a:solidFill>
              </a:rPr>
              <a:t>   патогенов  к антибиотикам</a:t>
            </a:r>
          </a:p>
        </p:txBody>
      </p:sp>
      <p:sp>
        <p:nvSpPr>
          <p:cNvPr id="151555" name="Rectangle 1027"/>
          <p:cNvSpPr>
            <a:spLocks noGrp="1" noChangeArrowheads="1"/>
          </p:cNvSpPr>
          <p:nvPr>
            <p:ph idx="1"/>
          </p:nvPr>
        </p:nvSpPr>
        <p:spPr>
          <a:xfrm>
            <a:off x="323850" y="1052513"/>
            <a:ext cx="8640763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Monotype Sorts"/>
              <a:buNone/>
            </a:pPr>
            <a:r>
              <a:rPr lang="ru-RU" b="1" dirty="0" smtClean="0">
                <a:solidFill>
                  <a:schemeClr val="tx1"/>
                </a:solidFill>
                <a:sym typeface="Symbol" pitchFamily="18" charset="2"/>
              </a:rPr>
              <a:t></a:t>
            </a:r>
            <a:r>
              <a:rPr lang="ru-RU" sz="2400" b="1" dirty="0" smtClean="0">
                <a:solidFill>
                  <a:schemeClr val="tx1"/>
                </a:solidFill>
              </a:rPr>
              <a:t>Определение патогена как </a:t>
            </a:r>
            <a:r>
              <a:rPr lang="ru-RU" sz="2400" b="1" i="1" dirty="0" smtClean="0">
                <a:solidFill>
                  <a:schemeClr val="tx1"/>
                </a:solidFill>
              </a:rPr>
              <a:t>домашнего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Monotype Sorts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   (пневмококк, гемофильная палочка, внутриклеточный) или </a:t>
            </a:r>
            <a:r>
              <a:rPr lang="ru-RU" sz="2400" b="1" i="1" dirty="0" smtClean="0">
                <a:solidFill>
                  <a:schemeClr val="tx1"/>
                </a:solidFill>
              </a:rPr>
              <a:t>госпитального.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Symbol" pitchFamily="18" charset="2"/>
              <a:buNone/>
            </a:pPr>
            <a:r>
              <a:rPr lang="ru-RU" b="1" dirty="0" smtClean="0">
                <a:solidFill>
                  <a:schemeClr val="tx1"/>
                </a:solidFill>
                <a:sym typeface="Symbol" pitchFamily="18" charset="2"/>
              </a:rPr>
              <a:t></a:t>
            </a:r>
            <a:r>
              <a:rPr lang="ru-RU" sz="2400" b="1" dirty="0" smtClean="0">
                <a:solidFill>
                  <a:schemeClr val="tx1"/>
                </a:solidFill>
              </a:rPr>
              <a:t>Оценка вероятного возбудителя по </a:t>
            </a:r>
            <a:r>
              <a:rPr lang="ru-RU" sz="2400" b="1" dirty="0" err="1" smtClean="0">
                <a:solidFill>
                  <a:schemeClr val="tx1"/>
                </a:solidFill>
              </a:rPr>
              <a:t>Граму</a:t>
            </a:r>
            <a:r>
              <a:rPr lang="ru-RU" sz="2400" b="1" dirty="0" smtClean="0">
                <a:solidFill>
                  <a:schemeClr val="tx1"/>
                </a:solidFill>
              </a:rPr>
              <a:t>: </a:t>
            </a:r>
            <a:r>
              <a:rPr lang="ru-RU" sz="2400" b="1" dirty="0" err="1" smtClean="0">
                <a:solidFill>
                  <a:schemeClr val="tx1"/>
                </a:solidFill>
              </a:rPr>
              <a:t>гр</a:t>
            </a:r>
            <a:r>
              <a:rPr lang="ru-RU" sz="2400" b="1" dirty="0" smtClean="0">
                <a:solidFill>
                  <a:schemeClr val="tx1"/>
                </a:solidFill>
              </a:rPr>
              <a:t>+  или </a:t>
            </a:r>
            <a:r>
              <a:rPr lang="ru-RU" sz="2400" b="1" dirty="0" err="1" smtClean="0">
                <a:solidFill>
                  <a:schemeClr val="tx1"/>
                </a:solidFill>
              </a:rPr>
              <a:t>гр</a:t>
            </a:r>
            <a:r>
              <a:rPr lang="ru-RU" sz="2400" b="1" dirty="0" smtClean="0">
                <a:solidFill>
                  <a:schemeClr val="tx1"/>
                </a:solidFill>
              </a:rPr>
              <a:t>-.Именно эта информация позволяет начать прицельную стартовую терапию: амоксициллин или цефалоспорин </a:t>
            </a:r>
            <a:r>
              <a:rPr lang="en-US" sz="2400" b="1" dirty="0" smtClean="0">
                <a:solidFill>
                  <a:schemeClr val="tx1"/>
                </a:solidFill>
              </a:rPr>
              <a:t>I</a:t>
            </a:r>
            <a:r>
              <a:rPr lang="ru-RU" sz="2400" b="1" dirty="0" smtClean="0">
                <a:solidFill>
                  <a:schemeClr val="tx1"/>
                </a:solidFill>
              </a:rPr>
              <a:t>-</a:t>
            </a:r>
            <a:r>
              <a:rPr lang="en-US" sz="2400" b="1" dirty="0" smtClean="0">
                <a:solidFill>
                  <a:schemeClr val="tx1"/>
                </a:solidFill>
              </a:rPr>
              <a:t>II</a:t>
            </a:r>
            <a:r>
              <a:rPr lang="ru-RU" sz="2400" b="1" dirty="0" smtClean="0">
                <a:solidFill>
                  <a:schemeClr val="tx1"/>
                </a:solidFill>
              </a:rPr>
              <a:t> – против </a:t>
            </a:r>
            <a:r>
              <a:rPr lang="ru-RU" sz="2400" b="1" dirty="0" err="1" smtClean="0">
                <a:solidFill>
                  <a:schemeClr val="tx1"/>
                </a:solidFill>
              </a:rPr>
              <a:t>гр</a:t>
            </a:r>
            <a:r>
              <a:rPr lang="ru-RU" sz="2400" b="1" dirty="0" smtClean="0">
                <a:solidFill>
                  <a:schemeClr val="tx1"/>
                </a:solidFill>
              </a:rPr>
              <a:t>+ микрофлоры. Цефалоспорины </a:t>
            </a:r>
            <a:r>
              <a:rPr lang="en-US" sz="2400" b="1" dirty="0" smtClean="0">
                <a:solidFill>
                  <a:schemeClr val="tx1"/>
                </a:solidFill>
              </a:rPr>
              <a:t>III - IV</a:t>
            </a:r>
            <a:r>
              <a:rPr lang="ru-RU" sz="2400" b="1" dirty="0" smtClean="0">
                <a:solidFill>
                  <a:schemeClr val="tx1"/>
                </a:solidFill>
              </a:rPr>
              <a:t> - против </a:t>
            </a:r>
            <a:r>
              <a:rPr lang="ru-RU" sz="2400" b="1" dirty="0" err="1" smtClean="0">
                <a:solidFill>
                  <a:schemeClr val="tx1"/>
                </a:solidFill>
              </a:rPr>
              <a:t>гр</a:t>
            </a:r>
            <a:r>
              <a:rPr lang="ru-RU" sz="2400" b="1" dirty="0" smtClean="0">
                <a:solidFill>
                  <a:schemeClr val="tx1"/>
                </a:solidFill>
              </a:rPr>
              <a:t>- патогенов, </a:t>
            </a:r>
            <a:r>
              <a:rPr lang="ru-RU" sz="2400" b="1" dirty="0" err="1" smtClean="0">
                <a:solidFill>
                  <a:schemeClr val="tx1"/>
                </a:solidFill>
              </a:rPr>
              <a:t>цефтазидим</a:t>
            </a:r>
            <a:r>
              <a:rPr lang="ru-RU" sz="2400" b="1" dirty="0" smtClean="0">
                <a:solidFill>
                  <a:schemeClr val="tx1"/>
                </a:solidFill>
              </a:rPr>
              <a:t> и </a:t>
            </a:r>
            <a:r>
              <a:rPr lang="ru-RU" sz="2400" b="1" dirty="0" err="1" smtClean="0">
                <a:solidFill>
                  <a:schemeClr val="tx1"/>
                </a:solidFill>
              </a:rPr>
              <a:t>карбапенемы</a:t>
            </a:r>
            <a:r>
              <a:rPr lang="ru-RU" sz="2400" b="1" dirty="0" smtClean="0">
                <a:solidFill>
                  <a:schemeClr val="tx1"/>
                </a:solidFill>
              </a:rPr>
              <a:t> – против синегнойной. Если окраска по </a:t>
            </a:r>
            <a:r>
              <a:rPr lang="ru-RU" sz="2400" b="1" dirty="0" err="1" smtClean="0">
                <a:solidFill>
                  <a:schemeClr val="tx1"/>
                </a:solidFill>
              </a:rPr>
              <a:t>Граму</a:t>
            </a:r>
            <a:r>
              <a:rPr lang="ru-RU" sz="2400" b="1" dirty="0" smtClean="0">
                <a:solidFill>
                  <a:schemeClr val="tx1"/>
                </a:solidFill>
              </a:rPr>
              <a:t> оказалась неинформативной,  можно начинать с терапии, перекрывающей оба спектра.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Ступенчатая терапия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0707" name="Содержимое 3"/>
          <p:cNvSpPr>
            <a:spLocks noGrp="1"/>
          </p:cNvSpPr>
          <p:nvPr>
            <p:ph idx="1"/>
          </p:nvPr>
        </p:nvSpPr>
        <p:spPr>
          <a:xfrm>
            <a:off x="1259633" y="2133600"/>
            <a:ext cx="7274768" cy="37776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I </a:t>
            </a:r>
            <a:r>
              <a:rPr lang="ru-RU" sz="3600" b="1" dirty="0" smtClean="0">
                <a:solidFill>
                  <a:schemeClr val="tx1"/>
                </a:solidFill>
              </a:rPr>
              <a:t>ступень – парентеральное введение А/Б</a:t>
            </a:r>
          </a:p>
          <a:p>
            <a:endParaRPr lang="ru-RU" sz="36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en-US" sz="3600" b="1" dirty="0" smtClean="0">
                <a:solidFill>
                  <a:schemeClr val="tx1"/>
                </a:solidFill>
              </a:rPr>
              <a:t>II </a:t>
            </a:r>
            <a:r>
              <a:rPr lang="ru-RU" sz="3600" b="1" dirty="0" smtClean="0">
                <a:solidFill>
                  <a:schemeClr val="tx1"/>
                </a:solidFill>
              </a:rPr>
              <a:t>ступень – прием внутрь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7200800" cy="128089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Особенности клиники и варианты АБТ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142984"/>
          <a:ext cx="7772400" cy="559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823882"/>
                <a:gridCol w="2590800"/>
              </a:tblGrid>
              <a:tr h="425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клиника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М/о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А/Б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83073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Начало с общих симптомов, на 2-е сутки-кашель,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кр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/харканье, «ржавая» мокрота, боли в груди;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физикально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– притупление, крепитация.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Пневмококк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Амоксициллин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US" baseline="0" dirty="0" smtClean="0">
                          <a:latin typeface="Comic Sans MS" panose="030F0702030302020204" pitchFamily="66" charset="0"/>
                        </a:rPr>
                        <a:t> -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88025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Часто – на фоне гриппа, в стационаре, часто – полостные образования, абсцессы, </a:t>
                      </a:r>
                    </a:p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часто –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резистенстность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к пенициллинам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Стафилококк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Амоксициллин+КК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Цефалоспорины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US" baseline="0" dirty="0" smtClean="0">
                          <a:latin typeface="Comic Sans MS" panose="030F0702030302020204" pitchFamily="66" charset="0"/>
                        </a:rPr>
                        <a:t>-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Макролиды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Фторхинолоны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Ванкомицин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Линезолид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36416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Связь с ангиной, при сепсисе -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абсцедирование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, мелкие полости, может быть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резистентность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к пенициллинам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C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трептококк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Амоксициллин+КК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I-II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589199" cy="128089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Особенности клиники и варианты АБТ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77065"/>
              </p:ext>
            </p:extLst>
          </p:nvPr>
        </p:nvGraphicFramePr>
        <p:xfrm>
          <a:off x="714348" y="1142984"/>
          <a:ext cx="7772400" cy="562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928694"/>
                <a:gridCol w="2485988"/>
              </a:tblGrid>
              <a:tr h="413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клиника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М/о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А/Б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58668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Неспецифические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симптомы, характерные для кокковой инфекции, выраженная  интоксикация, гнойные осложнения - плеврит, синусит, выраженные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восп.изменения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в крови.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Пневмококк</a:t>
                      </a:r>
                    </a:p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Стафилококк</a:t>
                      </a:r>
                    </a:p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Стрептококк</a:t>
                      </a: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Амоксициллин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en-US" baseline="0" dirty="0" smtClean="0">
                          <a:latin typeface="Comic Sans MS" panose="030F0702030302020204" pitchFamily="66" charset="0"/>
                        </a:rPr>
                        <a:t> -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Нет эффекта от пенициллинов, скудная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аускультативная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картина при долевом поражении, густая вязкая мокрота (иногда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– «малиновое желе»).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Клебсиелла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Цефалоспорины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–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III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Фторхинолоны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Карбапенемы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68839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Разъездной характер работы, в складских помещениях, монтажные работы, 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корндиционеры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, часто –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полисегментарное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поражение, неэффективность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аминопенициллинов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цефалоспоринов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аминогликозидов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Легионелла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Рифампицин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6589199" cy="128089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Особенности клиники и варианты АБТ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027042"/>
              </p:ext>
            </p:extLst>
          </p:nvPr>
        </p:nvGraphicFramePr>
        <p:xfrm>
          <a:off x="395537" y="1142984"/>
          <a:ext cx="8496943" cy="5260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5360"/>
                <a:gridCol w="1483851"/>
                <a:gridCol w="2717732"/>
              </a:tblGrid>
              <a:tr h="413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клиника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М/о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Стартовая АБТ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58668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Молодой возраст, организованный коллектив, симптомы ОРВИ, минимальные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baseline="0" dirty="0" smtClean="0">
                          <a:latin typeface="Comic Sans MS" panose="030F0702030302020204" pitchFamily="66" charset="0"/>
                        </a:rPr>
                        <a:t>R 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и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аускультативные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проявления при выраженной интоксикации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Микоплазма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Хламидия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Макролид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Тетрациклин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Вторичная пневмония,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гнойная деструкция, зеленая мокрота, на фоне ХОБЛ, повторные курсы АБТ,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резистентность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к пенициллину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Киш.п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алочка</a:t>
                      </a:r>
                      <a:endParaRPr lang="ru-RU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Синегнойная</a:t>
                      </a:r>
                    </a:p>
                    <a:p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Протей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Клебсиелла</a:t>
                      </a:r>
                      <a:endParaRPr lang="ru-RU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Цефалоспорины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III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Аминогликозиды</a:t>
                      </a:r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Фторхинолоны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Карбапенемы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</a:t>
                      </a: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68839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Клиника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инфекционных поражений на фоне иммунодефицита,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онкологических,гематологических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  заболеваний, на фоне </a:t>
                      </a:r>
                      <a:r>
                        <a:rPr lang="ru-RU" baseline="0" dirty="0" err="1" smtClean="0">
                          <a:latin typeface="Comic Sans MS" panose="030F0702030302020204" pitchFamily="66" charset="0"/>
                        </a:rPr>
                        <a:t>цитостатиков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, СПИДа, после трансплантаций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mic Sans MS" panose="030F0702030302020204" pitchFamily="66" charset="0"/>
                        </a:rPr>
                        <a:t>G-</a:t>
                      </a:r>
                      <a:r>
                        <a:rPr lang="en-US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флора</a:t>
                      </a:r>
                    </a:p>
                    <a:p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Грибы</a:t>
                      </a:r>
                    </a:p>
                    <a:p>
                      <a:r>
                        <a:rPr lang="ru-RU" baseline="0" dirty="0" smtClean="0">
                          <a:latin typeface="Comic Sans MS" panose="030F0702030302020204" pitchFamily="66" charset="0"/>
                        </a:rPr>
                        <a:t>Пневмоцисты</a:t>
                      </a:r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Бисептол</a:t>
                      </a:r>
                    </a:p>
                    <a:p>
                      <a:r>
                        <a:rPr lang="ru-RU" dirty="0" err="1" smtClean="0">
                          <a:latin typeface="Comic Sans MS" panose="030F0702030302020204" pitchFamily="66" charset="0"/>
                        </a:rPr>
                        <a:t>Флюконазол</a:t>
                      </a:r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en-US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 smtClean="0">
                        <a:latin typeface="Comic Sans MS" panose="030F0702030302020204" pitchFamily="66" charset="0"/>
                      </a:endParaRPr>
                    </a:p>
                    <a:p>
                      <a:endParaRPr lang="ru-RU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4048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</a:rPr>
              <a:t>Госпитальные пневмонии</a:t>
            </a:r>
          </a:p>
        </p:txBody>
      </p:sp>
      <p:graphicFrame>
        <p:nvGraphicFramePr>
          <p:cNvPr id="204863" name="Group 6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230655"/>
              </p:ext>
            </p:extLst>
          </p:nvPr>
        </p:nvGraphicFramePr>
        <p:xfrm>
          <a:off x="642938" y="428625"/>
          <a:ext cx="8501089" cy="6517513"/>
        </p:xfrm>
        <a:graphic>
          <a:graphicData uri="http://schemas.openxmlformats.org/drawingml/2006/table">
            <a:tbl>
              <a:tblPr/>
              <a:tblGrid>
                <a:gridCol w="2357453"/>
                <a:gridCol w="2000264"/>
                <a:gridCol w="2143140"/>
                <a:gridCol w="2000232"/>
              </a:tblGrid>
              <a:tr h="180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Отделения общего профиля без факторов риска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S.Pneumoniae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Enterobacteriaceae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H.Influencae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Pseudomonas sp.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S.aureus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Цсп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Данные по локальной чувствительности. Исследование мокроты, крови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В ОИТР, поздние ВАП, в отд.общего проф. + факторы риска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Enterobacteriaceae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Pseudomonas sp.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S.Aureus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Enterococcus sp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ЦСП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III – IV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+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Аминогликозиды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Азтреонам+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Фтх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Данные по локальной чувствительности. Исследование мокроты, крови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99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Пневмония на фоне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нейтропении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Enterobacteriaceae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Pseudomonas sp.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S.Aureus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грибы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К,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Цсп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III – IV +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Аг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Азтреонам+Аг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Фтх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Глп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Флюконазол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Данные по локальной чувствительности. Исследование мокроты, крови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1" y="624110"/>
            <a:ext cx="6842720" cy="128089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Аспирационная пневмония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>
          <a:xfrm>
            <a:off x="1331641" y="1484784"/>
            <a:ext cx="7202760" cy="44264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Этиология зависит от характера аспирата, высока вероятность анаэробов.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Базисная терапия определяется фоном возникновения пневмонии с включением в схему лечения </a:t>
            </a:r>
            <a:r>
              <a:rPr lang="ru-RU" sz="2400" b="1" dirty="0" err="1" smtClean="0">
                <a:solidFill>
                  <a:schemeClr val="tx1"/>
                </a:solidFill>
              </a:rPr>
              <a:t>антианаэробных</a:t>
            </a:r>
            <a:r>
              <a:rPr lang="ru-RU" sz="2400" b="1" dirty="0" smtClean="0">
                <a:solidFill>
                  <a:schemeClr val="tx1"/>
                </a:solidFill>
              </a:rPr>
              <a:t> препаратов (защищенные </a:t>
            </a:r>
            <a:r>
              <a:rPr lang="el-GR" sz="2400" b="1" dirty="0" smtClean="0">
                <a:solidFill>
                  <a:schemeClr val="tx1"/>
                </a:solidFill>
                <a:cs typeface="Arial" pitchFamily="34" charset="0"/>
              </a:rPr>
              <a:t>β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-лактамы,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цефомицины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 –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цефокситин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цефотетан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карбапенемы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метронидазол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тинидазол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линкозамиды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Основное диагностическое значение имеет исследование </a:t>
            </a:r>
            <a:r>
              <a:rPr lang="ru-RU" sz="2400" b="1" dirty="0" err="1" smtClean="0">
                <a:solidFill>
                  <a:schemeClr val="tx1"/>
                </a:solidFill>
                <a:cs typeface="Arial" pitchFamily="34" charset="0"/>
              </a:rPr>
              <a:t>гемокультуры</a:t>
            </a:r>
            <a:r>
              <a:rPr lang="ru-RU" sz="2400" b="1" dirty="0" smtClean="0">
                <a:solidFill>
                  <a:schemeClr val="tx1"/>
                </a:solidFill>
                <a:cs typeface="Arial" pitchFamily="34" charset="0"/>
              </a:rPr>
              <a:t> на аэробы и анаэробы. Исследование материала из дыхательных путей на анаэробы не информативно.</a:t>
            </a:r>
            <a:endParaRPr lang="el-GR" sz="2400" b="1" dirty="0" smtClean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7596187" cy="1935162"/>
          </a:xfrm>
        </p:spPr>
        <p:txBody>
          <a:bodyPr/>
          <a:lstStyle/>
          <a:p>
            <a:pPr eaLnBrk="1" hangingPunct="1"/>
            <a:r>
              <a:rPr lang="ru-RU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Классификация пневмоний с учетом условий, в которых развилось заболевание, особенностей инфицирования легочной ткани и состояния иммунологической реактивности больного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420938"/>
            <a:ext cx="8229600" cy="4437062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Внебольничная</a:t>
            </a: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(приобретенная вне лечебного учреждения) пневмония;</a:t>
            </a:r>
          </a:p>
          <a:p>
            <a:pPr eaLnBrk="1" hangingPunct="1">
              <a:lnSpc>
                <a:spcPct val="70000"/>
              </a:lnSpc>
            </a:pPr>
            <a:endParaRPr lang="ru-RU" sz="18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Нозокомиальная</a:t>
            </a: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(приобретенная в лечебном учреждении) пневмония;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endParaRPr lang="ru-RU" sz="18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Аспирационная</a:t>
            </a: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пневмония</a:t>
            </a: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;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endParaRPr lang="ru-RU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Пневмония у лиц с тяжелыми дефектами иммунитета.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endParaRPr lang="ru-RU" sz="18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ru-RU" sz="9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Правильный учет перечисленных факторов позволяет со значительной долей вероятности предсказать этиологию заболевания</a:t>
            </a:r>
          </a:p>
        </p:txBody>
      </p:sp>
    </p:spTree>
    <p:extLst>
      <p:ext uri="{BB962C8B-B14F-4D97-AF65-F5344CB8AC3E}">
        <p14:creationId xmlns:p14="http://schemas.microsoft.com/office/powerpoint/2010/main" val="114571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836613"/>
            <a:ext cx="6923087" cy="12239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ЛЕЧЕНИЕ ПНЕВМОЦИСТНОЙ ПНЕВМОНИИ</a:t>
            </a:r>
            <a:r>
              <a:rPr lang="ru-RU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2600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endParaRPr lang="ru-RU" sz="26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2349500"/>
            <a:ext cx="7010400" cy="3746500"/>
          </a:xfrm>
        </p:spPr>
        <p:txBody>
          <a:bodyPr/>
          <a:lstStyle/>
          <a:p>
            <a:pPr eaLnBrk="1" hangingPunct="1"/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Триметоприм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/</a:t>
            </a:r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сульфаметоксазол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в/в 20 мг/кг/</a:t>
            </a:r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сут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(рассчитывается по </a:t>
            </a:r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триметоприму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) в 3 - 4 введения – 21 </a:t>
            </a:r>
            <a:r>
              <a:rPr lang="ru-RU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сут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313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04813"/>
            <a:ext cx="6778625" cy="9366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долго проводить антибактериальную терапию?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700808"/>
            <a:ext cx="7848600" cy="4646017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Нетяжелая пневмония, вызванная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S. 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</a:t>
            </a:r>
            <a:r>
              <a:rPr lang="en-US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neumoniae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H. </a:t>
            </a:r>
            <a:r>
              <a:rPr lang="en-US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influenzae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– 7-10 дней </a:t>
            </a:r>
            <a:endParaRPr lang="en-US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(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или 3 дня после нормализации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t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°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тела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400" b="1" dirty="0" smtClean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Пневмония, вызванная 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C. </a:t>
            </a:r>
            <a:r>
              <a:rPr lang="en-US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pneumoniae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M. </a:t>
            </a:r>
            <a:r>
              <a:rPr lang="en-US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pneumoniae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L. </a:t>
            </a:r>
            <a:r>
              <a:rPr lang="en-US" sz="24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pneumoniae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– до 3-х недель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Тяжелая пневмония - индивидуально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sz="2400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35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457200"/>
            <a:ext cx="6635750" cy="1295400"/>
          </a:xfrm>
        </p:spPr>
        <p:txBody>
          <a:bodyPr/>
          <a:lstStyle/>
          <a:p>
            <a:pPr eaLnBrk="1" hangingPunct="1"/>
            <a:r>
              <a:rPr lang="ru-RU" sz="3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Критерии эффективности антибактериальной терапии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1547813" y="1773238"/>
            <a:ext cx="7138987" cy="5084762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Первоначальная оценка – через 48-72 часа (снижение интоксикации и температуры тела, отсутствие дыхательной недостаточности);</a:t>
            </a: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ОАК на 2-3 день после окончания АБ-терапии;</a:t>
            </a: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БАК – через 1 неделю при наличии изменений в первом или клиническом ухудшении;</a:t>
            </a: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Исследование газов крови – при тяжелом течении ежедневно до нормализации показателей;</a:t>
            </a:r>
          </a:p>
          <a:p>
            <a:pPr eaLnBrk="1" hangingPunct="1"/>
            <a:r>
              <a:rPr lang="en-US" sz="2000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Rtg</a:t>
            </a: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органов ГК - через 2-3 недели после начала лечения, при ухудшении состояния – по клиническим показаниям.</a:t>
            </a:r>
          </a:p>
          <a:p>
            <a:pPr eaLnBrk="1" hangingPunct="1"/>
            <a:endParaRPr lang="ru-RU" sz="2000" b="1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42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26308" name="Picture 3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30350" y="692150"/>
            <a:ext cx="5661025" cy="5905500"/>
          </a:xfrm>
          <a:noFill/>
        </p:spPr>
      </p:pic>
      <p:sp>
        <p:nvSpPr>
          <p:cNvPr id="22630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858E2D9-1EF4-47FA-9ACB-D5F4869AF081}" type="slidenum">
              <a:rPr lang="ru-RU" smtClean="0"/>
              <a:pPr/>
              <a:t>43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27332" name="Picture 3" descr="1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692150"/>
            <a:ext cx="7993062" cy="5626100"/>
          </a:xfrm>
          <a:noFill/>
        </p:spPr>
      </p:pic>
      <p:sp>
        <p:nvSpPr>
          <p:cNvPr id="22733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1DE2724-DD92-4E13-8E18-3129193E2801}" type="slidenum">
              <a:rPr lang="ru-RU" smtClean="0"/>
              <a:pPr/>
              <a:t>44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28356" name="Picture 3" descr="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36750" y="765175"/>
            <a:ext cx="5430838" cy="5832475"/>
          </a:xfrm>
          <a:noFill/>
        </p:spPr>
      </p:pic>
      <p:sp>
        <p:nvSpPr>
          <p:cNvPr id="22835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139EFCD-D870-4D86-B9F8-65AF4950BB55}" type="slidenum">
              <a:rPr lang="ru-RU" smtClean="0"/>
              <a:pPr/>
              <a:t>45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29380" name="Picture 3" descr="1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052513"/>
            <a:ext cx="8135937" cy="5526087"/>
          </a:xfrm>
          <a:noFill/>
        </p:spPr>
      </p:pic>
      <p:sp>
        <p:nvSpPr>
          <p:cNvPr id="22937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0E474AB-BFBE-4B32-9DDA-74F2F7EA4752}" type="slidenum">
              <a:rPr lang="ru-RU" smtClean="0"/>
              <a:pPr/>
              <a:t>46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0404" name="Picture 3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03400" y="692150"/>
            <a:ext cx="5376863" cy="6165850"/>
          </a:xfrm>
          <a:noFill/>
        </p:spPr>
      </p:pic>
      <p:sp>
        <p:nvSpPr>
          <p:cNvPr id="230402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6A6B250-67B8-4F07-925E-51E8C75D9D32}" type="slidenum">
              <a:rPr lang="ru-RU" smtClean="0"/>
              <a:pPr/>
              <a:t>47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1428" name="Picture 3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860425"/>
            <a:ext cx="7777163" cy="5797550"/>
          </a:xfrm>
          <a:noFill/>
        </p:spPr>
      </p:pic>
      <p:sp>
        <p:nvSpPr>
          <p:cNvPr id="23142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79508AB-2E2B-457A-B89A-B440D107CD61}" type="slidenum">
              <a:rPr lang="ru-RU" smtClean="0"/>
              <a:pPr/>
              <a:t>48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2452" name="Picture 3" descr="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876300"/>
            <a:ext cx="7848600" cy="5819775"/>
          </a:xfrm>
          <a:noFill/>
        </p:spPr>
      </p:pic>
      <p:sp>
        <p:nvSpPr>
          <p:cNvPr id="23245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45E5B2A-3582-404F-86EC-3F4148DC40A5}" type="slidenum">
              <a:rPr lang="ru-RU" smtClean="0"/>
              <a:pPr/>
              <a:t>49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260648"/>
            <a:ext cx="6589199" cy="81091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Диагноз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071563"/>
            <a:ext cx="7772400" cy="5284787"/>
          </a:xfrm>
        </p:spPr>
        <p:txBody>
          <a:bodyPr>
            <a:normAutofit fontScale="92500" lnSpcReduction="10000"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i="1" dirty="0" smtClean="0"/>
              <a:t>	</a:t>
            </a:r>
            <a:r>
              <a:rPr lang="ru-RU" sz="2000" b="1" i="1" dirty="0" smtClean="0">
                <a:solidFill>
                  <a:schemeClr val="tx1"/>
                </a:solidFill>
              </a:rPr>
              <a:t>Современная трактовка пневмонии не предполагает использования при формулировке клинического диагноза терминов «острая», «крупозная», «очаговая», «бронхопневмония» и т.п.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Диагноз формулируется с указанием: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Этиологии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Фона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Локализации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Степени тяжести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Осложнений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Пример:</a:t>
            </a:r>
            <a:r>
              <a:rPr lang="ru-RU" sz="2000" b="1" dirty="0" smtClean="0">
                <a:solidFill>
                  <a:schemeClr val="tx1"/>
                </a:solidFill>
              </a:rPr>
              <a:t>  </a:t>
            </a:r>
            <a:r>
              <a:rPr lang="ru-RU" sz="2000" b="1" dirty="0" err="1" smtClean="0">
                <a:solidFill>
                  <a:schemeClr val="tx1"/>
                </a:solidFill>
              </a:rPr>
              <a:t>внегоспитальная</a:t>
            </a:r>
            <a:r>
              <a:rPr lang="ru-RU" sz="2000" b="1" dirty="0" smtClean="0">
                <a:solidFill>
                  <a:schemeClr val="tx1"/>
                </a:solidFill>
              </a:rPr>
              <a:t>  двусторонняя нижнедолевая пневмония неуточненной этиологии, тяжелое течение, правосторонний экссудативный плеврит, ДН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3476" name="Picture 3" descr="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769938"/>
            <a:ext cx="7200900" cy="5842000"/>
          </a:xfrm>
          <a:noFill/>
        </p:spPr>
      </p:pic>
      <p:sp>
        <p:nvSpPr>
          <p:cNvPr id="23347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AB79B0A-7BFC-47A0-9670-6EF85093E2B6}" type="slidenum">
              <a:rPr lang="ru-RU" smtClean="0"/>
              <a:pPr/>
              <a:t>50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4500" name="Picture 3" descr="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744538"/>
            <a:ext cx="7200900" cy="5888037"/>
          </a:xfrm>
          <a:noFill/>
        </p:spPr>
      </p:pic>
      <p:sp>
        <p:nvSpPr>
          <p:cNvPr id="234498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1F8B6F0-7F82-49C0-AB29-D0CE7D4755FD}" type="slidenum">
              <a:rPr lang="ru-RU" smtClean="0"/>
              <a:pPr/>
              <a:t>51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6548" name="Picture 3" descr="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803275"/>
            <a:ext cx="7920038" cy="5908675"/>
          </a:xfrm>
          <a:noFill/>
        </p:spPr>
      </p:pic>
      <p:sp>
        <p:nvSpPr>
          <p:cNvPr id="23654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214D84D-C292-4E23-88D1-D5DCAA86C7CF}" type="slidenum">
              <a:rPr lang="ru-RU" smtClean="0"/>
              <a:pPr/>
              <a:t>52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7572" name="Picture 3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788988"/>
            <a:ext cx="8064500" cy="5856287"/>
          </a:xfrm>
          <a:noFill/>
        </p:spPr>
      </p:pic>
      <p:sp>
        <p:nvSpPr>
          <p:cNvPr id="23757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3517AE8-B66B-4D25-B51D-DFF8FBE71DC4}" type="slidenum">
              <a:rPr lang="ru-RU" smtClean="0"/>
              <a:pPr/>
              <a:t>53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5775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238596" name="Picture 3" descr="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842963"/>
            <a:ext cx="7704137" cy="5773737"/>
          </a:xfrm>
          <a:noFill/>
        </p:spPr>
      </p:pic>
      <p:sp>
        <p:nvSpPr>
          <p:cNvPr id="23859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2130A3-B4C8-40D2-A102-AD8D4DC47D05}" type="slidenum">
              <a:rPr lang="ru-RU" smtClean="0"/>
              <a:pPr/>
              <a:t>54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LV(pvl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628775"/>
            <a:ext cx="5761038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763713" y="476250"/>
            <a:ext cx="63373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sz="2800" b="1" dirty="0"/>
          </a:p>
          <a:p>
            <a:pPr algn="ctr" eaLnBrk="1" hangingPunct="1"/>
            <a:r>
              <a:rPr lang="ru-RU" sz="2800" b="1" dirty="0" smtClean="0">
                <a:latin typeface="Comic Sans MS" panose="030F0702030302020204" pitchFamily="66" charset="0"/>
              </a:rPr>
              <a:t>постгриппозная пневмония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57348" name="Oval 4"/>
          <p:cNvSpPr>
            <a:spLocks noChangeArrowheads="1"/>
          </p:cNvSpPr>
          <p:nvPr/>
        </p:nvSpPr>
        <p:spPr bwMode="auto">
          <a:xfrm>
            <a:off x="6659563" y="1844675"/>
            <a:ext cx="1130300" cy="1079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76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Криптококкоз</a:t>
            </a:r>
            <a:r>
              <a:rPr lang="ru-RU" dirty="0" smtClean="0"/>
              <a:t> легких</a:t>
            </a:r>
            <a:endParaRPr lang="ru-RU" dirty="0"/>
          </a:p>
        </p:txBody>
      </p:sp>
      <p:pic>
        <p:nvPicPr>
          <p:cNvPr id="4" name="Объект 3" descr="DSC005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571" y="1340769"/>
            <a:ext cx="6997853" cy="5438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30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4" name="Рисунок 3" descr="DSC005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12776"/>
            <a:ext cx="6549233" cy="5381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843808" y="764704"/>
            <a:ext cx="4320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Comic Sans MS" panose="030F0702030302020204" pitchFamily="66" charset="0"/>
              </a:rPr>
              <a:t>Пневмоцистная</a:t>
            </a:r>
            <a:r>
              <a:rPr lang="ru-RU" sz="2400" b="1" dirty="0" smtClean="0">
                <a:latin typeface="Comic Sans MS" panose="030F0702030302020204" pitchFamily="66" charset="0"/>
              </a:rPr>
              <a:t> пневмония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88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11398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800" dirty="0">
                <a:solidFill>
                  <a:schemeClr val="tx1"/>
                </a:solidFill>
              </a:rPr>
              <a:t>Спасибо за внимание !</a:t>
            </a:r>
            <a:br>
              <a:rPr lang="ru-RU" sz="4800" dirty="0">
                <a:solidFill>
                  <a:schemeClr val="tx1"/>
                </a:solidFill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26624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1268413"/>
            <a:ext cx="4032250" cy="5329237"/>
          </a:xfrm>
        </p:spPr>
      </p:pic>
      <p:sp>
        <p:nvSpPr>
          <p:cNvPr id="266242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55C63B3C-74DD-408C-8A04-D457C4102E04}" type="slidenum">
              <a:rPr lang="ru-RU" smtClean="0"/>
              <a:pPr/>
              <a:t>58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88831" cy="128089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cs typeface="Tahoma" panose="020B0604030504040204" pitchFamily="34" charset="0"/>
              </a:rPr>
              <a:t>Степени тяжести пневмонии </a:t>
            </a:r>
            <a:r>
              <a:rPr lang="en-US" b="1" dirty="0">
                <a:solidFill>
                  <a:srgbClr val="FF0000"/>
                </a:solidFill>
                <a:cs typeface="Tahoma" panose="020B0604030504040204" pitchFamily="34" charset="0"/>
              </a:rPr>
              <a:t/>
            </a:r>
            <a:br>
              <a:rPr lang="en-US" b="1" dirty="0">
                <a:solidFill>
                  <a:srgbClr val="FF0000"/>
                </a:solidFill>
                <a:cs typeface="Tahoma" panose="020B0604030504040204" pitchFamily="34" charset="0"/>
              </a:rPr>
            </a:br>
            <a:r>
              <a:rPr lang="ru-RU" sz="3100" b="1" dirty="0">
                <a:solidFill>
                  <a:srgbClr val="FF0000"/>
                </a:solidFill>
                <a:cs typeface="Tahoma" panose="020B0604030504040204" pitchFamily="34" charset="0"/>
              </a:rPr>
              <a:t>(Н.Ф. Сорока, М.А. Савченко, 2001)</a:t>
            </a:r>
            <a:endParaRPr lang="ru-RU" sz="31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493805"/>
              </p:ext>
            </p:extLst>
          </p:nvPr>
        </p:nvGraphicFramePr>
        <p:xfrm>
          <a:off x="257174" y="1457325"/>
          <a:ext cx="8635306" cy="513984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139889"/>
                <a:gridCol w="2139889"/>
                <a:gridCol w="2177764"/>
                <a:gridCol w="2177764"/>
              </a:tblGrid>
              <a:tr h="122157">
                <a:tc rowSpan="2">
                  <a:txBody>
                    <a:bodyPr/>
                    <a:lstStyle/>
                    <a:p>
                      <a:r>
                        <a:rPr lang="ru-RU" sz="1200" b="1" dirty="0">
                          <a:effectLst/>
                          <a:latin typeface="Comic Sans MS" panose="030F0702030302020204" pitchFamily="66" charset="0"/>
                        </a:rPr>
                        <a:t>Основные признаки</a:t>
                      </a:r>
                    </a:p>
                  </a:txBody>
                  <a:tcPr marL="5553" marR="5553" marT="5553" marB="5553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CC"/>
                          </a:solidFill>
                          <a:effectLst/>
                          <a:latin typeface="Comic Sans MS" panose="030F0702030302020204" pitchFamily="66" charset="0"/>
                        </a:rPr>
                        <a:t> Степень тяжести</a:t>
                      </a:r>
                    </a:p>
                  </a:txBody>
                  <a:tcPr marL="5553" marR="5553" marT="5553" marB="555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rgbClr val="0000CC"/>
                          </a:solidFill>
                          <a:effectLst/>
                          <a:latin typeface="Comic Sans MS" panose="030F0702030302020204" pitchFamily="66" charset="0"/>
                        </a:rPr>
                        <a:t>легкая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rgbClr val="0000CC"/>
                          </a:solidFill>
                          <a:effectLst/>
                          <a:latin typeface="Comic Sans MS" panose="030F0702030302020204" pitchFamily="66" charset="0"/>
                        </a:rPr>
                        <a:t>средняя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rgbClr val="0000CC"/>
                          </a:solidFill>
                          <a:effectLst/>
                          <a:latin typeface="Comic Sans MS" panose="030F0702030302020204" pitchFamily="66" charset="0"/>
                        </a:rPr>
                        <a:t>тяжелая</a:t>
                      </a:r>
                    </a:p>
                  </a:txBody>
                  <a:tcPr marL="5553" marR="5553" marT="5553" marB="5553"/>
                </a:tc>
              </a:tr>
              <a:tr h="336676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Температура, °С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До 38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38-39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Выше 39</a:t>
                      </a:r>
                    </a:p>
                  </a:txBody>
                  <a:tcPr marL="5553" marR="5553" marT="5553" marB="5553"/>
                </a:tc>
              </a:tr>
              <a:tr h="229417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Частота дыханий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До 25 в 1 мин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25-30 в 1 мин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Выше 30 в 1 мни</a:t>
                      </a:r>
                    </a:p>
                  </a:txBody>
                  <a:tcPr marL="5553" marR="5553" marT="5553" marB="5553"/>
                </a:tc>
              </a:tr>
              <a:tr h="336676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ЧСС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До 90 в 1 мин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90-100 в 1 мин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Выше 100 в 1 мин</a:t>
                      </a:r>
                    </a:p>
                  </a:txBody>
                  <a:tcPr marL="5553" marR="5553" marT="5553" marB="5553"/>
                </a:tc>
              </a:tr>
              <a:tr h="551196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АД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 пределах нормы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Тенденция к гипотензии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Диастолическое АД ниже 60 мм рт. ст.</a:t>
                      </a:r>
                    </a:p>
                  </a:txBody>
                  <a:tcPr marL="5553" marR="5553" marT="5553" marB="5553"/>
                </a:tc>
              </a:tr>
              <a:tr h="551196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Интоксикация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Отсутствует или не резко выражена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Умеренно выражена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Резко выражена</a:t>
                      </a:r>
                    </a:p>
                  </a:txBody>
                  <a:tcPr marL="5553" marR="5553" marT="5553" marB="5553"/>
                </a:tc>
              </a:tr>
              <a:tr h="336676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Цианоз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Обычно отсутствует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Умеренно выражен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Часто выражен</a:t>
                      </a:r>
                    </a:p>
                  </a:txBody>
                  <a:tcPr marL="5553" marR="5553" marT="5553" marB="5553"/>
                </a:tc>
              </a:tr>
              <a:tr h="1087494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Наличие и характер осложнений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Обычно отсутствуют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Могут быть (плеврит с небольшим количеством жидкости)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Часто (эмпиема, абсцедирование, инфекционно-токсический шок)</a:t>
                      </a:r>
                    </a:p>
                  </a:txBody>
                  <a:tcPr marL="5553" marR="5553" marT="5553" marB="5553"/>
                </a:tc>
              </a:tr>
              <a:tr h="1194754"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Клинический анализ крови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Умеренный лейкоцитоз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Лейкоцитоз со сдвигом влево до юных форм</a:t>
                      </a:r>
                    </a:p>
                  </a:txBody>
                  <a:tcPr marL="5553" marR="5553" marT="5553" marB="5553"/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Лейкоцитоз,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токсическая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зернистость, анемия. </a:t>
                      </a:r>
                      <a:b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</a:b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Возможна лейкопения</a:t>
                      </a:r>
                    </a:p>
                  </a:txBody>
                  <a:tcPr marL="5553" marR="5553" marT="5553" marB="555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2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ВНЕБОЛЬНИЧНАЯ ПНЕВМОНИЯ</a:t>
            </a:r>
            <a:r>
              <a:rPr lang="ru-RU" sz="26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2600" b="1" u="sng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endParaRPr lang="ru-RU" sz="2600" b="1" u="sng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916113"/>
            <a:ext cx="9144000" cy="4941887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Внебольничная пневмония (ВП) относится к числу наиболее распространенных острых инфекционных заболеваний и является одной из ведущих причин смерти от инфекционных болезней.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Согласно данным эпидемиологических исследований заболеваемость ВП у взрослых (≥ 18 лет) колеблется в широком диапазоне: у лиц молодого и среднего возраста от 1- до 11,6%о; в старших возрастных группах – до 25-44%о.</a:t>
            </a:r>
          </a:p>
        </p:txBody>
      </p:sp>
    </p:spTree>
    <p:extLst>
      <p:ext uri="{BB962C8B-B14F-4D97-AF65-F5344CB8AC3E}">
        <p14:creationId xmlns:p14="http://schemas.microsoft.com/office/powerpoint/2010/main" val="19794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457200"/>
            <a:ext cx="7416823" cy="1295400"/>
          </a:xfrm>
        </p:spPr>
        <p:txBody>
          <a:bodyPr/>
          <a:lstStyle/>
          <a:p>
            <a:pPr eaLnBrk="1" hangingPunct="1"/>
            <a:r>
              <a:rPr lang="ru-RU" sz="26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Патогенетические механизмы, обусловливающие развитие внебольничных пневмоний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05038"/>
            <a:ext cx="8820150" cy="46529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chemeClr val="tx1"/>
                </a:solidFill>
              </a:rPr>
              <a:t> Аспирация секрета ротоглотки;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chemeClr val="tx1"/>
                </a:solidFill>
              </a:rPr>
              <a:t>Вдыхание аэрозоля, содержащего микроорганизмы;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chemeClr val="tx1"/>
                </a:solidFill>
              </a:rPr>
              <a:t> Гематогенное распространение микроорганизмов из    внелегочного очага инфекции ;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chemeClr val="tx1"/>
                </a:solidFill>
              </a:rPr>
              <a:t>Непосредственное распространение инфекции из соседних пораженных органов или в результате инфицирования при проникающих ранениях грудной клетки.</a:t>
            </a:r>
          </a:p>
        </p:txBody>
      </p:sp>
    </p:spTree>
    <p:extLst>
      <p:ext uri="{BB962C8B-B14F-4D97-AF65-F5344CB8AC3E}">
        <p14:creationId xmlns:p14="http://schemas.microsoft.com/office/powerpoint/2010/main" val="185302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1"/>
          <p:cNvSpPr>
            <a:spLocks noGrp="1" noChangeArrowheads="1"/>
          </p:cNvSpPr>
          <p:nvPr>
            <p:ph type="title"/>
          </p:nvPr>
        </p:nvSpPr>
        <p:spPr>
          <a:xfrm>
            <a:off x="2014538" y="260350"/>
            <a:ext cx="7129462" cy="1368425"/>
          </a:xfrm>
        </p:spPr>
        <p:txBody>
          <a:bodyPr/>
          <a:lstStyle/>
          <a:p>
            <a:pPr algn="ctr" eaLnBrk="1" hangingPunct="1"/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ЭТИОЛОГИЧЕСКАЯ СТРУКТУРА ВП МОЖЕТ РАЗЛИЧАТЬСЯ В ЗАВИСИМОСТИ ОТ ВОЗРАСТА БОЛЬНЫХ, ТЯЖЕСТИ ЗАБОЛЕВАНИЯ, НАЛИЧИЯ СОПУТСТВУЮЩЕЙ ПАТОЛОГИИ</a:t>
            </a:r>
          </a:p>
        </p:txBody>
      </p:sp>
      <p:graphicFrame>
        <p:nvGraphicFramePr>
          <p:cNvPr id="353373" name="Group 9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20116015"/>
              </p:ext>
            </p:extLst>
          </p:nvPr>
        </p:nvGraphicFramePr>
        <p:xfrm>
          <a:off x="34925" y="1628775"/>
          <a:ext cx="9109075" cy="5040314"/>
        </p:xfrm>
        <a:graphic>
          <a:graphicData uri="http://schemas.openxmlformats.org/drawingml/2006/table">
            <a:tbl>
              <a:tblPr/>
              <a:tblGrid>
                <a:gridCol w="776288"/>
                <a:gridCol w="5284787"/>
                <a:gridCol w="3048000"/>
              </a:tblGrid>
              <a:tr h="666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Гр.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Характеристика пациентов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Вероятные возбудители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Амбулаторные пациенты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ВП нетяжелого течения у лиц моложе 60 лет без сопутствующей патологии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р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neumoniae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M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pneumoniae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C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pneumoniae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H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influenzae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3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Амбулаторные пациенты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ВП нетяжелого течения у лиц старше 60 лет и/или с сопутствующей патологией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р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neumoniae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M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 р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neumoniae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aureus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Enterobacteriacea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Госпитализированные пациенты (отделение общего профиля)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ВП нетяжелого течения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р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neumoniae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H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influenzae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Aureus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Enterobacteriacea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4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Госпитализированные пациенты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(ОРИТ)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ВП тяжелого течения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pneumoniae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Legionella spp.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S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.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aureus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Enterobacteriacea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6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5772</TotalTime>
  <Words>2182</Words>
  <Application>Microsoft Office PowerPoint</Application>
  <PresentationFormat>Экран (4:3)</PresentationFormat>
  <Paragraphs>457</Paragraphs>
  <Slides>58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Легкий дым</vt:lpstr>
      <vt:lpstr> Пневмонии</vt:lpstr>
      <vt:lpstr>Определение</vt:lpstr>
      <vt:lpstr>Классификация МКБ-10</vt:lpstr>
      <vt:lpstr>Классификация пневмоний с учетом условий, в которых развилось заболевание, особенностей инфицирования легочной ткани и состояния иммунологической реактивности больного</vt:lpstr>
      <vt:lpstr>Диагноз</vt:lpstr>
      <vt:lpstr>Степени тяжести пневмонии  (Н.Ф. Сорока, М.А. Савченко, 2001)</vt:lpstr>
      <vt:lpstr>ВНЕБОЛЬНИЧНАЯ ПНЕВМОНИЯ </vt:lpstr>
      <vt:lpstr>Патогенетические механизмы, обусловливающие развитие внебольничных пневмоний</vt:lpstr>
      <vt:lpstr>ЭТИОЛОГИЧЕСКАЯ СТРУКТУРА ВП МОЖЕТ РАЗЛИЧАТЬСЯ В ЗАВИСИМОСТИ ОТ ВОЗРАСТА БОЛЬНЫХ, ТЯЖЕСТИ ЗАБОЛЕВАНИЯ, НАЛИЧИЯ СОПУТСТВУЮЩЕЙ ПАТОЛОГИИ</vt:lpstr>
      <vt:lpstr>Внегоспитальная пневмония: «Золотой» стандарт диагностики </vt:lpstr>
      <vt:lpstr>Внегоспитальная пневмония: клиника</vt:lpstr>
      <vt:lpstr>«Атипичные» пневмонии</vt:lpstr>
      <vt:lpstr>Микоплазменная пневмония</vt:lpstr>
      <vt:lpstr>Микоплазменная пневмония (продолжение)</vt:lpstr>
      <vt:lpstr>Хламидиозная пневмония</vt:lpstr>
      <vt:lpstr>Диагностический минимум обследования в амбулаторных условиях </vt:lpstr>
      <vt:lpstr>Рентгенография </vt:lpstr>
      <vt:lpstr>Группы пациентов с ВП: </vt:lpstr>
      <vt:lpstr>Группы пациентов с ВП:  </vt:lpstr>
      <vt:lpstr>Группы пациентов с ВП: </vt:lpstr>
      <vt:lpstr>Внегоспитальная пневмония:  критерии госпитализации</vt:lpstr>
      <vt:lpstr>Внегоспитальная пневмония:  критерии госпитализации</vt:lpstr>
      <vt:lpstr> Критерии выздоровления от пневмонии: </vt:lpstr>
      <vt:lpstr>Презентация PowerPoint</vt:lpstr>
      <vt:lpstr>Госпитальная пневмония</vt:lpstr>
      <vt:lpstr>Госпитальная пневмония</vt:lpstr>
      <vt:lpstr>Факторы риска ГП</vt:lpstr>
      <vt:lpstr>Факторы риска ГП</vt:lpstr>
      <vt:lpstr>Факторы риска ГП</vt:lpstr>
      <vt:lpstr>ЭТИОЛОГИЯ  ГП</vt:lpstr>
      <vt:lpstr>КЛАССИФИКАЦИЯ ГП</vt:lpstr>
      <vt:lpstr>Презентация PowerPoint</vt:lpstr>
      <vt:lpstr>Предотвращение устойчивости    патогенов  к антибиотикам</vt:lpstr>
      <vt:lpstr>Ступенчатая терапия</vt:lpstr>
      <vt:lpstr>Особенности клиники и варианты АБТ</vt:lpstr>
      <vt:lpstr>Особенности клиники и варианты АБТ</vt:lpstr>
      <vt:lpstr>Особенности клиники и варианты АБТ</vt:lpstr>
      <vt:lpstr>Госпитальные пневмонии</vt:lpstr>
      <vt:lpstr>Аспирационная пневмония</vt:lpstr>
      <vt:lpstr>ЛЕЧЕНИЕ ПНЕВМОЦИСТНОЙ ПНЕВМОНИИ </vt:lpstr>
      <vt:lpstr>Как долго проводить антибактериальную терапию?</vt:lpstr>
      <vt:lpstr>Критерии эффективности антибактериальной терапии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Криптококкоз легких</vt:lpstr>
      <vt:lpstr>Презентация PowerPoint</vt:lpstr>
      <vt:lpstr>Спасибо за внимание ! </vt:lpstr>
    </vt:vector>
  </TitlesOfParts>
  <Company>WareZ Provider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Пневмонии</dc:title>
  <dc:creator>www.PHILka.RU</dc:creator>
  <cp:lastModifiedBy>user123</cp:lastModifiedBy>
  <cp:revision>357</cp:revision>
  <dcterms:created xsi:type="dcterms:W3CDTF">2009-12-07T07:09:55Z</dcterms:created>
  <dcterms:modified xsi:type="dcterms:W3CDTF">2020-03-24T10:10:47Z</dcterms:modified>
</cp:coreProperties>
</file>