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6"/>
  </p:notesMasterIdLst>
  <p:sldIdLst>
    <p:sldId id="492" r:id="rId2"/>
    <p:sldId id="256" r:id="rId3"/>
    <p:sldId id="542" r:id="rId4"/>
    <p:sldId id="543" r:id="rId5"/>
    <p:sldId id="544" r:id="rId6"/>
    <p:sldId id="536" r:id="rId7"/>
    <p:sldId id="538" r:id="rId8"/>
    <p:sldId id="584" r:id="rId9"/>
    <p:sldId id="585" r:id="rId10"/>
    <p:sldId id="586" r:id="rId11"/>
    <p:sldId id="587" r:id="rId12"/>
    <p:sldId id="588" r:id="rId13"/>
    <p:sldId id="589" r:id="rId14"/>
    <p:sldId id="590" r:id="rId15"/>
    <p:sldId id="591" r:id="rId16"/>
    <p:sldId id="592" r:id="rId17"/>
    <p:sldId id="593" r:id="rId18"/>
    <p:sldId id="594" r:id="rId19"/>
    <p:sldId id="595" r:id="rId20"/>
    <p:sldId id="596" r:id="rId21"/>
    <p:sldId id="597" r:id="rId22"/>
    <p:sldId id="598" r:id="rId23"/>
    <p:sldId id="599" r:id="rId24"/>
    <p:sldId id="600" r:id="rId25"/>
    <p:sldId id="601" r:id="rId26"/>
    <p:sldId id="602" r:id="rId27"/>
    <p:sldId id="603" r:id="rId28"/>
    <p:sldId id="604" r:id="rId29"/>
    <p:sldId id="605" r:id="rId30"/>
    <p:sldId id="606" r:id="rId31"/>
    <p:sldId id="607" r:id="rId32"/>
    <p:sldId id="608" r:id="rId33"/>
    <p:sldId id="609" r:id="rId34"/>
    <p:sldId id="611" r:id="rId35"/>
    <p:sldId id="624" r:id="rId36"/>
    <p:sldId id="628" r:id="rId37"/>
    <p:sldId id="629" r:id="rId38"/>
    <p:sldId id="630" r:id="rId39"/>
    <p:sldId id="372" r:id="rId40"/>
    <p:sldId id="631" r:id="rId41"/>
    <p:sldId id="632" r:id="rId42"/>
    <p:sldId id="533" r:id="rId43"/>
    <p:sldId id="535" r:id="rId44"/>
    <p:sldId id="570" r:id="rId45"/>
    <p:sldId id="569" r:id="rId46"/>
    <p:sldId id="549" r:id="rId47"/>
    <p:sldId id="633" r:id="rId48"/>
    <p:sldId id="550" r:id="rId49"/>
    <p:sldId id="551" r:id="rId50"/>
    <p:sldId id="545" r:id="rId51"/>
    <p:sldId id="546" r:id="rId52"/>
    <p:sldId id="548" r:id="rId53"/>
    <p:sldId id="375" r:id="rId54"/>
    <p:sldId id="635" r:id="rId55"/>
    <p:sldId id="636" r:id="rId56"/>
    <p:sldId id="637" r:id="rId57"/>
    <p:sldId id="638" r:id="rId58"/>
    <p:sldId id="639" r:id="rId59"/>
    <p:sldId id="640" r:id="rId60"/>
    <p:sldId id="641" r:id="rId61"/>
    <p:sldId id="642" r:id="rId62"/>
    <p:sldId id="643" r:id="rId63"/>
    <p:sldId id="644" r:id="rId64"/>
    <p:sldId id="645" r:id="rId65"/>
    <p:sldId id="646" r:id="rId66"/>
    <p:sldId id="647" r:id="rId67"/>
    <p:sldId id="648" r:id="rId68"/>
    <p:sldId id="649" r:id="rId69"/>
    <p:sldId id="650" r:id="rId70"/>
    <p:sldId id="559" r:id="rId71"/>
    <p:sldId id="560" r:id="rId72"/>
    <p:sldId id="581" r:id="rId73"/>
    <p:sldId id="540" r:id="rId74"/>
    <p:sldId id="534" r:id="rId75"/>
    <p:sldId id="579" r:id="rId76"/>
    <p:sldId id="580" r:id="rId77"/>
    <p:sldId id="567" r:id="rId78"/>
    <p:sldId id="578" r:id="rId79"/>
    <p:sldId id="577" r:id="rId80"/>
    <p:sldId id="575" r:id="rId81"/>
    <p:sldId id="576" r:id="rId82"/>
    <p:sldId id="528" r:id="rId83"/>
    <p:sldId id="530" r:id="rId84"/>
    <p:sldId id="552" r:id="rId8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5" d="100"/>
          <a:sy n="75" d="100"/>
        </p:scale>
        <p:origin x="-1872"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11A06EF-F94E-4CDA-A806-F751690F4925}" type="datetimeFigureOut">
              <a:rPr lang="ru-RU"/>
              <a:pPr>
                <a:defRPr/>
              </a:pPr>
              <a:t>24.03.2020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E3CEB60-8385-46AC-AD14-74390783C4DA}" type="slidenum">
              <a:rPr lang="ru-RU"/>
              <a:pPr>
                <a:defRPr/>
              </a:pPr>
              <a:t>‹#›</a:t>
            </a:fld>
            <a:endParaRPr lang="ru-RU"/>
          </a:p>
        </p:txBody>
      </p:sp>
    </p:spTree>
    <p:extLst>
      <p:ext uri="{BB962C8B-B14F-4D97-AF65-F5344CB8AC3E}">
        <p14:creationId xmlns:p14="http://schemas.microsoft.com/office/powerpoint/2010/main" val="24915469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a:xfrm>
            <a:off x="3884613" y="8685213"/>
            <a:ext cx="2971800" cy="457200"/>
          </a:xfrm>
          <a:prstGeom prst="rect">
            <a:avLst/>
          </a:prstGeom>
          <a:noFill/>
        </p:spPr>
        <p:txBody>
          <a:bodyPr anchor="b"/>
          <a:lstStyle/>
          <a:p>
            <a:pPr algn="r" fontAlgn="auto">
              <a:spcBef>
                <a:spcPts val="0"/>
              </a:spcBef>
              <a:spcAft>
                <a:spcPts val="0"/>
              </a:spcAft>
              <a:defRPr/>
            </a:pPr>
            <a:fld id="{756B3B10-EADA-4DD2-8087-779FB526E59F}" type="slidenum">
              <a:rPr lang="ru-RU" sz="1200">
                <a:latin typeface="+mn-lt"/>
              </a:rPr>
              <a:pPr algn="r" fontAlgn="auto">
                <a:spcBef>
                  <a:spcPts val="0"/>
                </a:spcBef>
                <a:spcAft>
                  <a:spcPts val="0"/>
                </a:spcAft>
                <a:defRPr/>
              </a:pPr>
              <a:t>12</a:t>
            </a:fld>
            <a:endParaRPr lang="ru-RU" sz="1200">
              <a:latin typeface="+mn-lt"/>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ru-RU" smtClean="0"/>
              <a:t>К разделу Патогенез</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a:xfrm>
            <a:off x="3884613" y="8685213"/>
            <a:ext cx="2971800" cy="457200"/>
          </a:xfrm>
          <a:prstGeom prst="rect">
            <a:avLst/>
          </a:prstGeom>
          <a:noFill/>
        </p:spPr>
        <p:txBody>
          <a:bodyPr anchor="b"/>
          <a:lstStyle/>
          <a:p>
            <a:pPr algn="r" fontAlgn="auto">
              <a:spcBef>
                <a:spcPts val="0"/>
              </a:spcBef>
              <a:spcAft>
                <a:spcPts val="0"/>
              </a:spcAft>
              <a:defRPr/>
            </a:pPr>
            <a:fld id="{C8AA060B-932F-4986-B596-70C3D7BC4BDD}" type="slidenum">
              <a:rPr lang="ru-RU" sz="1200">
                <a:latin typeface="+mn-lt"/>
              </a:rPr>
              <a:pPr algn="r" fontAlgn="auto">
                <a:spcBef>
                  <a:spcPts val="0"/>
                </a:spcBef>
                <a:spcAft>
                  <a:spcPts val="0"/>
                </a:spcAft>
                <a:defRPr/>
              </a:pPr>
              <a:t>17</a:t>
            </a:fld>
            <a:endParaRPr lang="ru-RU" sz="1200">
              <a:latin typeface="+mn-lt"/>
            </a:endParaRPr>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ru-RU" smtClean="0"/>
              <a:t>К разделу Функциональные нарушения, сопровождающиеся абдоминальной болью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2226" tIns="46113" rIns="92226" bIns="46113" anchor="b"/>
          <a:lstStyle/>
          <a:p>
            <a:pPr algn="r" defTabSz="922338"/>
            <a:fld id="{AF511F27-FD49-47B5-878E-FDCC160870C2}" type="slidenum">
              <a:rPr lang="en-GB" altLang="ru-RU" sz="1200">
                <a:solidFill>
                  <a:schemeClr val="bg1"/>
                </a:solidFill>
              </a:rPr>
              <a:pPr algn="r" defTabSz="922338"/>
              <a:t>41</a:t>
            </a:fld>
            <a:endParaRPr lang="en-GB" altLang="ru-RU" sz="1200">
              <a:solidFill>
                <a:schemeClr val="bg1"/>
              </a:solidFill>
            </a:endParaRPr>
          </a:p>
        </p:txBody>
      </p:sp>
      <p:sp>
        <p:nvSpPr>
          <p:cNvPr id="133123" name="Rectangle 2"/>
          <p:cNvSpPr>
            <a:spLocks noGrp="1" noRot="1" noChangeAspect="1" noChangeArrowheads="1" noTextEdit="1"/>
          </p:cNvSpPr>
          <p:nvPr>
            <p:ph type="sldImg"/>
          </p:nvPr>
        </p:nvSpPr>
        <p:spPr bwMode="auto">
          <a:xfrm>
            <a:off x="1144588" y="682625"/>
            <a:ext cx="4573587" cy="3430588"/>
          </a:xfrm>
          <a:solidFill>
            <a:srgbClr val="FFFFFF"/>
          </a:solidFill>
          <a:ln>
            <a:solidFill>
              <a:srgbClr val="000000"/>
            </a:solidFill>
            <a:miter lim="800000"/>
            <a:headEnd/>
            <a:tailEnd/>
          </a:ln>
        </p:spPr>
      </p:sp>
      <p:sp>
        <p:nvSpPr>
          <p:cNvPr id="133124" name="Rectangle 3"/>
          <p:cNvSpPr>
            <a:spLocks noGrp="1" noChangeArrowheads="1"/>
          </p:cNvSpPr>
          <p:nvPr>
            <p:ph type="body" idx="1"/>
          </p:nvPr>
        </p:nvSpPr>
        <p:spPr bwMode="auto">
          <a:xfrm>
            <a:off x="915988" y="4344988"/>
            <a:ext cx="5026025" cy="4116387"/>
          </a:xfrm>
          <a:solidFill>
            <a:srgbClr val="FFFFFF"/>
          </a:solidFill>
          <a:ln>
            <a:solidFill>
              <a:srgbClr val="000000"/>
            </a:solidFill>
            <a:miter lim="800000"/>
            <a:headEnd/>
            <a:tailEnd/>
          </a:ln>
        </p:spPr>
        <p:txBody>
          <a:bodyPr wrap="square" lIns="94113" tIns="47057" rIns="94113" bIns="47057" numCol="1" anchor="t" anchorCtr="0" compatLnSpc="1">
            <a:prstTxWarp prst="textNoShape">
              <a:avLst/>
            </a:prstTxWarp>
          </a:bodyPr>
          <a:lstStyle/>
          <a:p>
            <a:pPr>
              <a:buFontTx/>
              <a:buChar char="•"/>
            </a:pPr>
            <a:r>
              <a:rPr lang="en-US" altLang="ru-RU" smtClean="0"/>
              <a:t>Under normal conditions, gut immune response is characterized by a balance between pro-inflammatory and anti-inflammatory factors.  In patients with CD the balance between these two systems is dysregulated, shifting the normal equilibrium towards a chronic inflammatory state.</a:t>
            </a:r>
            <a:r>
              <a:rPr lang="en-US" altLang="ru-RU" baseline="30000" smtClean="0"/>
              <a:t>1,2</a:t>
            </a:r>
            <a:endParaRPr lang="en-US" altLang="ru-RU" smtClean="0"/>
          </a:p>
          <a:p>
            <a:pPr>
              <a:buFontTx/>
              <a:buChar char="•"/>
            </a:pPr>
            <a:endParaRPr lang="en-US" altLang="ru-RU" baseline="30000" smtClean="0"/>
          </a:p>
          <a:p>
            <a:r>
              <a:rPr lang="en-US" altLang="ru-RU" baseline="30000" smtClean="0"/>
              <a:t>1</a:t>
            </a:r>
            <a:r>
              <a:rPr lang="en-US" altLang="ru-RU" smtClean="0"/>
              <a:t>van Deventer SJH. </a:t>
            </a:r>
            <a:r>
              <a:rPr lang="en-US" altLang="ru-RU" i="1" smtClean="0"/>
              <a:t>Aliment Pharmacol Ther</a:t>
            </a:r>
            <a:r>
              <a:rPr lang="en-US" altLang="ru-RU" smtClean="0"/>
              <a:t>. 1999; 13 (suppl 4): 3-8.</a:t>
            </a:r>
          </a:p>
          <a:p>
            <a:r>
              <a:rPr lang="en-US" altLang="ru-RU" baseline="30000" smtClean="0"/>
              <a:t>2</a:t>
            </a:r>
            <a:r>
              <a:rPr lang="nl-NL" altLang="ru-RU" smtClean="0"/>
              <a:t>Papachristou G et al. </a:t>
            </a:r>
            <a:r>
              <a:rPr lang="nl-NL" altLang="ru-RU" i="1" smtClean="0"/>
              <a:t>Pract Gastroenterol</a:t>
            </a:r>
            <a:r>
              <a:rPr lang="nl-NL" altLang="ru-RU" smtClean="0"/>
              <a:t>. 2004;28:18-30</a:t>
            </a:r>
            <a:r>
              <a:rPr lang="en-US" altLang="ru-RU" smtClean="0"/>
              <a:t>.</a:t>
            </a:r>
          </a:p>
          <a:p>
            <a:endParaRPr lang="en-US" alt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2226" tIns="46113" rIns="92226" bIns="46113" anchor="b"/>
          <a:lstStyle/>
          <a:p>
            <a:pPr algn="r" defTabSz="922338"/>
            <a:fld id="{DC3E06AD-A02C-4EE3-B0A4-AA86F5A0A06A}" type="slidenum">
              <a:rPr lang="en-GB" altLang="ru-RU" sz="1200">
                <a:solidFill>
                  <a:schemeClr val="bg1"/>
                </a:solidFill>
              </a:rPr>
              <a:pPr algn="r" defTabSz="922338"/>
              <a:t>54</a:t>
            </a:fld>
            <a:endParaRPr lang="en-GB" altLang="ru-RU" sz="1200">
              <a:solidFill>
                <a:schemeClr val="bg1"/>
              </a:solidFill>
            </a:endParaRPr>
          </a:p>
        </p:txBody>
      </p:sp>
      <p:sp>
        <p:nvSpPr>
          <p:cNvPr id="134147" name="Rectangle 2"/>
          <p:cNvSpPr>
            <a:spLocks noGrp="1" noRot="1" noChangeAspect="1" noChangeArrowheads="1" noTextEdit="1"/>
          </p:cNvSpPr>
          <p:nvPr>
            <p:ph type="sldImg"/>
          </p:nvPr>
        </p:nvSpPr>
        <p:spPr bwMode="auto">
          <a:xfrm>
            <a:off x="1125538" y="687388"/>
            <a:ext cx="4603750" cy="3452812"/>
          </a:xfrm>
          <a:noFill/>
          <a:ln cap="flat">
            <a:solidFill>
              <a:schemeClr val="tx1"/>
            </a:solidFill>
            <a:miter lim="800000"/>
            <a:headEnd/>
            <a:tailEnd/>
          </a:ln>
        </p:spPr>
      </p:sp>
      <p:sp>
        <p:nvSpPr>
          <p:cNvPr id="134148" name="Rectangle 3"/>
          <p:cNvSpPr>
            <a:spLocks noGrp="1" noChangeArrowheads="1"/>
          </p:cNvSpPr>
          <p:nvPr>
            <p:ph type="body" idx="1"/>
          </p:nvPr>
        </p:nvSpPr>
        <p:spPr bwMode="auto">
          <a:xfrm>
            <a:off x="944563" y="4357688"/>
            <a:ext cx="4967287" cy="4103687"/>
          </a:xfrm>
          <a:noFill/>
        </p:spPr>
        <p:txBody>
          <a:bodyPr wrap="square" lIns="92304" tIns="46153" rIns="92304" bIns="46153" numCol="1" anchor="t" anchorCtr="0" compatLnSpc="1">
            <a:prstTxWarp prst="textNoShape">
              <a:avLst/>
            </a:prstTxWarp>
          </a:bodyPr>
          <a:lstStyle/>
          <a:p>
            <a:endParaRPr lang="ru-RU" alt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2226" tIns="46113" rIns="92226" bIns="46113" anchor="b"/>
          <a:lstStyle/>
          <a:p>
            <a:pPr algn="r" defTabSz="922338"/>
            <a:fld id="{703D5FBD-4B6A-4C10-8E2B-017D58CB59B6}" type="slidenum">
              <a:rPr lang="en-GB" altLang="ru-RU" sz="1200">
                <a:solidFill>
                  <a:schemeClr val="bg1"/>
                </a:solidFill>
              </a:rPr>
              <a:pPr algn="r" defTabSz="922338"/>
              <a:t>56</a:t>
            </a:fld>
            <a:endParaRPr lang="en-GB" altLang="ru-RU" sz="1200">
              <a:solidFill>
                <a:schemeClr val="bg1"/>
              </a:solidFill>
            </a:endParaRPr>
          </a:p>
        </p:txBody>
      </p:sp>
      <p:sp>
        <p:nvSpPr>
          <p:cNvPr id="135171" name="Rectangle 2"/>
          <p:cNvSpPr>
            <a:spLocks noGrp="1" noRot="1" noChangeAspect="1" noChangeArrowheads="1" noTextEdit="1"/>
          </p:cNvSpPr>
          <p:nvPr>
            <p:ph type="sldImg"/>
          </p:nvPr>
        </p:nvSpPr>
        <p:spPr bwMode="auto">
          <a:xfrm>
            <a:off x="911225" y="352425"/>
            <a:ext cx="5192713" cy="3894138"/>
          </a:xfrm>
          <a:noFill/>
          <a:ln>
            <a:solidFill>
              <a:srgbClr val="000000"/>
            </a:solidFill>
            <a:miter lim="800000"/>
            <a:headEnd/>
            <a:tailEnd/>
          </a:ln>
        </p:spPr>
      </p:sp>
      <p:sp>
        <p:nvSpPr>
          <p:cNvPr id="135172" name="Rectangle 3"/>
          <p:cNvSpPr>
            <a:spLocks noGrp="1" noChangeArrowheads="1"/>
          </p:cNvSpPr>
          <p:nvPr>
            <p:ph type="body" idx="1"/>
          </p:nvPr>
        </p:nvSpPr>
        <p:spPr bwMode="auto">
          <a:xfrm>
            <a:off x="735013" y="4346575"/>
            <a:ext cx="5857875" cy="4452938"/>
          </a:xfrm>
          <a:noFill/>
        </p:spPr>
        <p:txBody>
          <a:bodyPr wrap="square" lIns="94462" tIns="47232" rIns="94462" bIns="47232" numCol="1" anchor="t" anchorCtr="0" compatLnSpc="1">
            <a:prstTxWarp prst="textNoShape">
              <a:avLst/>
            </a:prstTxWarp>
          </a:bodyPr>
          <a:lstStyle/>
          <a:p>
            <a:pPr eaLnBrk="1" hangingPunct="1">
              <a:buFontTx/>
              <a:buChar char="•"/>
            </a:pPr>
            <a:r>
              <a:rPr lang="en-US" altLang="ru-RU" smtClean="0"/>
              <a:t>In an effort to reduce immunogenicity and increase therapeutic potential, monoclonal antibodies have undergone a type of  molecular “evolution” to reduce or eliminate the proportion of murine components.</a:t>
            </a:r>
          </a:p>
          <a:p>
            <a:pPr eaLnBrk="1" hangingPunct="1">
              <a:buFontTx/>
              <a:buChar char="•"/>
            </a:pPr>
            <a:r>
              <a:rPr lang="en-US" altLang="ru-RU" smtClean="0"/>
              <a:t>The first monoclonal antibodies used therapeutically were, by nature of the method of their production, completely murine. Monoclonal antibodies that are comprised fully of murine sequences are highly immunogenic, have decreased half-lives (due to increased clearance from serum), and a tendency to induce hypersensitivity reactions. These monoclonal antibodies are therefore, not appropriate for chronic therapy.</a:t>
            </a:r>
            <a:r>
              <a:rPr lang="en-US" altLang="ru-RU" baseline="30000" smtClean="0"/>
              <a:t>1</a:t>
            </a:r>
            <a:r>
              <a:rPr lang="en-US" altLang="ru-RU" smtClean="0"/>
              <a:t> </a:t>
            </a:r>
          </a:p>
          <a:p>
            <a:pPr eaLnBrk="1" hangingPunct="1">
              <a:buFontTx/>
              <a:buChar char="•"/>
            </a:pPr>
            <a:r>
              <a:rPr lang="en-US" altLang="ru-RU" smtClean="0"/>
              <a:t>Chimeric monoclonal antibodies are generated by transplanting the variable domains of a mouse antibody to the constant domains of human antibodies. The resulting antibodies are approximately 75% human and 25% murine. These antibodies are less immunogenic than murine monoclonals, but they still result in the formation of antibodies directed against the transplanted variable domain from the mouse.</a:t>
            </a:r>
            <a:r>
              <a:rPr lang="en-US" altLang="ru-RU" baseline="30000" smtClean="0"/>
              <a:t>2</a:t>
            </a:r>
            <a:r>
              <a:rPr lang="en-US" altLang="ru-RU" smtClean="0"/>
              <a:t> </a:t>
            </a:r>
          </a:p>
          <a:p>
            <a:pPr eaLnBrk="1" hangingPunct="1">
              <a:buFontTx/>
              <a:buChar char="•"/>
            </a:pPr>
            <a:r>
              <a:rPr lang="en-US" altLang="ru-RU" smtClean="0"/>
              <a:t>Humanized monoclonal antibodies are generated by transplanting the antigen binding region of murine variable domains to human antibodies. The resulting antibodies are approximately 95% human and 5% murine. Despite the high percentage of human sequences, antibodies to the murine components do still develop.</a:t>
            </a:r>
            <a:r>
              <a:rPr lang="en-US" altLang="ru-RU" baseline="30000" smtClean="0"/>
              <a:t>3</a:t>
            </a:r>
            <a:r>
              <a:rPr lang="en-US" altLang="ru-RU" smtClean="0"/>
              <a:t> </a:t>
            </a:r>
          </a:p>
          <a:p>
            <a:pPr eaLnBrk="1" hangingPunct="1">
              <a:buFontTx/>
              <a:buChar char="•"/>
            </a:pPr>
            <a:r>
              <a:rPr lang="en-US" altLang="ru-RU" smtClean="0"/>
              <a:t>Fully human monoclonal antibodies are generated using phage display. These antibodies are highly selective for their target molecules and are virtually indistinguishable from naturally occurring human antibodies. This latter aspect results in longer half lives (allowing for infrequent dosing), and the potential for reduced immunogenicity. Fully human antibodies also exhibit highly selective binding to their target molecules.</a:t>
            </a:r>
            <a:r>
              <a:rPr lang="en-US" altLang="ru-RU" baseline="30000" smtClean="0"/>
              <a:t>4,5 </a:t>
            </a:r>
            <a:r>
              <a:rPr lang="en-US" altLang="ru-RU" smtClean="0"/>
              <a:t> </a:t>
            </a:r>
          </a:p>
          <a:p>
            <a:pPr eaLnBrk="1" hangingPunct="1"/>
            <a:endParaRPr lang="en-US" altLang="ru-RU" smtClean="0"/>
          </a:p>
          <a:p>
            <a:pPr eaLnBrk="1" hangingPunct="1"/>
            <a:r>
              <a:rPr lang="en-US" altLang="ru-RU" baseline="30000" smtClean="0"/>
              <a:t>1</a:t>
            </a:r>
            <a:r>
              <a:rPr lang="en-US" altLang="ru-RU" smtClean="0"/>
              <a:t>Vincent JL. </a:t>
            </a:r>
            <a:r>
              <a:rPr lang="en-US" altLang="ru-RU" i="1" smtClean="0"/>
              <a:t>Int J Clin Pract</a:t>
            </a:r>
            <a:r>
              <a:rPr lang="en-US" altLang="ru-RU" smtClean="0"/>
              <a:t>. 2000;54:190-193.</a:t>
            </a:r>
          </a:p>
          <a:p>
            <a:pPr eaLnBrk="1" hangingPunct="1"/>
            <a:r>
              <a:rPr lang="en-US" altLang="ru-RU" baseline="30000" smtClean="0"/>
              <a:t>2</a:t>
            </a:r>
            <a:r>
              <a:rPr lang="en-US" altLang="ru-RU" smtClean="0"/>
              <a:t>Knight DM et al. </a:t>
            </a:r>
            <a:r>
              <a:rPr lang="en-US" altLang="ru-RU" i="1" smtClean="0"/>
              <a:t>Mol Immunol</a:t>
            </a:r>
            <a:r>
              <a:rPr lang="en-US" altLang="ru-RU" smtClean="0"/>
              <a:t>. 1993;30:1443-1453.</a:t>
            </a:r>
          </a:p>
          <a:p>
            <a:pPr eaLnBrk="1" hangingPunct="1"/>
            <a:r>
              <a:rPr lang="en-US" altLang="ru-RU" baseline="30000" smtClean="0"/>
              <a:t>3</a:t>
            </a:r>
            <a:r>
              <a:rPr lang="en-US" altLang="ru-RU" smtClean="0"/>
              <a:t>L</a:t>
            </a:r>
            <a:r>
              <a:rPr lang="en-US" altLang="ru-RU" smtClean="0">
                <a:cs typeface="Times New Roman" pitchFamily="18" charset="0"/>
              </a:rPr>
              <a:t>é</a:t>
            </a:r>
            <a:r>
              <a:rPr lang="en-US" altLang="ru-RU" smtClean="0"/>
              <a:t>ger OJP et al. </a:t>
            </a:r>
            <a:r>
              <a:rPr lang="en-US" altLang="ru-RU" i="1" smtClean="0"/>
              <a:t>Hum Antibod</a:t>
            </a:r>
            <a:r>
              <a:rPr lang="en-US" altLang="ru-RU" smtClean="0"/>
              <a:t>. 1997;8:3-16.</a:t>
            </a:r>
          </a:p>
          <a:p>
            <a:pPr eaLnBrk="1" hangingPunct="1"/>
            <a:r>
              <a:rPr lang="en-US" altLang="ru-RU" baseline="30000" smtClean="0"/>
              <a:t>4</a:t>
            </a:r>
            <a:r>
              <a:rPr lang="en-US" altLang="ru-RU" smtClean="0"/>
              <a:t>Salfeld J et al. </a:t>
            </a:r>
            <a:r>
              <a:rPr lang="en-US" altLang="ru-RU" i="1" smtClean="0"/>
              <a:t>Arthritis Rheum. </a:t>
            </a:r>
            <a:r>
              <a:rPr lang="en-US" altLang="ru-RU" smtClean="0"/>
              <a:t>1998;58(supp 9):S57.</a:t>
            </a:r>
          </a:p>
          <a:p>
            <a:pPr eaLnBrk="1" hangingPunct="1"/>
            <a:r>
              <a:rPr lang="en-US" altLang="ru-RU" baseline="30000" smtClean="0"/>
              <a:t>5</a:t>
            </a:r>
            <a:r>
              <a:rPr lang="en-US" altLang="ru-RU" smtClean="0"/>
              <a:t>Weinblatt et al. </a:t>
            </a:r>
            <a:r>
              <a:rPr lang="en-US" altLang="ru-RU" i="1" smtClean="0"/>
              <a:t>Arthritis Rheum</a:t>
            </a:r>
            <a:r>
              <a:rPr lang="en-US" altLang="ru-RU" smtClean="0"/>
              <a:t>. 2003;48:35-45.</a:t>
            </a:r>
            <a:endParaRPr lang="en-US" altLang="ru-RU" baseline="30000" smtClean="0"/>
          </a:p>
          <a:p>
            <a:pPr eaLnBrk="1" hangingPunct="1"/>
            <a:endParaRPr lang="en-US" alt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5" name="Rectangle 3"/>
          <p:cNvSpPr>
            <a:spLocks noGrp="1" noChangeArrowheads="1"/>
          </p:cNvSpPr>
          <p:nvPr>
            <p:ph type="body" idx="1"/>
          </p:nvPr>
        </p:nvSpPr>
        <p:spPr bwMode="auto">
          <a:noFill/>
        </p:spPr>
        <p:txBody>
          <a:bodyPr wrap="square" lIns="92226" tIns="46113" rIns="92226" bIns="46113" numCol="1" anchor="t" anchorCtr="0" compatLnSpc="1">
            <a:prstTxWarp prst="textNoShape">
              <a:avLst/>
            </a:prstTxWarp>
          </a:bodyPr>
          <a:lstStyle/>
          <a:p>
            <a:endParaRPr lang="en-US" altLang="ru-RU" sz="11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6B34A42-DFAE-450A-92A6-9D62D46BE156}" type="slidenum">
              <a:rPr lang="ru-RU" smtClean="0"/>
              <a:pPr>
                <a:defRPr/>
              </a:pPr>
              <a:t>84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Скругленный прямоугольник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Скругленный прямоугольник 5"/>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ru-RU" smtClean="0"/>
              <a:t>Образец заголовка</a:t>
            </a:r>
            <a:endParaRPr lang="en-US"/>
          </a:p>
        </p:txBody>
      </p:sp>
      <p:sp>
        <p:nvSpPr>
          <p:cNvPr id="20" name="Подзаголовок 19"/>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7" name="Дата 18"/>
          <p:cNvSpPr>
            <a:spLocks noGrp="1"/>
          </p:cNvSpPr>
          <p:nvPr>
            <p:ph type="dt" sz="half" idx="10"/>
          </p:nvPr>
        </p:nvSpPr>
        <p:spPr/>
        <p:txBody>
          <a:bodyPr/>
          <a:lstStyle>
            <a:lvl1pPr>
              <a:defRPr/>
            </a:lvl1pPr>
            <a:extLst/>
          </a:lstStyle>
          <a:p>
            <a:pPr>
              <a:defRPr/>
            </a:pPr>
            <a:fld id="{FC06692A-3759-48A1-9B25-11D99BDAC1C1}" type="datetimeFigureOut">
              <a:rPr lang="ru-RU"/>
              <a:pPr>
                <a:defRPr/>
              </a:pPr>
              <a:t>24.03.2020</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10"/>
          <p:cNvSpPr>
            <a:spLocks noGrp="1"/>
          </p:cNvSpPr>
          <p:nvPr>
            <p:ph type="sldNum" sz="quarter" idx="12"/>
          </p:nvPr>
        </p:nvSpPr>
        <p:spPr/>
        <p:txBody>
          <a:bodyPr/>
          <a:lstStyle>
            <a:lvl1pPr>
              <a:defRPr/>
            </a:lvl1pPr>
            <a:extLst/>
          </a:lstStyle>
          <a:p>
            <a:pPr>
              <a:defRPr/>
            </a:pPr>
            <a:fld id="{62BADC90-428A-49CC-B67B-C9767DD2DEFD}" type="slidenum">
              <a:rPr lang="ru-RU"/>
              <a:pPr>
                <a:defRPr/>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54EEC36B-F14F-4F12-A72A-0F19A96C1E5F}" type="datetimeFigureOut">
              <a:rPr lang="ru-RU"/>
              <a:pPr>
                <a:defRPr/>
              </a:pPr>
              <a:t>24.03.2020</a:t>
            </a:fld>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D1C53C5B-EB66-4715-AAE4-36CDBC0C9917}" type="slidenum">
              <a:rPr lang="ru-RU"/>
              <a:pPr>
                <a:defRPr/>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OverTx">
  <p:cSld name="Заголовок и два объекта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p:txBody>
          <a:bodyPr/>
          <a:lstStyle>
            <a:lvl1pPr>
              <a:defRPr/>
            </a:lvl1pPr>
          </a:lstStyle>
          <a:p>
            <a:pPr>
              <a:defRPr/>
            </a:pPr>
            <a:endParaRPr lang="ru-RU"/>
          </a:p>
        </p:txBody>
      </p:sp>
      <p:sp>
        <p:nvSpPr>
          <p:cNvPr id="7" name="Rectangle 5"/>
          <p:cNvSpPr>
            <a:spLocks noGrp="1" noChangeArrowheads="1"/>
          </p:cNvSpPr>
          <p:nvPr>
            <p:ph type="ftr" sz="quarter" idx="11"/>
          </p:nvPr>
        </p:nvSpPr>
        <p:spPr/>
        <p:txBody>
          <a:bodyPr/>
          <a:lstStyle>
            <a:lvl1pPr>
              <a:defRPr/>
            </a:lvl1pPr>
          </a:lstStyle>
          <a:p>
            <a:pPr>
              <a:defRPr/>
            </a:pPr>
            <a:endParaRPr lang="ru-RU"/>
          </a:p>
        </p:txBody>
      </p:sp>
      <p:sp>
        <p:nvSpPr>
          <p:cNvPr id="8" name="Rectangle 6"/>
          <p:cNvSpPr>
            <a:spLocks noGrp="1" noChangeArrowheads="1"/>
          </p:cNvSpPr>
          <p:nvPr>
            <p:ph type="sldNum" sz="quarter" idx="12"/>
          </p:nvPr>
        </p:nvSpPr>
        <p:spPr/>
        <p:txBody>
          <a:bodyPr/>
          <a:lstStyle>
            <a:lvl1pPr>
              <a:defRPr/>
            </a:lvl1pPr>
          </a:lstStyle>
          <a:p>
            <a:pPr>
              <a:defRPr/>
            </a:pPr>
            <a:fld id="{7331F2D8-09AE-470A-B8E6-36D2546CBDB5}" type="slidenum">
              <a:rPr lang="ru-RU"/>
              <a:pPr>
                <a:defRPr/>
              </a:pPr>
              <a:t>‹#›</a:t>
            </a:fld>
            <a:endParaRPr lang="ru-RU"/>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3776663" y="6111875"/>
            <a:ext cx="2286000" cy="365125"/>
          </a:xfrm>
        </p:spPr>
        <p:txBody>
          <a:bodyPr/>
          <a:lstStyle>
            <a:lvl1pPr>
              <a:defRPr smtClean="0"/>
            </a:lvl1pPr>
          </a:lstStyle>
          <a:p>
            <a:pPr>
              <a:defRPr/>
            </a:pPr>
            <a:fld id="{660263CF-659D-44AC-B57C-8F923CD4AB88}" type="datetimeFigureOut">
              <a:rPr lang="ru-RU"/>
              <a:pPr>
                <a:defRPr/>
              </a:pPr>
              <a:t>24.03.2020</a:t>
            </a:fld>
            <a:endParaRPr lang="ru-RU"/>
          </a:p>
        </p:txBody>
      </p:sp>
      <p:sp>
        <p:nvSpPr>
          <p:cNvPr id="3" name="Нижний колонтитул 2"/>
          <p:cNvSpPr>
            <a:spLocks noGrp="1"/>
          </p:cNvSpPr>
          <p:nvPr>
            <p:ph type="ftr" sz="quarter" idx="11"/>
          </p:nvPr>
        </p:nvSpPr>
        <p:spPr>
          <a:xfrm>
            <a:off x="6062663" y="6111875"/>
            <a:ext cx="2286000" cy="365125"/>
          </a:xfrm>
        </p:spPr>
        <p:txBody>
          <a:bodyPr/>
          <a:lstStyle>
            <a:lvl1pPr>
              <a:defRPr/>
            </a:lvl1pPr>
          </a:lstStyle>
          <a:p>
            <a:pPr>
              <a:defRPr/>
            </a:pPr>
            <a:endParaRPr lang="ru-RU"/>
          </a:p>
        </p:txBody>
      </p:sp>
      <p:sp>
        <p:nvSpPr>
          <p:cNvPr id="4" name="Номер слайда 3"/>
          <p:cNvSpPr>
            <a:spLocks noGrp="1"/>
          </p:cNvSpPr>
          <p:nvPr>
            <p:ph type="sldNum" sz="quarter" idx="12"/>
          </p:nvPr>
        </p:nvSpPr>
        <p:spPr>
          <a:xfrm>
            <a:off x="8348663" y="6111875"/>
            <a:ext cx="457200" cy="365125"/>
          </a:xfrm>
        </p:spPr>
        <p:txBody>
          <a:bodyPr/>
          <a:lstStyle>
            <a:lvl1pPr>
              <a:defRPr smtClean="0"/>
            </a:lvl1pPr>
          </a:lstStyle>
          <a:p>
            <a:pPr>
              <a:defRPr/>
            </a:pPr>
            <a:fld id="{7A19C038-0D88-46DA-8A52-70759AEFDDE8}" type="slidenum">
              <a:rPr lang="ru-RU"/>
              <a:pPr>
                <a:defRPr/>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Содержимое 2"/>
          <p:cNvSpPr>
            <a:spLocks noGrp="1"/>
          </p:cNvSpPr>
          <p:nvPr>
            <p:ph idx="1"/>
          </p:nvPr>
        </p:nvSpPr>
        <p:spPr>
          <a:xfrm>
            <a:off x="502920" y="530352"/>
            <a:ext cx="8183880" cy="4187952"/>
          </a:xfrm>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4BC1528B-62D0-4792-8345-9B858BFF3417}" type="datetimeFigureOut">
              <a:rPr lang="ru-RU"/>
              <a:pPr>
                <a:defRPr/>
              </a:pPr>
              <a:t>24.03.2020</a:t>
            </a:fld>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62BAA996-70C0-47ED-935B-BD16BEC78DD1}" type="slidenum">
              <a:rPr lang="ru-RU"/>
              <a:pPr>
                <a:defRPr/>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Скругленный прямоугольник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Скругленный прямоугольник 4"/>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71A2CC5A-025C-49C2-95D9-FBC8EB31F0BE}" type="datetimeFigureOut">
              <a:rPr lang="ru-RU"/>
              <a:pPr>
                <a:defRPr/>
              </a:pPr>
              <a:t>24.03.2020</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9283347E-A06E-44C1-AAA1-5E22C0905242}" type="slidenum">
              <a:rPr lang="ru-RU"/>
              <a:pPr>
                <a:defRPr/>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fld id="{168893BF-F088-4C98-AB61-6BBDC5391EC5}" type="datetimeFigureOut">
              <a:rPr lang="ru-RU"/>
              <a:pPr>
                <a:defRPr/>
              </a:pPr>
              <a:t>24.03.2020</a:t>
            </a:fld>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1EE124CA-BBEC-407F-B0A0-BB3F646FCEBC}" type="slidenum">
              <a:rPr lang="ru-RU"/>
              <a:pPr>
                <a:defRPr/>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lvl1pPr>
              <a:defRPr b="1"/>
            </a:lvl1pPr>
            <a:extLst/>
          </a:lstStyle>
          <a:p>
            <a:r>
              <a:rPr lang="ru-RU" smtClean="0"/>
              <a:t>Образец заголовка</a:t>
            </a:r>
            <a:endParaRPr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4"/>
          <p:cNvSpPr>
            <a:spLocks noGrp="1"/>
          </p:cNvSpPr>
          <p:nvPr>
            <p:ph type="dt" sz="half" idx="10"/>
          </p:nvPr>
        </p:nvSpPr>
        <p:spPr/>
        <p:txBody>
          <a:bodyPr/>
          <a:lstStyle>
            <a:lvl1pPr>
              <a:defRPr/>
            </a:lvl1pPr>
          </a:lstStyle>
          <a:p>
            <a:pPr>
              <a:defRPr/>
            </a:pPr>
            <a:fld id="{94A43F7F-A9DB-4A6A-9DB0-C66381A0A6E4}" type="datetimeFigureOut">
              <a:rPr lang="ru-RU"/>
              <a:pPr>
                <a:defRPr/>
              </a:pPr>
              <a:t>24.03.2020</a:t>
            </a:fld>
            <a:endParaRPr lang="ru-RU"/>
          </a:p>
        </p:txBody>
      </p:sp>
      <p:sp>
        <p:nvSpPr>
          <p:cNvPr id="8" name="Нижний колонтитул 17"/>
          <p:cNvSpPr>
            <a:spLocks noGrp="1"/>
          </p:cNvSpPr>
          <p:nvPr>
            <p:ph type="ftr" sz="quarter" idx="11"/>
          </p:nvPr>
        </p:nvSpPr>
        <p:spPr/>
        <p:txBody>
          <a:bodyPr/>
          <a:lstStyle>
            <a:lvl1pPr>
              <a:defRPr/>
            </a:lvl1pPr>
          </a:lstStyle>
          <a:p>
            <a:pPr>
              <a:defRPr/>
            </a:pPr>
            <a:endParaRPr lang="ru-RU"/>
          </a:p>
        </p:txBody>
      </p:sp>
      <p:sp>
        <p:nvSpPr>
          <p:cNvPr id="9" name="Номер слайда 4"/>
          <p:cNvSpPr>
            <a:spLocks noGrp="1"/>
          </p:cNvSpPr>
          <p:nvPr>
            <p:ph type="sldNum" sz="quarter" idx="12"/>
          </p:nvPr>
        </p:nvSpPr>
        <p:spPr/>
        <p:txBody>
          <a:bodyPr/>
          <a:lstStyle>
            <a:lvl1pPr>
              <a:defRPr/>
            </a:lvl1pPr>
          </a:lstStyle>
          <a:p>
            <a:pPr>
              <a:defRPr/>
            </a:pPr>
            <a:fld id="{3B231F28-9C6A-49B7-B0A4-56A63C62F2CC}" type="slidenum">
              <a:rPr lang="ru-RU"/>
              <a:pPr>
                <a:defRPr/>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Дата 24"/>
          <p:cNvSpPr>
            <a:spLocks noGrp="1"/>
          </p:cNvSpPr>
          <p:nvPr>
            <p:ph type="dt" sz="half" idx="10"/>
          </p:nvPr>
        </p:nvSpPr>
        <p:spPr/>
        <p:txBody>
          <a:bodyPr/>
          <a:lstStyle>
            <a:lvl1pPr>
              <a:defRPr/>
            </a:lvl1pPr>
          </a:lstStyle>
          <a:p>
            <a:pPr>
              <a:defRPr/>
            </a:pPr>
            <a:fld id="{C23B38D9-90E9-41DD-9510-27C49883C755}" type="datetimeFigureOut">
              <a:rPr lang="ru-RU"/>
              <a:pPr>
                <a:defRPr/>
              </a:pPr>
              <a:t>24.03.2020</a:t>
            </a:fld>
            <a:endParaRPr lang="ru-RU"/>
          </a:p>
        </p:txBody>
      </p:sp>
      <p:sp>
        <p:nvSpPr>
          <p:cNvPr id="4" name="Нижний колонтитул 1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B35E6E18-8D2B-4ED2-A476-D27202B1782E}" type="slidenum">
              <a:rPr lang="ru-RU"/>
              <a:pPr>
                <a:defRPr/>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ru-RU" smtClean="0"/>
              <a:t>Образец заголовка</a:t>
            </a:r>
            <a:endParaRPr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fld id="{B632FCC0-7EFC-46D3-A126-5F1BECE9D7A8}" type="datetimeFigureOut">
              <a:rPr lang="ru-RU"/>
              <a:pPr>
                <a:defRPr/>
              </a:pPr>
              <a:t>24.03.2020</a:t>
            </a:fld>
            <a:endParaRPr lang="ru-RU"/>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88EB33E1-BA17-4082-B2AB-04359DD45C22}" type="slidenum">
              <a:rPr lang="ru-RU"/>
              <a:pPr>
                <a:defRPr/>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Скругленный прямоугольник 4"/>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Прямоугольник с одним скругленным углом 5"/>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ru-RU" smtClean="0"/>
              <a:t>Образец заголовка</a:t>
            </a:r>
            <a:endParaRPr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ru-RU" noProof="0" smtClean="0"/>
              <a:t>Вставка рисунка</a:t>
            </a:r>
            <a:endParaRPr lang="en-US" noProof="0"/>
          </a:p>
        </p:txBody>
      </p:sp>
      <p:sp>
        <p:nvSpPr>
          <p:cNvPr id="7" name="Дата 4"/>
          <p:cNvSpPr>
            <a:spLocks noGrp="1"/>
          </p:cNvSpPr>
          <p:nvPr>
            <p:ph type="dt" sz="half" idx="10"/>
          </p:nvPr>
        </p:nvSpPr>
        <p:spPr/>
        <p:txBody>
          <a:bodyPr/>
          <a:lstStyle>
            <a:lvl1pPr>
              <a:defRPr/>
            </a:lvl1pPr>
            <a:extLst/>
          </a:lstStyle>
          <a:p>
            <a:pPr>
              <a:defRPr/>
            </a:pPr>
            <a:fld id="{1776BBC1-A830-4698-8CFA-A24A97C86B21}" type="datetimeFigureOut">
              <a:rPr lang="ru-RU"/>
              <a:pPr>
                <a:defRPr/>
              </a:pPr>
              <a:t>24.03.2020</a:t>
            </a:fld>
            <a:endParaRPr lang="ru-RU"/>
          </a:p>
        </p:txBody>
      </p:sp>
      <p:sp>
        <p:nvSpPr>
          <p:cNvPr id="8" name="Нижний колонтитул 5"/>
          <p:cNvSpPr>
            <a:spLocks noGrp="1"/>
          </p:cNvSpPr>
          <p:nvPr>
            <p:ph type="ftr" sz="quarter" idx="11"/>
          </p:nvPr>
        </p:nvSpPr>
        <p:spPr/>
        <p:txBody>
          <a:bodyPr/>
          <a:lstStyle>
            <a:lvl1pPr>
              <a:defRPr/>
            </a:lvl1pPr>
            <a:extLst/>
          </a:lstStyle>
          <a:p>
            <a:pPr>
              <a:defRPr/>
            </a:pPr>
            <a:endParaRPr lang="ru-RU"/>
          </a:p>
        </p:txBody>
      </p:sp>
      <p:sp>
        <p:nvSpPr>
          <p:cNvPr id="9" name="Номер слайда 6"/>
          <p:cNvSpPr>
            <a:spLocks noGrp="1"/>
          </p:cNvSpPr>
          <p:nvPr>
            <p:ph type="sldNum" sz="quarter" idx="12"/>
          </p:nvPr>
        </p:nvSpPr>
        <p:spPr/>
        <p:txBody>
          <a:bodyPr/>
          <a:lstStyle>
            <a:lvl1pPr>
              <a:defRPr/>
            </a:lvl1pPr>
            <a:extLst/>
          </a:lstStyle>
          <a:p>
            <a:pPr>
              <a:defRPr/>
            </a:pPr>
            <a:fld id="{8BDF7C6A-A975-4854-A269-A13D12D437F8}" type="slidenum">
              <a:rPr lang="ru-RU"/>
              <a:pPr>
                <a:defRPr/>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0DA55F70-49AC-4614-87BC-19C24FE8D486}" type="datetimeFigureOut">
              <a:rPr lang="ru-RU"/>
              <a:pPr>
                <a:defRPr/>
              </a:pPr>
              <a:t>24.03.2020</a:t>
            </a:fld>
            <a:endParaRPr lang="ru-RU"/>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77856D46-93AC-4900-9A03-967063799F37}" type="slidenum">
              <a:rPr lang="ru-RU"/>
              <a:pPr>
                <a:defRPr/>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Заголовок 12"/>
          <p:cNvSpPr>
            <a:spLocks noGrp="1"/>
          </p:cNvSpPr>
          <p:nvPr>
            <p:ph type="title"/>
          </p:nvPr>
        </p:nvSpPr>
        <p:spPr>
          <a:xfrm>
            <a:off x="503238" y="4986338"/>
            <a:ext cx="8183562" cy="1050925"/>
          </a:xfrm>
          <a:prstGeom prst="rect">
            <a:avLst/>
          </a:prstGeom>
        </p:spPr>
        <p:txBody>
          <a:bodyPr vert="horz" anchor="b">
            <a:normAutofit/>
          </a:bodyPr>
          <a:lstStyle>
            <a:extLst/>
          </a:lstStyle>
          <a:p>
            <a:r>
              <a:rPr lang="ru-RU" smtClean="0"/>
              <a:t>Образец заголовка</a:t>
            </a:r>
            <a:endParaRPr lang="en-US"/>
          </a:p>
        </p:txBody>
      </p:sp>
      <p:sp>
        <p:nvSpPr>
          <p:cNvPr id="1031" name="Текст 3"/>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5" name="Дата 24"/>
          <p:cNvSpPr>
            <a:spLocks noGrp="1"/>
          </p:cNvSpPr>
          <p:nvPr>
            <p:ph type="dt" sz="half" idx="2"/>
          </p:nvPr>
        </p:nvSpPr>
        <p:spPr>
          <a:xfrm>
            <a:off x="3776663" y="6111875"/>
            <a:ext cx="22860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defRPr>
            </a:lvl1pPr>
            <a:extLst/>
          </a:lstStyle>
          <a:p>
            <a:pPr>
              <a:defRPr/>
            </a:pPr>
            <a:fld id="{F7162E9D-57C8-4C45-AC2A-0627D0A7CD25}" type="datetimeFigureOut">
              <a:rPr lang="ru-RU"/>
              <a:pPr>
                <a:defRPr/>
              </a:pPr>
              <a:t>24.03.2020</a:t>
            </a:fld>
            <a:endParaRPr lang="ru-RU"/>
          </a:p>
        </p:txBody>
      </p:sp>
      <p:sp>
        <p:nvSpPr>
          <p:cNvPr id="18" name="Нижний колонтитул 17"/>
          <p:cNvSpPr>
            <a:spLocks noGrp="1"/>
          </p:cNvSpPr>
          <p:nvPr>
            <p:ph type="ftr" sz="quarter" idx="3"/>
          </p:nvPr>
        </p:nvSpPr>
        <p:spPr>
          <a:xfrm>
            <a:off x="6062663" y="6111875"/>
            <a:ext cx="2286000" cy="365125"/>
          </a:xfrm>
          <a:prstGeom prst="rect">
            <a:avLst/>
          </a:prstGeom>
        </p:spPr>
        <p:txBody>
          <a:bodyPr vert="horz" anchor="b"/>
          <a:lstStyle>
            <a:lvl1pPr algn="l" eaLnBrk="1" fontAlgn="auto" latinLnBrk="0" hangingPunct="1">
              <a:spcBef>
                <a:spcPts val="0"/>
              </a:spcBef>
              <a:spcAft>
                <a:spcPts val="0"/>
              </a:spcAft>
              <a:defRPr kumimoji="0" sz="1000">
                <a:solidFill>
                  <a:schemeClr val="bg2">
                    <a:shade val="50000"/>
                  </a:schemeClr>
                </a:solidFill>
                <a:latin typeface="+mn-lt"/>
              </a:defRPr>
            </a:lvl1pPr>
            <a:extLst/>
          </a:lstStyle>
          <a:p>
            <a:pPr>
              <a:defRPr/>
            </a:pPr>
            <a:endParaRPr lang="ru-RU"/>
          </a:p>
        </p:txBody>
      </p:sp>
      <p:sp>
        <p:nvSpPr>
          <p:cNvPr id="5" name="Номер слайда 4"/>
          <p:cNvSpPr>
            <a:spLocks noGrp="1"/>
          </p:cNvSpPr>
          <p:nvPr>
            <p:ph type="sldNum" sz="quarter" idx="4"/>
          </p:nvPr>
        </p:nvSpPr>
        <p:spPr>
          <a:xfrm>
            <a:off x="8348663" y="6111875"/>
            <a:ext cx="4572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defRPr>
            </a:lvl1pPr>
            <a:extLst/>
          </a:lstStyle>
          <a:p>
            <a:pPr>
              <a:defRPr/>
            </a:pPr>
            <a:fld id="{B0B77E41-9E76-4967-BBC4-414D765E47C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325" r:id="rId1"/>
    <p:sldLayoutId id="2147484317" r:id="rId2"/>
    <p:sldLayoutId id="2147484326" r:id="rId3"/>
    <p:sldLayoutId id="2147484318" r:id="rId4"/>
    <p:sldLayoutId id="2147484319" r:id="rId5"/>
    <p:sldLayoutId id="2147484320" r:id="rId6"/>
    <p:sldLayoutId id="2147484321" r:id="rId7"/>
    <p:sldLayoutId id="2147484327" r:id="rId8"/>
    <p:sldLayoutId id="2147484322" r:id="rId9"/>
    <p:sldLayoutId id="2147484323" r:id="rId10"/>
    <p:sldLayoutId id="2147484328" r:id="rId11"/>
    <p:sldLayoutId id="2147484324" r:id="rId12"/>
  </p:sldLayoutIdLst>
  <p:transition>
    <p:dissolve/>
  </p:transition>
  <p:txStyles>
    <p:title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FF8D3E"/>
          </a:solidFill>
          <a:latin typeface="Verdana" pitchFamily="34" charset="0"/>
        </a:defRPr>
      </a:lvl2pPr>
      <a:lvl3pPr algn="l" rtl="0" eaLnBrk="0" fontAlgn="base" hangingPunct="0">
        <a:spcBef>
          <a:spcPct val="0"/>
        </a:spcBef>
        <a:spcAft>
          <a:spcPct val="0"/>
        </a:spcAft>
        <a:defRPr sz="3600" b="1">
          <a:solidFill>
            <a:srgbClr val="FF8D3E"/>
          </a:solidFill>
          <a:latin typeface="Verdana" pitchFamily="34" charset="0"/>
        </a:defRPr>
      </a:lvl3pPr>
      <a:lvl4pPr algn="l" rtl="0" eaLnBrk="0" fontAlgn="base" hangingPunct="0">
        <a:spcBef>
          <a:spcPct val="0"/>
        </a:spcBef>
        <a:spcAft>
          <a:spcPct val="0"/>
        </a:spcAft>
        <a:defRPr sz="3600" b="1">
          <a:solidFill>
            <a:srgbClr val="FF8D3E"/>
          </a:solidFill>
          <a:latin typeface="Verdana" pitchFamily="34" charset="0"/>
        </a:defRPr>
      </a:lvl4pPr>
      <a:lvl5pPr algn="l" rtl="0" eaLnBrk="0" fontAlgn="base" hangingPunct="0">
        <a:spcBef>
          <a:spcPct val="0"/>
        </a:spcBef>
        <a:spcAft>
          <a:spcPct val="0"/>
        </a:spcAft>
        <a:defRPr sz="3600" b="1">
          <a:solidFill>
            <a:srgbClr val="FF8D3E"/>
          </a:solidFill>
          <a:latin typeface="Verdana" pitchFamily="34"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Verdana"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itchFamily="18" charset="2"/>
        <a:buChar char=""/>
        <a:defRPr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_________Microsoft_Word_97-20031.doc"/></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714375" y="214313"/>
            <a:ext cx="8001000" cy="1484312"/>
          </a:xfrm>
        </p:spPr>
        <p:txBody>
          <a:bodyPr wrap="square" lIns="91440" tIns="45720" rIns="91440" bIns="45720" numCol="1" anchorCtr="0" compatLnSpc="1">
            <a:prstTxWarp prst="textNoShape">
              <a:avLst/>
            </a:prstTxWarp>
          </a:bodyPr>
          <a:lstStyle/>
          <a:p>
            <a:pPr algn="ctr" eaLnBrk="1" hangingPunct="1"/>
            <a:r>
              <a:rPr lang="ru-RU" sz="2800" smtClean="0">
                <a:solidFill>
                  <a:schemeClr val="accent1"/>
                </a:solidFill>
                <a:effectLst/>
              </a:rPr>
              <a:t>Учреждение образования </a:t>
            </a:r>
            <a:br>
              <a:rPr lang="ru-RU" sz="2800" smtClean="0">
                <a:solidFill>
                  <a:schemeClr val="accent1"/>
                </a:solidFill>
                <a:effectLst/>
              </a:rPr>
            </a:br>
            <a:r>
              <a:rPr lang="ru-RU" sz="2800" smtClean="0">
                <a:solidFill>
                  <a:schemeClr val="accent1"/>
                </a:solidFill>
                <a:effectLst/>
              </a:rPr>
              <a:t>«Гомельский государственный </a:t>
            </a:r>
            <a:br>
              <a:rPr lang="ru-RU" sz="2800" smtClean="0">
                <a:solidFill>
                  <a:schemeClr val="accent1"/>
                </a:solidFill>
                <a:effectLst/>
              </a:rPr>
            </a:br>
            <a:r>
              <a:rPr lang="ru-RU" sz="2800" smtClean="0">
                <a:solidFill>
                  <a:schemeClr val="accent1"/>
                </a:solidFill>
                <a:effectLst/>
              </a:rPr>
              <a:t>медицинский университет»</a:t>
            </a:r>
          </a:p>
        </p:txBody>
      </p:sp>
      <p:sp>
        <p:nvSpPr>
          <p:cNvPr id="8195" name="Rectangle 3"/>
          <p:cNvSpPr>
            <a:spLocks noGrp="1" noChangeArrowheads="1"/>
          </p:cNvSpPr>
          <p:nvPr>
            <p:ph type="body" sz="half" idx="3"/>
          </p:nvPr>
        </p:nvSpPr>
        <p:spPr>
          <a:xfrm>
            <a:off x="0" y="4786313"/>
            <a:ext cx="9144000" cy="982662"/>
          </a:xfrm>
        </p:spPr>
        <p:txBody>
          <a:bodyPr/>
          <a:lstStyle/>
          <a:p>
            <a:pPr algn="ctr" eaLnBrk="1" hangingPunct="1">
              <a:buFontTx/>
              <a:buNone/>
            </a:pPr>
            <a:r>
              <a:rPr lang="ru-RU" smtClean="0"/>
              <a:t>Кафедра внутренних болезней № 2</a:t>
            </a:r>
            <a:endParaRPr lang="en-US" smtClean="0"/>
          </a:p>
          <a:p>
            <a:pPr algn="ctr" eaLnBrk="1" hangingPunct="1">
              <a:buFontTx/>
              <a:buNone/>
            </a:pPr>
            <a:r>
              <a:rPr lang="ru-RU" smtClean="0"/>
              <a:t>с курсом эндокринологии</a:t>
            </a:r>
          </a:p>
          <a:p>
            <a:pPr eaLnBrk="1" hangingPunct="1">
              <a:buFontTx/>
              <a:buNone/>
            </a:pPr>
            <a:r>
              <a:rPr lang="ru-RU" smtClean="0">
                <a:solidFill>
                  <a:srgbClr val="663300"/>
                </a:solidFill>
              </a:rPr>
              <a:t>                 </a:t>
            </a:r>
          </a:p>
          <a:p>
            <a:pPr algn="ctr" eaLnBrk="1" hangingPunct="1">
              <a:buFontTx/>
              <a:buNone/>
            </a:pPr>
            <a:endParaRPr lang="ru-RU" i="1" smtClean="0">
              <a:solidFill>
                <a:srgbClr val="663300"/>
              </a:solidFill>
            </a:endParaRPr>
          </a:p>
        </p:txBody>
      </p:sp>
      <p:pic>
        <p:nvPicPr>
          <p:cNvPr id="8196" name="Picture 4" descr="Image43"/>
          <p:cNvPicPr>
            <a:picLocks noGrp="1" noChangeAspect="1" noChangeArrowheads="1"/>
          </p:cNvPicPr>
          <p:nvPr>
            <p:ph sz="quarter" idx="1"/>
          </p:nvPr>
        </p:nvPicPr>
        <p:blipFill>
          <a:blip r:embed="rId2" cstate="print"/>
          <a:srcRect r="6247" b="10124"/>
          <a:stretch>
            <a:fillRect/>
          </a:stretch>
        </p:blipFill>
        <p:spPr>
          <a:xfrm>
            <a:off x="2786063" y="2000250"/>
            <a:ext cx="4143375" cy="2357438"/>
          </a:xfrm>
          <a:noFill/>
        </p:spPr>
      </p:pic>
      <p:sp>
        <p:nvSpPr>
          <p:cNvPr id="6" name="Подзаголовок 2"/>
          <p:cNvSpPr txBox="1">
            <a:spLocks/>
          </p:cNvSpPr>
          <p:nvPr/>
        </p:nvSpPr>
        <p:spPr bwMode="auto">
          <a:xfrm>
            <a:off x="857250" y="5857875"/>
            <a:ext cx="7772400" cy="557213"/>
          </a:xfrm>
          <a:prstGeom prst="rect">
            <a:avLst/>
          </a:prstGeom>
          <a:noFill/>
          <a:ln w="9525">
            <a:noFill/>
            <a:miter lim="800000"/>
            <a:headEnd/>
            <a:tailEnd/>
          </a:ln>
        </p:spPr>
        <p:txBody>
          <a:bodyPr lIns="182880" tIns="91440"/>
          <a:lstStyle/>
          <a:p>
            <a:pPr marL="36513" indent="-265113" algn="ctr">
              <a:buClr>
                <a:schemeClr val="accent1"/>
              </a:buClr>
              <a:buSzPct val="80000"/>
            </a:pPr>
            <a:r>
              <a:rPr lang="ru-RU" sz="2000" dirty="0" err="1">
                <a:latin typeface="Verdana" pitchFamily="34" charset="0"/>
              </a:rPr>
              <a:t>Платошкин</a:t>
            </a:r>
            <a:r>
              <a:rPr lang="ru-RU" sz="2000">
                <a:latin typeface="Verdana" pitchFamily="34" charset="0"/>
              </a:rPr>
              <a:t> Э.Н., </a:t>
            </a:r>
            <a:r>
              <a:rPr lang="ru-RU" sz="2000" smtClean="0">
                <a:latin typeface="Verdana" pitchFamily="34" charset="0"/>
              </a:rPr>
              <a:t>2019\2020</a:t>
            </a:r>
            <a:endParaRPr lang="ru-RU" sz="2000" dirty="0">
              <a:latin typeface="Verdana" pitchFamily="34"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500063" y="142875"/>
            <a:ext cx="8643937" cy="1538288"/>
          </a:xfrm>
        </p:spPr>
        <p:txBody>
          <a:bodyPr>
            <a:normAutofit fontScale="90000"/>
          </a:bodyPr>
          <a:lstStyle/>
          <a:p>
            <a:pPr algn="ctr" eaLnBrk="1" hangingPunct="1">
              <a:defRPr/>
            </a:pPr>
            <a:r>
              <a:rPr lang="ru-RU" sz="3200" dirty="0" smtClean="0"/>
              <a:t>Возможные причины развития функциональных заболеваний кишечника</a:t>
            </a:r>
          </a:p>
        </p:txBody>
      </p:sp>
      <p:sp>
        <p:nvSpPr>
          <p:cNvPr id="73731" name="Rectangle 3"/>
          <p:cNvSpPr>
            <a:spLocks noGrp="1" noChangeArrowheads="1"/>
          </p:cNvSpPr>
          <p:nvPr>
            <p:ph type="body" idx="4294967295"/>
          </p:nvPr>
        </p:nvSpPr>
        <p:spPr>
          <a:xfrm>
            <a:off x="285750" y="1571625"/>
            <a:ext cx="8429625" cy="4929188"/>
          </a:xfrm>
        </p:spPr>
        <p:txBody>
          <a:bodyPr/>
          <a:lstStyle/>
          <a:p>
            <a:pPr algn="just" eaLnBrk="1" hangingPunct="1">
              <a:lnSpc>
                <a:spcPct val="80000"/>
              </a:lnSpc>
            </a:pPr>
            <a:r>
              <a:rPr lang="ru-RU" sz="1800" smtClean="0"/>
              <a:t>Генетическая предрасположенность (наследственно низкий уровень противовоспалительного цитокина ИЛ-10, определяющий высокую сенситивность слизистой оболочки ЖКТ)</a:t>
            </a:r>
          </a:p>
          <a:p>
            <a:pPr algn="just" eaLnBrk="1" hangingPunct="1">
              <a:lnSpc>
                <a:spcPct val="80000"/>
              </a:lnSpc>
            </a:pPr>
            <a:r>
              <a:rPr lang="ru-RU" sz="1800" smtClean="0"/>
              <a:t>Нарушения двигательной активности желудочно-кишечного тракта в ответ на стресс (более выражены, чем у здоровых)</a:t>
            </a:r>
          </a:p>
          <a:p>
            <a:pPr algn="just" eaLnBrk="1" hangingPunct="1">
              <a:lnSpc>
                <a:spcPct val="80000"/>
              </a:lnSpc>
            </a:pPr>
            <a:r>
              <a:rPr lang="ru-RU" sz="1800" smtClean="0"/>
              <a:t>Психогенные (психосоциальные) влияния на желудочно-кишечный тракт</a:t>
            </a:r>
          </a:p>
          <a:p>
            <a:pPr algn="just" eaLnBrk="1" hangingPunct="1">
              <a:lnSpc>
                <a:spcPct val="80000"/>
              </a:lnSpc>
            </a:pPr>
            <a:r>
              <a:rPr lang="ru-RU" sz="1800" smtClean="0"/>
              <a:t>Нарушение восприятия ноциоцептивных импульсов</a:t>
            </a:r>
          </a:p>
          <a:p>
            <a:pPr algn="just" eaLnBrk="1" hangingPunct="1">
              <a:lnSpc>
                <a:spcPct val="80000"/>
              </a:lnSpc>
            </a:pPr>
            <a:r>
              <a:rPr lang="ru-RU" sz="1800" smtClean="0"/>
              <a:t>Нарушения гидратации кала</a:t>
            </a:r>
          </a:p>
          <a:p>
            <a:pPr algn="just" eaLnBrk="1" hangingPunct="1">
              <a:lnSpc>
                <a:spcPct val="80000"/>
              </a:lnSpc>
            </a:pPr>
            <a:r>
              <a:rPr lang="ru-RU" sz="1800" smtClean="0"/>
              <a:t>Дисбиоз (бифидофлора влияет на соотношение цитокинов: ИЛ-10</a:t>
            </a:r>
            <a:r>
              <a:rPr lang="en-US" sz="1800" smtClean="0"/>
              <a:t>/</a:t>
            </a:r>
            <a:r>
              <a:rPr lang="ru-RU" sz="1800" smtClean="0"/>
              <a:t>12)</a:t>
            </a:r>
          </a:p>
          <a:p>
            <a:pPr algn="just" eaLnBrk="1" hangingPunct="1">
              <a:lnSpc>
                <a:spcPct val="80000"/>
              </a:lnSpc>
            </a:pPr>
            <a:r>
              <a:rPr lang="ru-RU" sz="1800" smtClean="0"/>
              <a:t>Эмоциональное перенапряжение и психические травмы</a:t>
            </a:r>
          </a:p>
          <a:p>
            <a:pPr algn="just" eaLnBrk="1" hangingPunct="1">
              <a:lnSpc>
                <a:spcPct val="80000"/>
              </a:lnSpc>
            </a:pPr>
            <a:r>
              <a:rPr lang="ru-RU" sz="1800" smtClean="0"/>
              <a:t>Нарушение ритма и режима питания</a:t>
            </a:r>
          </a:p>
          <a:p>
            <a:pPr algn="just" eaLnBrk="1" hangingPunct="1">
              <a:lnSpc>
                <a:spcPct val="80000"/>
              </a:lnSpc>
            </a:pPr>
            <a:r>
              <a:rPr lang="ru-RU" sz="1800" smtClean="0"/>
              <a:t>Физические перегрузки</a:t>
            </a:r>
          </a:p>
          <a:p>
            <a:pPr algn="just" eaLnBrk="1" hangingPunct="1">
              <a:lnSpc>
                <a:spcPct val="80000"/>
              </a:lnSpc>
            </a:pPr>
            <a:r>
              <a:rPr lang="ru-RU" sz="1800" smtClean="0"/>
              <a:t>Употребление алкоголя, курение</a:t>
            </a:r>
          </a:p>
          <a:p>
            <a:pPr algn="just" eaLnBrk="1" hangingPunct="1">
              <a:lnSpc>
                <a:spcPct val="80000"/>
              </a:lnSpc>
            </a:pPr>
            <a:r>
              <a:rPr lang="ru-RU" sz="1800" smtClean="0"/>
              <a:t>Паразитарные, перенесенные кишечные инфекции, заболевания</a:t>
            </a:r>
            <a:r>
              <a:rPr lang="en-US" sz="1800" smtClean="0"/>
              <a:t> </a:t>
            </a:r>
            <a:r>
              <a:rPr lang="ru-RU" sz="1800" smtClean="0"/>
              <a:t>ЖКТ</a:t>
            </a:r>
          </a:p>
          <a:p>
            <a:pPr algn="just" eaLnBrk="1" hangingPunct="1">
              <a:lnSpc>
                <a:spcPct val="80000"/>
              </a:lnSpc>
            </a:pPr>
            <a:r>
              <a:rPr lang="ru-RU" sz="1800" smtClean="0"/>
              <a:t>Эндокринная патология</a:t>
            </a:r>
          </a:p>
          <a:p>
            <a:pPr algn="just" eaLnBrk="1" hangingPunct="1">
              <a:lnSpc>
                <a:spcPct val="80000"/>
              </a:lnSpc>
            </a:pPr>
            <a:r>
              <a:rPr lang="ru-RU" sz="1800" smtClean="0"/>
              <a:t>Пищевая аллергия</a:t>
            </a:r>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500063" y="428625"/>
            <a:ext cx="8072437" cy="571500"/>
          </a:xfrm>
        </p:spPr>
        <p:txBody>
          <a:bodyPr>
            <a:normAutofit fontScale="90000"/>
          </a:bodyPr>
          <a:lstStyle/>
          <a:p>
            <a:pPr algn="ctr" eaLnBrk="1" hangingPunct="1">
              <a:defRPr/>
            </a:pPr>
            <a:r>
              <a:rPr lang="ru-RU" dirty="0" smtClean="0"/>
              <a:t>Общие признаки ФРК</a:t>
            </a:r>
          </a:p>
        </p:txBody>
      </p:sp>
      <p:sp>
        <p:nvSpPr>
          <p:cNvPr id="74755" name="Rectangle 3"/>
          <p:cNvSpPr>
            <a:spLocks noGrp="1" noChangeArrowheads="1"/>
          </p:cNvSpPr>
          <p:nvPr>
            <p:ph type="body" idx="4294967295"/>
          </p:nvPr>
        </p:nvSpPr>
        <p:spPr>
          <a:xfrm>
            <a:off x="285750" y="1000125"/>
            <a:ext cx="8572500" cy="5500688"/>
          </a:xfrm>
        </p:spPr>
        <p:txBody>
          <a:bodyPr/>
          <a:lstStyle/>
          <a:p>
            <a:pPr algn="just" eaLnBrk="1" hangingPunct="1">
              <a:lnSpc>
                <a:spcPct val="90000"/>
              </a:lnSpc>
            </a:pPr>
            <a:r>
              <a:rPr lang="ru-RU" sz="2400" smtClean="0"/>
              <a:t>Симптоматика хроническая (не менее 3-х месяцев)</a:t>
            </a:r>
          </a:p>
          <a:p>
            <a:pPr algn="just" eaLnBrk="1" hangingPunct="1">
              <a:lnSpc>
                <a:spcPct val="90000"/>
              </a:lnSpc>
            </a:pPr>
            <a:r>
              <a:rPr lang="ru-RU" sz="2400" smtClean="0"/>
              <a:t>Суточные и сезонные колебания жизненного тонуса и настроения под влиянием психосоциальных факторов</a:t>
            </a:r>
          </a:p>
          <a:p>
            <a:pPr algn="just" eaLnBrk="1" hangingPunct="1">
              <a:lnSpc>
                <a:spcPct val="90000"/>
              </a:lnSpc>
            </a:pPr>
            <a:r>
              <a:rPr lang="ru-RU" sz="2400" smtClean="0"/>
              <a:t>Несоответствие обилия жалоб и удовлетворительного объективного статуса </a:t>
            </a:r>
          </a:p>
          <a:p>
            <a:pPr algn="just" eaLnBrk="1" hangingPunct="1">
              <a:lnSpc>
                <a:spcPct val="90000"/>
              </a:lnSpc>
            </a:pPr>
            <a:r>
              <a:rPr lang="ru-RU" sz="2400" smtClean="0"/>
              <a:t>Длительный анамнез при отсутствии структурных изменений в органах (+-)</a:t>
            </a:r>
          </a:p>
          <a:p>
            <a:pPr algn="just" eaLnBrk="1" hangingPunct="1">
              <a:lnSpc>
                <a:spcPct val="90000"/>
              </a:lnSpc>
            </a:pPr>
            <a:r>
              <a:rPr lang="ru-RU" sz="2400" smtClean="0"/>
              <a:t>Неэффективность проводимого лечения*</a:t>
            </a:r>
            <a:r>
              <a:rPr lang="en-US" sz="2400" smtClean="0"/>
              <a:t> </a:t>
            </a:r>
            <a:r>
              <a:rPr lang="ru-RU" sz="2400" smtClean="0"/>
              <a:t>при высокой эффективности плацебо**</a:t>
            </a:r>
          </a:p>
          <a:p>
            <a:pPr algn="just" eaLnBrk="1" hangingPunct="1">
              <a:lnSpc>
                <a:spcPct val="90000"/>
              </a:lnSpc>
              <a:buFont typeface="Wingdings 2" pitchFamily="18" charset="2"/>
              <a:buNone/>
            </a:pPr>
            <a:r>
              <a:rPr lang="ru-RU" sz="1800" smtClean="0"/>
              <a:t>* По данным метаанализов ремиссия достигается только у 10% леченных больных </a:t>
            </a:r>
            <a:r>
              <a:rPr lang="en-US" sz="1800" smtClean="0"/>
              <a:t>C</a:t>
            </a:r>
            <a:r>
              <a:rPr lang="ru-RU" sz="1800" smtClean="0"/>
              <a:t>РК, улучшение – у 30%, а 60% - лечение не имеет эффекта!</a:t>
            </a:r>
          </a:p>
          <a:p>
            <a:pPr algn="just" eaLnBrk="1" hangingPunct="1">
              <a:lnSpc>
                <a:spcPct val="90000"/>
              </a:lnSpc>
              <a:buFont typeface="Wingdings 2" pitchFamily="18" charset="2"/>
              <a:buNone/>
            </a:pPr>
            <a:r>
              <a:rPr lang="ru-RU" sz="1800" smtClean="0"/>
              <a:t>**Позитивный эффект на плацебо может достигать 40-60%!</a:t>
            </a:r>
          </a:p>
          <a:p>
            <a:pPr algn="just" eaLnBrk="1" hangingPunct="1">
              <a:lnSpc>
                <a:spcPct val="90000"/>
              </a:lnSpc>
            </a:pPr>
            <a:endParaRPr lang="ru-RU" smtClean="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18122"/>
          <p:cNvPicPr>
            <a:picLocks noChangeAspect="1" noChangeArrowheads="1"/>
          </p:cNvPicPr>
          <p:nvPr/>
        </p:nvPicPr>
        <p:blipFill>
          <a:blip r:embed="rId3" cstate="print"/>
          <a:srcRect/>
          <a:stretch>
            <a:fillRect/>
          </a:stretch>
        </p:blipFill>
        <p:spPr bwMode="auto">
          <a:xfrm>
            <a:off x="6443663" y="1989138"/>
            <a:ext cx="2417762" cy="3028950"/>
          </a:xfrm>
          <a:prstGeom prst="rect">
            <a:avLst/>
          </a:prstGeom>
          <a:noFill/>
          <a:ln w="9525">
            <a:noFill/>
            <a:miter lim="800000"/>
            <a:headEnd/>
            <a:tailEnd/>
          </a:ln>
        </p:spPr>
      </p:pic>
      <p:sp>
        <p:nvSpPr>
          <p:cNvPr id="75779" name="Oval 3"/>
          <p:cNvSpPr>
            <a:spLocks noChangeArrowheads="1"/>
          </p:cNvSpPr>
          <p:nvPr/>
        </p:nvSpPr>
        <p:spPr bwMode="auto">
          <a:xfrm rot="-890569">
            <a:off x="571500" y="3395663"/>
            <a:ext cx="7272338" cy="2049462"/>
          </a:xfrm>
          <a:prstGeom prst="ellipse">
            <a:avLst/>
          </a:prstGeom>
          <a:noFill/>
          <a:ln w="57150">
            <a:solidFill>
              <a:schemeClr val="hlink"/>
            </a:solidFill>
            <a:round/>
            <a:headEnd/>
            <a:tailEnd/>
          </a:ln>
        </p:spPr>
        <p:txBody>
          <a:bodyPr wrap="none" anchor="ctr"/>
          <a:lstStyle/>
          <a:p>
            <a:endParaRPr lang="ru-RU"/>
          </a:p>
        </p:txBody>
      </p:sp>
      <p:pic>
        <p:nvPicPr>
          <p:cNvPr id="75780" name="Picture 4" descr="spin"/>
          <p:cNvPicPr>
            <a:picLocks noChangeAspect="1" noChangeArrowheads="1"/>
          </p:cNvPicPr>
          <p:nvPr/>
        </p:nvPicPr>
        <p:blipFill>
          <a:blip r:embed="rId4" cstate="print"/>
          <a:srcRect/>
          <a:stretch>
            <a:fillRect/>
          </a:stretch>
        </p:blipFill>
        <p:spPr bwMode="auto">
          <a:xfrm>
            <a:off x="3348038" y="3860800"/>
            <a:ext cx="2232025" cy="1117600"/>
          </a:xfrm>
          <a:prstGeom prst="rect">
            <a:avLst/>
          </a:prstGeom>
          <a:noFill/>
          <a:ln w="9525">
            <a:noFill/>
            <a:miter lim="800000"/>
            <a:headEnd/>
            <a:tailEnd/>
          </a:ln>
        </p:spPr>
      </p:pic>
      <p:sp>
        <p:nvSpPr>
          <p:cNvPr id="75781" name="Oval 5"/>
          <p:cNvSpPr>
            <a:spLocks noChangeArrowheads="1"/>
          </p:cNvSpPr>
          <p:nvPr/>
        </p:nvSpPr>
        <p:spPr bwMode="auto">
          <a:xfrm rot="-890569">
            <a:off x="600075" y="4064000"/>
            <a:ext cx="4608513" cy="1525588"/>
          </a:xfrm>
          <a:prstGeom prst="ellipse">
            <a:avLst/>
          </a:prstGeom>
          <a:noFill/>
          <a:ln w="57150">
            <a:solidFill>
              <a:schemeClr val="hlink"/>
            </a:solidFill>
            <a:round/>
            <a:headEnd/>
            <a:tailEnd/>
          </a:ln>
        </p:spPr>
        <p:txBody>
          <a:bodyPr wrap="none" anchor="ctr"/>
          <a:lstStyle/>
          <a:p>
            <a:endParaRPr lang="ru-RU"/>
          </a:p>
        </p:txBody>
      </p:sp>
      <p:sp>
        <p:nvSpPr>
          <p:cNvPr id="75782" name="Oval 6"/>
          <p:cNvSpPr>
            <a:spLocks noChangeArrowheads="1"/>
          </p:cNvSpPr>
          <p:nvPr/>
        </p:nvSpPr>
        <p:spPr bwMode="auto">
          <a:xfrm rot="-890569">
            <a:off x="873125" y="4622800"/>
            <a:ext cx="1800225" cy="1008063"/>
          </a:xfrm>
          <a:prstGeom prst="ellipse">
            <a:avLst/>
          </a:prstGeom>
          <a:noFill/>
          <a:ln w="57150">
            <a:solidFill>
              <a:schemeClr val="hlink"/>
            </a:solidFill>
            <a:round/>
            <a:headEnd/>
            <a:tailEnd/>
          </a:ln>
        </p:spPr>
        <p:txBody>
          <a:bodyPr wrap="none" anchor="ctr"/>
          <a:lstStyle/>
          <a:p>
            <a:endParaRPr lang="ru-RU"/>
          </a:p>
        </p:txBody>
      </p:sp>
      <p:sp>
        <p:nvSpPr>
          <p:cNvPr id="9223" name="Rectangle 7"/>
          <p:cNvSpPr>
            <a:spLocks noGrp="1" noChangeArrowheads="1"/>
          </p:cNvSpPr>
          <p:nvPr>
            <p:ph type="title" idx="4294967295"/>
          </p:nvPr>
        </p:nvSpPr>
        <p:spPr>
          <a:xfrm>
            <a:off x="857250" y="357188"/>
            <a:ext cx="7358063" cy="1143000"/>
          </a:xfrm>
        </p:spPr>
        <p:txBody>
          <a:bodyPr/>
          <a:lstStyle/>
          <a:p>
            <a:pPr eaLnBrk="1" hangingPunct="1">
              <a:defRPr/>
            </a:pPr>
            <a:r>
              <a:rPr lang="ru-RU" sz="3200" dirty="0" smtClean="0"/>
              <a:t>Регуляция функций и уровни возникновения симптомов</a:t>
            </a:r>
          </a:p>
        </p:txBody>
      </p:sp>
      <p:grpSp>
        <p:nvGrpSpPr>
          <p:cNvPr id="75784" name="Group 8"/>
          <p:cNvGrpSpPr>
            <a:grpSpLocks/>
          </p:cNvGrpSpPr>
          <p:nvPr/>
        </p:nvGrpSpPr>
        <p:grpSpPr bwMode="auto">
          <a:xfrm>
            <a:off x="1042988" y="5373688"/>
            <a:ext cx="1079500" cy="1079500"/>
            <a:chOff x="884" y="3249"/>
            <a:chExt cx="680" cy="680"/>
          </a:xfrm>
        </p:grpSpPr>
        <p:sp>
          <p:nvSpPr>
            <p:cNvPr id="75785" name="Oval 9"/>
            <p:cNvSpPr>
              <a:spLocks noChangeArrowheads="1"/>
            </p:cNvSpPr>
            <p:nvPr/>
          </p:nvSpPr>
          <p:spPr bwMode="auto">
            <a:xfrm>
              <a:off x="884" y="3249"/>
              <a:ext cx="680" cy="680"/>
            </a:xfrm>
            <a:prstGeom prst="ellipse">
              <a:avLst/>
            </a:prstGeom>
            <a:solidFill>
              <a:srgbClr val="990033"/>
            </a:solidFill>
            <a:ln w="9525">
              <a:round/>
              <a:headEnd/>
              <a:tailEnd/>
            </a:ln>
            <a:scene3d>
              <a:camera prst="legacyPerspectiveTopLeft">
                <a:rot lat="300000" lon="20999970" rev="0"/>
              </a:camera>
              <a:lightRig rig="legacyFlat2" dir="t"/>
            </a:scene3d>
            <a:sp3d extrusionH="3630600" prstMaterial="legacyMatte">
              <a:bevelT w="13500" h="13500" prst="angle"/>
              <a:bevelB w="13500" h="13500" prst="angle"/>
              <a:extrusionClr>
                <a:srgbClr val="990033"/>
              </a:extrusionClr>
            </a:sp3d>
          </p:spPr>
          <p:txBody>
            <a:bodyPr wrap="none" anchor="ctr">
              <a:flatTx/>
            </a:bodyPr>
            <a:lstStyle/>
            <a:p>
              <a:endParaRPr lang="ru-RU"/>
            </a:p>
          </p:txBody>
        </p:sp>
        <p:sp>
          <p:nvSpPr>
            <p:cNvPr id="75786" name="Oval 10"/>
            <p:cNvSpPr>
              <a:spLocks noChangeArrowheads="1"/>
            </p:cNvSpPr>
            <p:nvPr/>
          </p:nvSpPr>
          <p:spPr bwMode="auto">
            <a:xfrm>
              <a:off x="996" y="3367"/>
              <a:ext cx="453" cy="453"/>
            </a:xfrm>
            <a:prstGeom prst="ellipse">
              <a:avLst/>
            </a:prstGeom>
            <a:gradFill rotWithShape="1">
              <a:gsLst>
                <a:gs pos="0">
                  <a:srgbClr val="990033"/>
                </a:gs>
                <a:gs pos="100000">
                  <a:srgbClr val="470018"/>
                </a:gs>
              </a:gsLst>
              <a:path path="rect">
                <a:fillToRect l="100000" t="100000"/>
              </a:path>
            </a:gradFill>
            <a:ln w="9525">
              <a:noFill/>
              <a:round/>
              <a:headEnd/>
              <a:tailEnd/>
            </a:ln>
          </p:spPr>
          <p:txBody>
            <a:bodyPr wrap="none" anchor="ctr"/>
            <a:lstStyle/>
            <a:p>
              <a:endParaRPr lang="ru-RU"/>
            </a:p>
          </p:txBody>
        </p:sp>
      </p:grpSp>
      <p:sp>
        <p:nvSpPr>
          <p:cNvPr id="75787" name="Line 11"/>
          <p:cNvSpPr>
            <a:spLocks noChangeShapeType="1"/>
          </p:cNvSpPr>
          <p:nvPr/>
        </p:nvSpPr>
        <p:spPr bwMode="auto">
          <a:xfrm flipH="1">
            <a:off x="1331913" y="3213100"/>
            <a:ext cx="6480175" cy="2087563"/>
          </a:xfrm>
          <a:prstGeom prst="line">
            <a:avLst/>
          </a:prstGeom>
          <a:noFill/>
          <a:ln w="57150">
            <a:solidFill>
              <a:schemeClr val="folHlink"/>
            </a:solidFill>
            <a:round/>
            <a:headEnd type="triangle" w="lg" len="lg"/>
            <a:tailEnd type="triangle" w="lg" len="lg"/>
          </a:ln>
        </p:spPr>
        <p:txBody>
          <a:bodyPr/>
          <a:lstStyle/>
          <a:p>
            <a:endParaRPr lang="ru-RU"/>
          </a:p>
        </p:txBody>
      </p:sp>
      <p:sp>
        <p:nvSpPr>
          <p:cNvPr id="75788" name="AutoShape 12"/>
          <p:cNvSpPr>
            <a:spLocks noChangeArrowheads="1"/>
          </p:cNvSpPr>
          <p:nvPr/>
        </p:nvSpPr>
        <p:spPr bwMode="auto">
          <a:xfrm>
            <a:off x="7307263" y="2349500"/>
            <a:ext cx="1152525" cy="647700"/>
          </a:xfrm>
          <a:prstGeom prst="downArrow">
            <a:avLst>
              <a:gd name="adj1" fmla="val 50000"/>
              <a:gd name="adj2" fmla="val 25000"/>
            </a:avLst>
          </a:prstGeom>
          <a:solidFill>
            <a:schemeClr val="folHlink"/>
          </a:solidFill>
          <a:ln w="9525">
            <a:solidFill>
              <a:schemeClr val="tx1"/>
            </a:solidFill>
            <a:miter lim="800000"/>
            <a:headEnd/>
            <a:tailEnd/>
          </a:ln>
        </p:spPr>
        <p:txBody>
          <a:bodyPr wrap="none" anchor="ctr"/>
          <a:lstStyle/>
          <a:p>
            <a:endParaRPr lang="ru-RU"/>
          </a:p>
        </p:txBody>
      </p:sp>
      <p:sp>
        <p:nvSpPr>
          <p:cNvPr id="75789" name="Text Box 13"/>
          <p:cNvSpPr txBox="1">
            <a:spLocks noChangeArrowheads="1"/>
          </p:cNvSpPr>
          <p:nvPr/>
        </p:nvSpPr>
        <p:spPr bwMode="auto">
          <a:xfrm>
            <a:off x="663575" y="1719263"/>
            <a:ext cx="2270125" cy="1552575"/>
          </a:xfrm>
          <a:prstGeom prst="rect">
            <a:avLst/>
          </a:prstGeom>
          <a:noFill/>
          <a:ln w="9525">
            <a:noFill/>
            <a:miter lim="800000"/>
            <a:headEnd/>
            <a:tailEnd/>
          </a:ln>
        </p:spPr>
        <p:txBody>
          <a:bodyPr wrap="none">
            <a:spAutoFit/>
          </a:bodyPr>
          <a:lstStyle/>
          <a:p>
            <a:r>
              <a:rPr lang="ru-RU" b="1"/>
              <a:t>Уровни:</a:t>
            </a:r>
          </a:p>
          <a:p>
            <a:r>
              <a:rPr lang="ru-RU"/>
              <a:t>Местный</a:t>
            </a:r>
          </a:p>
          <a:p>
            <a:r>
              <a:rPr lang="ru-RU"/>
              <a:t>Сегментарный</a:t>
            </a:r>
          </a:p>
          <a:p>
            <a:r>
              <a:rPr lang="ru-RU"/>
              <a:t>Центральный</a:t>
            </a:r>
          </a:p>
        </p:txBody>
      </p:sp>
      <p:sp>
        <p:nvSpPr>
          <p:cNvPr id="75790" name="Text Box 14"/>
          <p:cNvSpPr txBox="1">
            <a:spLocks noChangeArrowheads="1"/>
          </p:cNvSpPr>
          <p:nvPr/>
        </p:nvSpPr>
        <p:spPr bwMode="auto">
          <a:xfrm>
            <a:off x="3779838" y="1622425"/>
            <a:ext cx="4889500" cy="366713"/>
          </a:xfrm>
          <a:prstGeom prst="rect">
            <a:avLst/>
          </a:prstGeom>
          <a:noFill/>
          <a:ln w="9525">
            <a:noFill/>
            <a:miter lim="800000"/>
            <a:headEnd/>
            <a:tailEnd/>
          </a:ln>
        </p:spPr>
        <p:txBody>
          <a:bodyPr wrap="none">
            <a:spAutoFit/>
          </a:bodyPr>
          <a:lstStyle/>
          <a:p>
            <a:r>
              <a:rPr lang="ru-RU" b="1"/>
              <a:t>ПСИХОЭМОЦИОНАЛЬНАЯ СТИМУЛЯЦИЯ</a:t>
            </a:r>
          </a:p>
        </p:txBody>
      </p:sp>
      <p:sp>
        <p:nvSpPr>
          <p:cNvPr id="75791" name="Text Box 15"/>
          <p:cNvSpPr txBox="1">
            <a:spLocks noChangeArrowheads="1"/>
          </p:cNvSpPr>
          <p:nvPr/>
        </p:nvSpPr>
        <p:spPr bwMode="auto">
          <a:xfrm>
            <a:off x="2051050" y="5949950"/>
            <a:ext cx="3108325" cy="366713"/>
          </a:xfrm>
          <a:prstGeom prst="rect">
            <a:avLst/>
          </a:prstGeom>
          <a:noFill/>
          <a:ln w="9525">
            <a:noFill/>
            <a:miter lim="800000"/>
            <a:headEnd/>
            <a:tailEnd/>
          </a:ln>
        </p:spPr>
        <p:txBody>
          <a:bodyPr wrap="none">
            <a:spAutoFit/>
          </a:bodyPr>
          <a:lstStyle/>
          <a:p>
            <a:r>
              <a:rPr lang="ru-RU" b="1"/>
              <a:t>ОРГАНЫ ПИЩЕВАРЕНИЯ</a:t>
            </a:r>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4294967295"/>
          </p:nvPr>
        </p:nvSpPr>
        <p:spPr>
          <a:xfrm>
            <a:off x="642938" y="642938"/>
            <a:ext cx="7858125" cy="5500687"/>
          </a:xfrm>
        </p:spPr>
        <p:txBody>
          <a:bodyPr/>
          <a:lstStyle/>
          <a:p>
            <a:pPr marL="469900" indent="-469900" algn="just" eaLnBrk="1" hangingPunct="1">
              <a:lnSpc>
                <a:spcPct val="80000"/>
              </a:lnSpc>
              <a:buFont typeface="Wingdings" pitchFamily="2" charset="2"/>
              <a:buNone/>
            </a:pPr>
            <a:r>
              <a:rPr lang="ru-RU" sz="2400" b="1" i="1" smtClean="0">
                <a:solidFill>
                  <a:schemeClr val="accent1"/>
                </a:solidFill>
              </a:rPr>
              <a:t>		</a:t>
            </a:r>
            <a:r>
              <a:rPr lang="ru-RU" b="1" i="1" smtClean="0">
                <a:solidFill>
                  <a:schemeClr val="accent1"/>
                </a:solidFill>
              </a:rPr>
              <a:t>«У одного и того же человека, то запор, то расслабленный стул… два таких разных симптома, которые я не могу объяснить!»</a:t>
            </a:r>
            <a:r>
              <a:rPr lang="ru-RU" smtClean="0"/>
              <a:t>                           </a:t>
            </a:r>
            <a:r>
              <a:rPr lang="en-US" smtClean="0"/>
              <a:t>        </a:t>
            </a:r>
            <a:r>
              <a:rPr lang="ru-RU" smtClean="0"/>
              <a:t>    </a:t>
            </a:r>
          </a:p>
          <a:p>
            <a:pPr marL="469900" indent="-469900" eaLnBrk="1" hangingPunct="1">
              <a:lnSpc>
                <a:spcPct val="80000"/>
              </a:lnSpc>
              <a:buFont typeface="Wingdings" pitchFamily="2" charset="2"/>
              <a:buNone/>
            </a:pPr>
            <a:r>
              <a:rPr lang="ru-RU" sz="2000" smtClean="0"/>
              <a:t>                                                          </a:t>
            </a:r>
            <a:r>
              <a:rPr lang="en-US" sz="2000" smtClean="0"/>
              <a:t>Cumming W, 1849</a:t>
            </a:r>
          </a:p>
          <a:p>
            <a:pPr marL="469900" indent="-469900" algn="just" eaLnBrk="1" hangingPunct="1"/>
            <a:endParaRPr lang="ru-RU" sz="3200" b="1" smtClean="0">
              <a:solidFill>
                <a:schemeClr val="accent1"/>
              </a:solidFill>
            </a:endParaRPr>
          </a:p>
          <a:p>
            <a:pPr marL="469900" indent="-469900" algn="just" eaLnBrk="1" hangingPunct="1">
              <a:buFont typeface="Wingdings 2" pitchFamily="18" charset="2"/>
              <a:buNone/>
            </a:pPr>
            <a:r>
              <a:rPr lang="ru-RU" sz="2400" b="1" smtClean="0">
                <a:solidFill>
                  <a:schemeClr val="accent1"/>
                </a:solidFill>
              </a:rPr>
              <a:t>		</a:t>
            </a:r>
            <a:r>
              <a:rPr lang="ru-RU" b="1" smtClean="0">
                <a:solidFill>
                  <a:schemeClr val="accent1"/>
                </a:solidFill>
              </a:rPr>
              <a:t>«</a:t>
            </a:r>
            <a:r>
              <a:rPr lang="ru-RU" b="1" i="1" smtClean="0">
                <a:solidFill>
                  <a:schemeClr val="accent1"/>
                </a:solidFill>
              </a:rPr>
              <a:t>Функциональные нарушения – это разнообразная комбинация гастроинтестинальных симптомов без структурных и биохимических нарушений.»</a:t>
            </a:r>
            <a:endParaRPr lang="ru-RU" smtClean="0"/>
          </a:p>
          <a:p>
            <a:pPr marL="469900" indent="-469900" algn="r" eaLnBrk="1" hangingPunct="1">
              <a:buFontTx/>
              <a:buNone/>
            </a:pPr>
            <a:r>
              <a:rPr lang="en-US" sz="2000" smtClean="0"/>
              <a:t>Drossman, 1994</a:t>
            </a:r>
            <a:endParaRPr lang="ru-RU" sz="2000" smtClean="0"/>
          </a:p>
          <a:p>
            <a:pPr marL="469900" indent="-469900" algn="r" eaLnBrk="1" hangingPunct="1">
              <a:buFontTx/>
              <a:buNone/>
            </a:pPr>
            <a:endParaRPr lang="ru-RU" sz="3600" smtClean="0">
              <a:solidFill>
                <a:schemeClr val="bg2"/>
              </a:solidFill>
            </a:endParaRPr>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4294967295"/>
          </p:nvPr>
        </p:nvSpPr>
        <p:spPr>
          <a:xfrm>
            <a:off x="539750" y="1557338"/>
            <a:ext cx="7747000" cy="4681537"/>
          </a:xfrm>
        </p:spPr>
        <p:txBody>
          <a:bodyPr/>
          <a:lstStyle/>
          <a:p>
            <a:pPr marL="469900" indent="-469900" algn="just" eaLnBrk="1" hangingPunct="1">
              <a:lnSpc>
                <a:spcPct val="80000"/>
              </a:lnSpc>
            </a:pPr>
            <a:r>
              <a:rPr lang="ru-RU" sz="2400" smtClean="0"/>
              <a:t>В отличие от преходящих нарушений со стороны ЖКТ, ФРК подразумевают хронический характер и диагностируются при условии, что они возникли не мене 6 месяцев назад и проявляются не реже 3-х дней в месяц на протяжении последних 3-х месяцев. Не является обязательным для ФРК отсутствие структурных и биохимических изменений.</a:t>
            </a:r>
          </a:p>
          <a:p>
            <a:pPr marL="469900" indent="-469900" algn="just" eaLnBrk="1" hangingPunct="1">
              <a:lnSpc>
                <a:spcPct val="80000"/>
              </a:lnSpc>
              <a:buFont typeface="Wingdings" pitchFamily="2" charset="2"/>
              <a:buNone/>
            </a:pPr>
            <a:r>
              <a:rPr lang="ru-RU" sz="2400" smtClean="0"/>
              <a:t>                           </a:t>
            </a:r>
            <a:r>
              <a:rPr lang="en-US" sz="2400" smtClean="0"/>
              <a:t>        </a:t>
            </a:r>
            <a:r>
              <a:rPr lang="ru-RU" sz="2400" smtClean="0"/>
              <a:t>    </a:t>
            </a:r>
          </a:p>
          <a:p>
            <a:pPr marL="469900" indent="-469900" eaLnBrk="1" hangingPunct="1">
              <a:lnSpc>
                <a:spcPct val="80000"/>
              </a:lnSpc>
              <a:buFont typeface="Wingdings" pitchFamily="2" charset="2"/>
              <a:buNone/>
            </a:pPr>
            <a:endParaRPr lang="ru-RU" sz="2400" smtClean="0"/>
          </a:p>
          <a:p>
            <a:pPr marL="469900" indent="-469900" algn="r" eaLnBrk="1" hangingPunct="1">
              <a:lnSpc>
                <a:spcPct val="80000"/>
              </a:lnSpc>
              <a:buFont typeface="Wingdings" pitchFamily="2" charset="2"/>
              <a:buNone/>
            </a:pPr>
            <a:r>
              <a:rPr lang="ru-RU" sz="1800" smtClean="0"/>
              <a:t>                                                               </a:t>
            </a:r>
            <a:r>
              <a:rPr lang="en-US" sz="1800" smtClean="0"/>
              <a:t>IV</a:t>
            </a:r>
            <a:r>
              <a:rPr lang="ru-RU" sz="1800" smtClean="0"/>
              <a:t> рабочий комитет </a:t>
            </a:r>
          </a:p>
          <a:p>
            <a:pPr marL="469900" indent="-469900" algn="r" eaLnBrk="1" hangingPunct="1">
              <a:lnSpc>
                <a:spcPct val="80000"/>
              </a:lnSpc>
              <a:buFont typeface="Wingdings" pitchFamily="2" charset="2"/>
              <a:buNone/>
            </a:pPr>
            <a:r>
              <a:rPr lang="ru-RU" sz="1800" smtClean="0"/>
              <a:t>                                                                по вопросам  диагностики СРК</a:t>
            </a:r>
            <a:r>
              <a:rPr lang="en-US" sz="1800" smtClean="0"/>
              <a:t>, </a:t>
            </a:r>
            <a:endParaRPr lang="ru-RU" sz="1800" smtClean="0"/>
          </a:p>
          <a:p>
            <a:pPr marL="469900" indent="-469900" algn="r" eaLnBrk="1" hangingPunct="1">
              <a:lnSpc>
                <a:spcPct val="80000"/>
              </a:lnSpc>
              <a:buFont typeface="Wingdings" pitchFamily="2" charset="2"/>
              <a:buNone/>
            </a:pPr>
            <a:r>
              <a:rPr lang="ru-RU" sz="1800" smtClean="0"/>
              <a:t>                                                                Римские критерии </a:t>
            </a:r>
            <a:r>
              <a:rPr lang="en-US" sz="1800" smtClean="0"/>
              <a:t>III, </a:t>
            </a:r>
            <a:r>
              <a:rPr lang="ru-RU" sz="1800" smtClean="0"/>
              <a:t>2006</a:t>
            </a:r>
            <a:endParaRPr lang="en-US" sz="1800" smtClean="0"/>
          </a:p>
        </p:txBody>
      </p:sp>
      <p:sp>
        <p:nvSpPr>
          <p:cNvPr id="153603" name="Rectangle 3"/>
          <p:cNvSpPr>
            <a:spLocks noGrp="1" noChangeArrowheads="1"/>
          </p:cNvSpPr>
          <p:nvPr>
            <p:ph type="title" idx="4294967295"/>
          </p:nvPr>
        </p:nvSpPr>
        <p:spPr>
          <a:xfrm>
            <a:off x="684213" y="260350"/>
            <a:ext cx="7772400" cy="792163"/>
          </a:xfrm>
        </p:spPr>
        <p:txBody>
          <a:bodyPr/>
          <a:lstStyle/>
          <a:p>
            <a:pPr algn="ctr" eaLnBrk="1" hangingPunct="1">
              <a:defRPr/>
            </a:pPr>
            <a:r>
              <a:rPr lang="ru-RU" dirty="0" smtClean="0"/>
              <a:t>Критерии ФРК</a:t>
            </a: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idx="4294967295"/>
          </p:nvPr>
        </p:nvSpPr>
        <p:spPr>
          <a:xfrm>
            <a:off x="571500" y="357188"/>
            <a:ext cx="8215313" cy="714375"/>
          </a:xfrm>
        </p:spPr>
        <p:txBody>
          <a:bodyPr/>
          <a:lstStyle/>
          <a:p>
            <a:pPr eaLnBrk="1" hangingPunct="1">
              <a:defRPr/>
            </a:pPr>
            <a:r>
              <a:rPr lang="ru-RU" sz="3200" dirty="0" smtClean="0"/>
              <a:t>Бристольская шкала форм стула</a:t>
            </a:r>
          </a:p>
        </p:txBody>
      </p:sp>
      <p:sp>
        <p:nvSpPr>
          <p:cNvPr id="79875" name="Прямоугольник 4"/>
          <p:cNvSpPr>
            <a:spLocks noChangeArrowheads="1"/>
          </p:cNvSpPr>
          <p:nvPr/>
        </p:nvSpPr>
        <p:spPr bwMode="auto">
          <a:xfrm>
            <a:off x="357188" y="1143000"/>
            <a:ext cx="8358187" cy="4746625"/>
          </a:xfrm>
          <a:prstGeom prst="rect">
            <a:avLst/>
          </a:prstGeom>
          <a:noFill/>
          <a:ln w="9525">
            <a:noFill/>
            <a:miter lim="800000"/>
            <a:headEnd/>
            <a:tailEnd/>
          </a:ln>
        </p:spPr>
        <p:txBody>
          <a:bodyPr>
            <a:spAutoFit/>
          </a:bodyPr>
          <a:lstStyle/>
          <a:p>
            <a:pPr marL="469900" indent="-469900">
              <a:lnSpc>
                <a:spcPct val="80000"/>
              </a:lnSpc>
              <a:spcBef>
                <a:spcPct val="20000"/>
              </a:spcBef>
              <a:buClr>
                <a:schemeClr val="hlink"/>
              </a:buClr>
              <a:buSzPct val="65000"/>
              <a:buFont typeface="Wingdings" pitchFamily="2" charset="2"/>
              <a:buChar char="n"/>
            </a:pPr>
            <a:r>
              <a:rPr lang="ru-RU" b="1"/>
              <a:t>Типы: </a:t>
            </a:r>
          </a:p>
          <a:p>
            <a:pPr marL="469900" indent="-469900">
              <a:lnSpc>
                <a:spcPct val="80000"/>
              </a:lnSpc>
              <a:spcBef>
                <a:spcPct val="20000"/>
              </a:spcBef>
              <a:buClr>
                <a:schemeClr val="hlink"/>
              </a:buClr>
              <a:buSzPct val="65000"/>
              <a:buFont typeface="Wingdings" pitchFamily="2" charset="2"/>
              <a:buNone/>
            </a:pPr>
            <a:r>
              <a:rPr lang="ru-RU" b="1"/>
              <a:t>     1.Отдельные твердые комки размером с орех («овечий кал»), проходит с трудом</a:t>
            </a:r>
          </a:p>
          <a:p>
            <a:pPr marL="469900" indent="-469900">
              <a:lnSpc>
                <a:spcPct val="80000"/>
              </a:lnSpc>
              <a:spcBef>
                <a:spcPct val="20000"/>
              </a:spcBef>
              <a:buClr>
                <a:schemeClr val="hlink"/>
              </a:buClr>
              <a:buSzPct val="65000"/>
              <a:buFont typeface="Wingdings" pitchFamily="2" charset="2"/>
              <a:buNone/>
            </a:pPr>
            <a:r>
              <a:rPr lang="ru-RU" b="1"/>
              <a:t>     2. Колбасовидный комковатый кал</a:t>
            </a:r>
          </a:p>
          <a:p>
            <a:pPr marL="469900" indent="-469900">
              <a:lnSpc>
                <a:spcPct val="80000"/>
              </a:lnSpc>
              <a:spcBef>
                <a:spcPct val="20000"/>
              </a:spcBef>
              <a:buClr>
                <a:schemeClr val="hlink"/>
              </a:buClr>
              <a:buSzPct val="65000"/>
              <a:buFont typeface="Wingdings" pitchFamily="2" charset="2"/>
              <a:buNone/>
            </a:pPr>
            <a:r>
              <a:rPr lang="ru-RU" b="1"/>
              <a:t>     3. Колбасовидный кал с ребристой поверхностью</a:t>
            </a:r>
          </a:p>
          <a:p>
            <a:pPr marL="469900" indent="-469900">
              <a:lnSpc>
                <a:spcPct val="80000"/>
              </a:lnSpc>
              <a:spcBef>
                <a:spcPct val="20000"/>
              </a:spcBef>
              <a:buClr>
                <a:schemeClr val="hlink"/>
              </a:buClr>
              <a:buSzPct val="65000"/>
              <a:buFont typeface="Wingdings" pitchFamily="2" charset="2"/>
              <a:buNone/>
            </a:pPr>
            <a:r>
              <a:rPr lang="ru-RU" b="1"/>
              <a:t>     4. Колбасовидный мягкий кал с гладкой поверхностью</a:t>
            </a:r>
          </a:p>
          <a:p>
            <a:pPr marL="469900" indent="-469900">
              <a:lnSpc>
                <a:spcPct val="80000"/>
              </a:lnSpc>
              <a:spcBef>
                <a:spcPct val="20000"/>
              </a:spcBef>
              <a:buClr>
                <a:schemeClr val="hlink"/>
              </a:buClr>
              <a:buSzPct val="65000"/>
              <a:buFont typeface="Wingdings" pitchFamily="2" charset="2"/>
              <a:buNone/>
            </a:pPr>
            <a:r>
              <a:rPr lang="ru-RU" b="1"/>
              <a:t>     5. Мягкие шарики с ровными краями (легко проходит)</a:t>
            </a:r>
          </a:p>
          <a:p>
            <a:pPr marL="469900" indent="-469900">
              <a:lnSpc>
                <a:spcPct val="80000"/>
              </a:lnSpc>
              <a:spcBef>
                <a:spcPct val="20000"/>
              </a:spcBef>
              <a:buClr>
                <a:schemeClr val="hlink"/>
              </a:buClr>
              <a:buSzPct val="65000"/>
              <a:buFont typeface="Wingdings" pitchFamily="2" charset="2"/>
              <a:buNone/>
            </a:pPr>
            <a:r>
              <a:rPr lang="ru-RU" b="1"/>
              <a:t>      6. Рыхлые частицы </a:t>
            </a:r>
          </a:p>
          <a:p>
            <a:pPr marL="469900" indent="-469900">
              <a:lnSpc>
                <a:spcPct val="80000"/>
              </a:lnSpc>
              <a:spcBef>
                <a:spcPct val="20000"/>
              </a:spcBef>
              <a:buClr>
                <a:schemeClr val="hlink"/>
              </a:buClr>
              <a:buSzPct val="65000"/>
              <a:buFont typeface="Wingdings" pitchFamily="2" charset="2"/>
              <a:buNone/>
            </a:pPr>
            <a:r>
              <a:rPr lang="ru-RU" b="1"/>
              <a:t>      с неровными краями </a:t>
            </a:r>
          </a:p>
          <a:p>
            <a:pPr marL="469900" indent="-469900">
              <a:lnSpc>
                <a:spcPct val="80000"/>
              </a:lnSpc>
              <a:spcBef>
                <a:spcPct val="20000"/>
              </a:spcBef>
              <a:buClr>
                <a:schemeClr val="hlink"/>
              </a:buClr>
              <a:buSzPct val="65000"/>
              <a:buFont typeface="Wingdings" pitchFamily="2" charset="2"/>
              <a:buNone/>
            </a:pPr>
            <a:r>
              <a:rPr lang="ru-RU" b="1"/>
              <a:t>      (неоформленный стул)</a:t>
            </a:r>
          </a:p>
          <a:p>
            <a:pPr marL="469900" indent="-469900">
              <a:lnSpc>
                <a:spcPct val="80000"/>
              </a:lnSpc>
              <a:spcBef>
                <a:spcPct val="20000"/>
              </a:spcBef>
              <a:buClr>
                <a:schemeClr val="hlink"/>
              </a:buClr>
              <a:buSzPct val="65000"/>
              <a:buFont typeface="Wingdings" pitchFamily="2" charset="2"/>
              <a:buNone/>
            </a:pPr>
            <a:r>
              <a:rPr lang="ru-RU" b="1"/>
              <a:t>      7. Водянистый, жидкий </a:t>
            </a:r>
          </a:p>
          <a:p>
            <a:pPr marL="469900" indent="-469900">
              <a:lnSpc>
                <a:spcPct val="80000"/>
              </a:lnSpc>
              <a:spcBef>
                <a:spcPct val="20000"/>
              </a:spcBef>
              <a:buClr>
                <a:schemeClr val="hlink"/>
              </a:buClr>
              <a:buSzPct val="65000"/>
              <a:buFont typeface="Wingdings" pitchFamily="2" charset="2"/>
              <a:buNone/>
            </a:pPr>
            <a:r>
              <a:rPr lang="ru-RU" b="1"/>
              <a:t>      стул, не содержащий </a:t>
            </a:r>
          </a:p>
          <a:p>
            <a:pPr marL="469900" indent="-469900">
              <a:lnSpc>
                <a:spcPct val="80000"/>
              </a:lnSpc>
              <a:spcBef>
                <a:spcPct val="20000"/>
              </a:spcBef>
              <a:buClr>
                <a:schemeClr val="hlink"/>
              </a:buClr>
              <a:buSzPct val="65000"/>
              <a:buFont typeface="Wingdings" pitchFamily="2" charset="2"/>
              <a:buNone/>
            </a:pPr>
            <a:r>
              <a:rPr lang="ru-RU" b="1"/>
              <a:t>      плотных частиц</a:t>
            </a:r>
            <a:r>
              <a:rPr lang="ru-RU"/>
              <a:t> </a:t>
            </a:r>
          </a:p>
        </p:txBody>
      </p:sp>
      <p:graphicFrame>
        <p:nvGraphicFramePr>
          <p:cNvPr id="79876" name="Object 3"/>
          <p:cNvGraphicFramePr>
            <a:graphicFrameLocks noChangeAspect="1"/>
          </p:cNvGraphicFramePr>
          <p:nvPr/>
        </p:nvGraphicFramePr>
        <p:xfrm>
          <a:off x="4000500" y="3286125"/>
          <a:ext cx="4548188" cy="2428875"/>
        </p:xfrm>
        <a:graphic>
          <a:graphicData uri="http://schemas.openxmlformats.org/presentationml/2006/ole">
            <mc:AlternateContent xmlns:mc="http://schemas.openxmlformats.org/markup-compatibility/2006">
              <mc:Choice xmlns:v="urn:schemas-microsoft-com:vml" Requires="v">
                <p:oleObj spid="_x0000_s79877" name="Документ" r:id="rId4" imgW="6551396" imgH="5125038" progId="Word.Document.8">
                  <p:embed/>
                </p:oleObj>
              </mc:Choice>
              <mc:Fallback>
                <p:oleObj name="Документ" r:id="rId4" imgW="6551396" imgH="5125038"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0500" y="3286125"/>
                        <a:ext cx="4548188" cy="242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type="body" idx="4294967295"/>
          </p:nvPr>
        </p:nvSpPr>
        <p:spPr>
          <a:xfrm>
            <a:off x="500063" y="642938"/>
            <a:ext cx="8143875" cy="6215062"/>
          </a:xfrm>
        </p:spPr>
        <p:txBody>
          <a:bodyPr/>
          <a:lstStyle/>
          <a:p>
            <a:pPr algn="ctr" eaLnBrk="1" hangingPunct="1">
              <a:buFontTx/>
              <a:buNone/>
            </a:pPr>
            <a:r>
              <a:rPr lang="ru-RU" b="1" smtClean="0">
                <a:solidFill>
                  <a:schemeClr val="accent1"/>
                </a:solidFill>
              </a:rPr>
              <a:t>МКБ </a:t>
            </a:r>
            <a:r>
              <a:rPr lang="en-US" b="1" smtClean="0">
                <a:solidFill>
                  <a:schemeClr val="accent1"/>
                </a:solidFill>
              </a:rPr>
              <a:t>X</a:t>
            </a:r>
            <a:r>
              <a:rPr lang="ru-RU" b="1" smtClean="0">
                <a:solidFill>
                  <a:schemeClr val="accent1"/>
                </a:solidFill>
              </a:rPr>
              <a:t>: К58 Синдром раздраженного кишечника</a:t>
            </a:r>
          </a:p>
          <a:p>
            <a:pPr algn="ctr" eaLnBrk="1" hangingPunct="1">
              <a:buFontTx/>
              <a:buNone/>
            </a:pPr>
            <a:endParaRPr lang="ru-RU" b="1" smtClean="0">
              <a:solidFill>
                <a:schemeClr val="accent1"/>
              </a:solidFill>
            </a:endParaRPr>
          </a:p>
          <a:p>
            <a:pPr eaLnBrk="1" hangingPunct="1"/>
            <a:r>
              <a:rPr lang="ru-RU" i="1" smtClean="0"/>
              <a:t>Градации.</a:t>
            </a:r>
            <a:r>
              <a:rPr lang="ru-RU" smtClean="0"/>
              <a:t> Целесообразно рассматривать следующие варианты синдрома раздраженного кишечника (СРК) (С1, Римские критерии </a:t>
            </a:r>
            <a:r>
              <a:rPr lang="en-US" smtClean="0"/>
              <a:t>III</a:t>
            </a:r>
            <a:r>
              <a:rPr lang="ru-RU" smtClean="0"/>
              <a:t>, 2005):</a:t>
            </a:r>
          </a:p>
          <a:p>
            <a:pPr eaLnBrk="1" hangingPunct="1"/>
            <a:r>
              <a:rPr lang="ru-RU" smtClean="0"/>
              <a:t>СРК с запором</a:t>
            </a:r>
          </a:p>
          <a:p>
            <a:pPr eaLnBrk="1" hangingPunct="1"/>
            <a:r>
              <a:rPr lang="ru-RU" smtClean="0"/>
              <a:t>СРК с диареей</a:t>
            </a:r>
          </a:p>
          <a:p>
            <a:pPr eaLnBrk="1" hangingPunct="1"/>
            <a:r>
              <a:rPr lang="ru-RU" smtClean="0"/>
              <a:t>Неклассифицированный СРК</a:t>
            </a:r>
          </a:p>
          <a:p>
            <a:pPr eaLnBrk="1" hangingPunct="1">
              <a:buFontTx/>
              <a:buNone/>
            </a:pPr>
            <a:endParaRPr lang="ru-RU" i="1" smtClean="0"/>
          </a:p>
          <a:p>
            <a:pPr eaLnBrk="1" hangingPunct="1">
              <a:buFontTx/>
              <a:buNone/>
            </a:pPr>
            <a:r>
              <a:rPr lang="ru-RU" smtClean="0"/>
              <a:t>   </a:t>
            </a:r>
            <a:endParaRPr lang="ru-RU" b="1" smtClean="0">
              <a:solidFill>
                <a:srgbClr val="FF3300"/>
              </a:solidFill>
            </a:endParaRP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755650" y="260350"/>
            <a:ext cx="7772400" cy="1143000"/>
          </a:xfrm>
        </p:spPr>
        <p:txBody>
          <a:bodyPr/>
          <a:lstStyle/>
          <a:p>
            <a:pPr eaLnBrk="1" hangingPunct="1">
              <a:defRPr/>
            </a:pPr>
            <a:r>
              <a:rPr lang="ru-RU" sz="3200" dirty="0" smtClean="0"/>
              <a:t>Функциональные нарушения</a:t>
            </a:r>
            <a:br>
              <a:rPr lang="ru-RU" sz="3200" dirty="0" smtClean="0"/>
            </a:br>
            <a:r>
              <a:rPr lang="ru-RU" sz="3200" dirty="0" smtClean="0"/>
              <a:t>с болью и изменением стула</a:t>
            </a:r>
          </a:p>
        </p:txBody>
      </p:sp>
      <p:sp>
        <p:nvSpPr>
          <p:cNvPr id="81923" name="Oval 3"/>
          <p:cNvSpPr>
            <a:spLocks noChangeArrowheads="1"/>
          </p:cNvSpPr>
          <p:nvPr/>
        </p:nvSpPr>
        <p:spPr bwMode="auto">
          <a:xfrm>
            <a:off x="2987675" y="2276475"/>
            <a:ext cx="3600450" cy="3600450"/>
          </a:xfrm>
          <a:prstGeom prst="ellipse">
            <a:avLst/>
          </a:prstGeom>
          <a:solidFill>
            <a:schemeClr val="hlink"/>
          </a:solidFill>
          <a:ln w="9525">
            <a:solidFill>
              <a:schemeClr val="tx1"/>
            </a:solidFill>
            <a:round/>
            <a:headEnd/>
            <a:tailEnd/>
          </a:ln>
        </p:spPr>
        <p:txBody>
          <a:bodyPr wrap="none" anchor="ctr"/>
          <a:lstStyle/>
          <a:p>
            <a:pPr algn="ctr"/>
            <a:r>
              <a:rPr lang="ru-RU" sz="2800" b="1">
                <a:solidFill>
                  <a:srgbClr val="FF3300"/>
                </a:solidFill>
              </a:rPr>
              <a:t>БОЛЬ</a:t>
            </a:r>
          </a:p>
        </p:txBody>
      </p:sp>
      <p:sp>
        <p:nvSpPr>
          <p:cNvPr id="81924" name="Oval 4"/>
          <p:cNvSpPr>
            <a:spLocks noChangeArrowheads="1"/>
          </p:cNvSpPr>
          <p:nvPr/>
        </p:nvSpPr>
        <p:spPr bwMode="auto">
          <a:xfrm>
            <a:off x="1908175" y="1700213"/>
            <a:ext cx="2592388" cy="2520950"/>
          </a:xfrm>
          <a:prstGeom prst="ellipse">
            <a:avLst/>
          </a:prstGeom>
          <a:solidFill>
            <a:schemeClr val="accent1">
              <a:alpha val="39999"/>
            </a:schemeClr>
          </a:solidFill>
          <a:ln w="9525">
            <a:solidFill>
              <a:schemeClr val="tx1"/>
            </a:solidFill>
            <a:round/>
            <a:headEnd/>
            <a:tailEnd/>
          </a:ln>
        </p:spPr>
        <p:txBody>
          <a:bodyPr wrap="none" anchor="ctr"/>
          <a:lstStyle/>
          <a:p>
            <a:pPr algn="ctr"/>
            <a:endParaRPr lang="ru-RU"/>
          </a:p>
        </p:txBody>
      </p:sp>
      <p:sp>
        <p:nvSpPr>
          <p:cNvPr id="81925" name="Rectangle 5"/>
          <p:cNvSpPr>
            <a:spLocks noChangeArrowheads="1"/>
          </p:cNvSpPr>
          <p:nvPr/>
        </p:nvSpPr>
        <p:spPr bwMode="auto">
          <a:xfrm>
            <a:off x="2339975" y="2060575"/>
            <a:ext cx="1446213" cy="366713"/>
          </a:xfrm>
          <a:prstGeom prst="rect">
            <a:avLst/>
          </a:prstGeom>
          <a:noFill/>
          <a:ln w="9525">
            <a:noFill/>
            <a:miter lim="800000"/>
            <a:headEnd/>
            <a:tailEnd/>
          </a:ln>
        </p:spPr>
        <p:txBody>
          <a:bodyPr wrap="none">
            <a:spAutoFit/>
          </a:bodyPr>
          <a:lstStyle/>
          <a:p>
            <a:r>
              <a:rPr lang="ru-RU" b="1">
                <a:solidFill>
                  <a:srgbClr val="FF3300"/>
                </a:solidFill>
              </a:rPr>
              <a:t>Метеоризм</a:t>
            </a:r>
          </a:p>
        </p:txBody>
      </p:sp>
      <p:sp>
        <p:nvSpPr>
          <p:cNvPr id="81926" name="Text Box 6"/>
          <p:cNvSpPr txBox="1">
            <a:spLocks noChangeArrowheads="1"/>
          </p:cNvSpPr>
          <p:nvPr/>
        </p:nvSpPr>
        <p:spPr bwMode="auto">
          <a:xfrm>
            <a:off x="3357563" y="3071813"/>
            <a:ext cx="793750" cy="457200"/>
          </a:xfrm>
          <a:prstGeom prst="rect">
            <a:avLst/>
          </a:prstGeom>
          <a:noFill/>
          <a:ln w="9525">
            <a:noFill/>
            <a:miter lim="800000"/>
            <a:headEnd/>
            <a:tailEnd/>
          </a:ln>
        </p:spPr>
        <p:txBody>
          <a:bodyPr wrap="none">
            <a:spAutoFit/>
          </a:bodyPr>
          <a:lstStyle/>
          <a:p>
            <a:r>
              <a:rPr lang="ru-RU" b="1">
                <a:solidFill>
                  <a:srgbClr val="FF3300"/>
                </a:solidFill>
              </a:rPr>
              <a:t>СРК</a:t>
            </a:r>
          </a:p>
        </p:txBody>
      </p:sp>
      <p:sp>
        <p:nvSpPr>
          <p:cNvPr id="81927" name="Oval 7"/>
          <p:cNvSpPr>
            <a:spLocks noChangeArrowheads="1"/>
          </p:cNvSpPr>
          <p:nvPr/>
        </p:nvSpPr>
        <p:spPr bwMode="auto">
          <a:xfrm>
            <a:off x="5148263" y="1773238"/>
            <a:ext cx="2663825" cy="2447925"/>
          </a:xfrm>
          <a:prstGeom prst="ellipse">
            <a:avLst/>
          </a:prstGeom>
          <a:solidFill>
            <a:schemeClr val="accent1">
              <a:alpha val="54117"/>
            </a:schemeClr>
          </a:solidFill>
          <a:ln w="9525">
            <a:solidFill>
              <a:schemeClr val="tx1"/>
            </a:solidFill>
            <a:round/>
            <a:headEnd/>
            <a:tailEnd/>
          </a:ln>
        </p:spPr>
        <p:txBody>
          <a:bodyPr wrap="none" anchor="ctr"/>
          <a:lstStyle/>
          <a:p>
            <a:pPr algn="ctr"/>
            <a:endParaRPr lang="ru-RU"/>
          </a:p>
        </p:txBody>
      </p:sp>
      <p:sp>
        <p:nvSpPr>
          <p:cNvPr id="81928" name="Text Box 8"/>
          <p:cNvSpPr txBox="1">
            <a:spLocks noChangeArrowheads="1"/>
          </p:cNvSpPr>
          <p:nvPr/>
        </p:nvSpPr>
        <p:spPr bwMode="auto">
          <a:xfrm>
            <a:off x="5500688" y="3143250"/>
            <a:ext cx="793750" cy="457200"/>
          </a:xfrm>
          <a:prstGeom prst="rect">
            <a:avLst/>
          </a:prstGeom>
          <a:noFill/>
          <a:ln w="9525">
            <a:noFill/>
            <a:miter lim="800000"/>
            <a:headEnd/>
            <a:tailEnd/>
          </a:ln>
        </p:spPr>
        <p:txBody>
          <a:bodyPr wrap="none">
            <a:spAutoFit/>
          </a:bodyPr>
          <a:lstStyle/>
          <a:p>
            <a:r>
              <a:rPr lang="ru-RU" b="1">
                <a:solidFill>
                  <a:srgbClr val="FF3300"/>
                </a:solidFill>
              </a:rPr>
              <a:t>СРК</a:t>
            </a:r>
          </a:p>
        </p:txBody>
      </p:sp>
      <p:sp>
        <p:nvSpPr>
          <p:cNvPr id="81929" name="Rectangle 9"/>
          <p:cNvSpPr>
            <a:spLocks noChangeArrowheads="1"/>
          </p:cNvSpPr>
          <p:nvPr/>
        </p:nvSpPr>
        <p:spPr bwMode="auto">
          <a:xfrm>
            <a:off x="5795963" y="2133600"/>
            <a:ext cx="2519362" cy="641350"/>
          </a:xfrm>
          <a:prstGeom prst="rect">
            <a:avLst/>
          </a:prstGeom>
          <a:noFill/>
          <a:ln w="9525">
            <a:noFill/>
            <a:miter lim="800000"/>
            <a:headEnd/>
            <a:tailEnd/>
          </a:ln>
        </p:spPr>
        <p:txBody>
          <a:bodyPr>
            <a:spAutoFit/>
          </a:bodyPr>
          <a:lstStyle/>
          <a:p>
            <a:r>
              <a:rPr lang="ru-RU" b="1">
                <a:solidFill>
                  <a:srgbClr val="FF3300"/>
                </a:solidFill>
              </a:rPr>
              <a:t>Функциональный</a:t>
            </a:r>
          </a:p>
          <a:p>
            <a:r>
              <a:rPr lang="ru-RU" b="1">
                <a:solidFill>
                  <a:srgbClr val="FF3300"/>
                </a:solidFill>
              </a:rPr>
              <a:t>запор</a:t>
            </a:r>
          </a:p>
        </p:txBody>
      </p:sp>
      <p:sp>
        <p:nvSpPr>
          <p:cNvPr id="81930" name="Text Box 10"/>
          <p:cNvSpPr txBox="1">
            <a:spLocks noChangeArrowheads="1"/>
          </p:cNvSpPr>
          <p:nvPr/>
        </p:nvSpPr>
        <p:spPr bwMode="auto">
          <a:xfrm>
            <a:off x="6443663" y="3429000"/>
            <a:ext cx="1076325" cy="396875"/>
          </a:xfrm>
          <a:prstGeom prst="rect">
            <a:avLst/>
          </a:prstGeom>
          <a:noFill/>
          <a:ln w="9525">
            <a:noFill/>
            <a:miter lim="800000"/>
            <a:headEnd/>
            <a:tailEnd/>
          </a:ln>
        </p:spPr>
        <p:txBody>
          <a:bodyPr wrap="none">
            <a:spAutoFit/>
          </a:bodyPr>
          <a:lstStyle/>
          <a:p>
            <a:r>
              <a:rPr lang="ru-RU" sz="2000" b="1">
                <a:solidFill>
                  <a:srgbClr val="FF3300"/>
                </a:solidFill>
              </a:rPr>
              <a:t>ЗАПОР</a:t>
            </a:r>
          </a:p>
        </p:txBody>
      </p:sp>
      <p:sp>
        <p:nvSpPr>
          <p:cNvPr id="81931" name="Oval 11"/>
          <p:cNvSpPr>
            <a:spLocks noChangeArrowheads="1"/>
          </p:cNvSpPr>
          <p:nvPr/>
        </p:nvSpPr>
        <p:spPr bwMode="auto">
          <a:xfrm>
            <a:off x="2195513" y="4221163"/>
            <a:ext cx="2736850" cy="2636837"/>
          </a:xfrm>
          <a:prstGeom prst="ellipse">
            <a:avLst/>
          </a:prstGeom>
          <a:solidFill>
            <a:schemeClr val="accent1">
              <a:alpha val="39999"/>
            </a:schemeClr>
          </a:solidFill>
          <a:ln w="9525">
            <a:solidFill>
              <a:schemeClr val="tx1"/>
            </a:solidFill>
            <a:round/>
            <a:headEnd/>
            <a:tailEnd/>
          </a:ln>
        </p:spPr>
        <p:txBody>
          <a:bodyPr wrap="none" anchor="ctr"/>
          <a:lstStyle/>
          <a:p>
            <a:pPr algn="ctr"/>
            <a:endParaRPr lang="ru-RU"/>
          </a:p>
        </p:txBody>
      </p:sp>
      <p:sp>
        <p:nvSpPr>
          <p:cNvPr id="81932" name="Text Box 12"/>
          <p:cNvSpPr txBox="1">
            <a:spLocks noChangeArrowheads="1"/>
          </p:cNvSpPr>
          <p:nvPr/>
        </p:nvSpPr>
        <p:spPr bwMode="auto">
          <a:xfrm>
            <a:off x="3643313" y="4786313"/>
            <a:ext cx="793750" cy="457200"/>
          </a:xfrm>
          <a:prstGeom prst="rect">
            <a:avLst/>
          </a:prstGeom>
          <a:noFill/>
          <a:ln w="9525">
            <a:noFill/>
            <a:miter lim="800000"/>
            <a:headEnd/>
            <a:tailEnd/>
          </a:ln>
        </p:spPr>
        <p:txBody>
          <a:bodyPr wrap="none">
            <a:spAutoFit/>
          </a:bodyPr>
          <a:lstStyle/>
          <a:p>
            <a:r>
              <a:rPr lang="ru-RU" b="1">
                <a:solidFill>
                  <a:srgbClr val="FF3300"/>
                </a:solidFill>
              </a:rPr>
              <a:t>СРК</a:t>
            </a:r>
          </a:p>
        </p:txBody>
      </p:sp>
      <p:sp>
        <p:nvSpPr>
          <p:cNvPr id="81933" name="Rectangle 13"/>
          <p:cNvSpPr>
            <a:spLocks noChangeArrowheads="1"/>
          </p:cNvSpPr>
          <p:nvPr/>
        </p:nvSpPr>
        <p:spPr bwMode="auto">
          <a:xfrm>
            <a:off x="1116013" y="5084763"/>
            <a:ext cx="2193925" cy="641350"/>
          </a:xfrm>
          <a:prstGeom prst="rect">
            <a:avLst/>
          </a:prstGeom>
          <a:noFill/>
          <a:ln w="9525">
            <a:noFill/>
            <a:miter lim="800000"/>
            <a:headEnd/>
            <a:tailEnd/>
          </a:ln>
        </p:spPr>
        <p:txBody>
          <a:bodyPr wrap="none">
            <a:spAutoFit/>
          </a:bodyPr>
          <a:lstStyle/>
          <a:p>
            <a:r>
              <a:rPr lang="ru-RU" b="1">
                <a:solidFill>
                  <a:srgbClr val="FF3300"/>
                </a:solidFill>
              </a:rPr>
              <a:t>Функциональная </a:t>
            </a:r>
          </a:p>
          <a:p>
            <a:r>
              <a:rPr lang="ru-RU" b="1">
                <a:solidFill>
                  <a:srgbClr val="FF3300"/>
                </a:solidFill>
              </a:rPr>
              <a:t>диарея</a:t>
            </a:r>
          </a:p>
        </p:txBody>
      </p:sp>
      <p:sp>
        <p:nvSpPr>
          <p:cNvPr id="81934" name="Text Box 14"/>
          <p:cNvSpPr txBox="1">
            <a:spLocks noChangeArrowheads="1"/>
          </p:cNvSpPr>
          <p:nvPr/>
        </p:nvSpPr>
        <p:spPr bwMode="auto">
          <a:xfrm>
            <a:off x="2843213" y="5949950"/>
            <a:ext cx="1254125" cy="396875"/>
          </a:xfrm>
          <a:prstGeom prst="rect">
            <a:avLst/>
          </a:prstGeom>
          <a:noFill/>
          <a:ln w="9525">
            <a:noFill/>
            <a:miter lim="800000"/>
            <a:headEnd/>
            <a:tailEnd/>
          </a:ln>
        </p:spPr>
        <p:txBody>
          <a:bodyPr wrap="none">
            <a:spAutoFit/>
          </a:bodyPr>
          <a:lstStyle/>
          <a:p>
            <a:r>
              <a:rPr lang="ru-RU" sz="2000" b="1">
                <a:solidFill>
                  <a:srgbClr val="FF3300"/>
                </a:solidFill>
              </a:rPr>
              <a:t>ДИАРЕЯ</a:t>
            </a:r>
          </a:p>
        </p:txBody>
      </p:sp>
      <p:sp>
        <p:nvSpPr>
          <p:cNvPr id="81935" name="Text Box 15"/>
          <p:cNvSpPr txBox="1">
            <a:spLocks noChangeArrowheads="1"/>
          </p:cNvSpPr>
          <p:nvPr/>
        </p:nvSpPr>
        <p:spPr bwMode="auto">
          <a:xfrm>
            <a:off x="5364163" y="4657725"/>
            <a:ext cx="2130425" cy="1465263"/>
          </a:xfrm>
          <a:prstGeom prst="rect">
            <a:avLst/>
          </a:prstGeom>
          <a:noFill/>
          <a:ln w="9525">
            <a:noFill/>
            <a:miter lim="800000"/>
            <a:headEnd/>
            <a:tailEnd/>
          </a:ln>
        </p:spPr>
        <p:txBody>
          <a:bodyPr wrap="none">
            <a:spAutoFit/>
          </a:bodyPr>
          <a:lstStyle/>
          <a:p>
            <a:r>
              <a:rPr lang="ru-RU" b="1">
                <a:solidFill>
                  <a:srgbClr val="FF3300"/>
                </a:solidFill>
              </a:rPr>
              <a:t>Функциональная</a:t>
            </a:r>
          </a:p>
          <a:p>
            <a:r>
              <a:rPr lang="ru-RU" b="1">
                <a:solidFill>
                  <a:srgbClr val="FF3300"/>
                </a:solidFill>
              </a:rPr>
              <a:t>абдоминальная</a:t>
            </a:r>
          </a:p>
          <a:p>
            <a:r>
              <a:rPr lang="ru-RU" b="1">
                <a:solidFill>
                  <a:srgbClr val="FF3300"/>
                </a:solidFill>
              </a:rPr>
              <a:t>боль</a:t>
            </a:r>
          </a:p>
          <a:p>
            <a:r>
              <a:rPr lang="ru-RU" b="1">
                <a:solidFill>
                  <a:srgbClr val="FF3300"/>
                </a:solidFill>
              </a:rPr>
              <a:t>Абдоминальная</a:t>
            </a:r>
          </a:p>
          <a:p>
            <a:r>
              <a:rPr lang="ru-RU" b="1">
                <a:solidFill>
                  <a:srgbClr val="FF3300"/>
                </a:solidFill>
              </a:rPr>
              <a:t>мигрень</a:t>
            </a: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idx="4294967295"/>
          </p:nvPr>
        </p:nvSpPr>
        <p:spPr>
          <a:xfrm>
            <a:off x="539750" y="260350"/>
            <a:ext cx="7772400" cy="836613"/>
          </a:xfrm>
        </p:spPr>
        <p:txBody>
          <a:bodyPr/>
          <a:lstStyle/>
          <a:p>
            <a:pPr algn="ctr" eaLnBrk="1" hangingPunct="1">
              <a:defRPr/>
            </a:pPr>
            <a:r>
              <a:rPr lang="ru-RU" sz="4000" dirty="0" smtClean="0"/>
              <a:t>СРК - определение</a:t>
            </a:r>
            <a:endParaRPr lang="en-US" sz="4000" dirty="0" smtClean="0"/>
          </a:p>
        </p:txBody>
      </p:sp>
      <p:sp>
        <p:nvSpPr>
          <p:cNvPr id="83971" name="Rectangle 3"/>
          <p:cNvSpPr>
            <a:spLocks noGrp="1" noChangeArrowheads="1"/>
          </p:cNvSpPr>
          <p:nvPr>
            <p:ph type="body" idx="4294967295"/>
          </p:nvPr>
        </p:nvSpPr>
        <p:spPr>
          <a:xfrm>
            <a:off x="755650" y="1557338"/>
            <a:ext cx="7702550" cy="5040312"/>
          </a:xfrm>
        </p:spPr>
        <p:txBody>
          <a:bodyPr/>
          <a:lstStyle/>
          <a:p>
            <a:pPr marL="469900" indent="-469900" algn="just" eaLnBrk="1" hangingPunct="1"/>
            <a:r>
              <a:rPr lang="ru-RU" smtClean="0"/>
              <a:t>СРК – ФЗК, при котором боль и неприятные ощущения в животе связаны с дефекацией, изменениями частоты и характера стула или другими признаками нарушения опорожнения кишечника</a:t>
            </a:r>
          </a:p>
          <a:p>
            <a:pPr marL="469900" indent="-469900" eaLnBrk="1" hangingPunct="1">
              <a:buFont typeface="Wingdings" pitchFamily="2" charset="2"/>
              <a:buNone/>
            </a:pPr>
            <a:endParaRPr lang="ru-RU" b="1" smtClean="0"/>
          </a:p>
          <a:p>
            <a:pPr marL="469900" indent="-469900" algn="r" eaLnBrk="1" hangingPunct="1">
              <a:buFont typeface="Wingdings" pitchFamily="2" charset="2"/>
              <a:buNone/>
            </a:pPr>
            <a:r>
              <a:rPr lang="en-US" sz="1800" smtClean="0"/>
              <a:t>IV</a:t>
            </a:r>
            <a:r>
              <a:rPr lang="ru-RU" sz="1800" smtClean="0"/>
              <a:t> рабочий комитет </a:t>
            </a:r>
          </a:p>
          <a:p>
            <a:pPr marL="469900" indent="-469900" algn="r" eaLnBrk="1" hangingPunct="1">
              <a:buFont typeface="Wingdings" pitchFamily="2" charset="2"/>
              <a:buNone/>
            </a:pPr>
            <a:r>
              <a:rPr lang="ru-RU" sz="1800" smtClean="0"/>
              <a:t>                                                       по вопросам  диагностики СРК</a:t>
            </a:r>
            <a:r>
              <a:rPr lang="en-US" sz="1800" smtClean="0"/>
              <a:t>, </a:t>
            </a:r>
            <a:endParaRPr lang="ru-RU" sz="1800" smtClean="0"/>
          </a:p>
          <a:p>
            <a:pPr marL="469900" indent="-469900" algn="r" eaLnBrk="1" hangingPunct="1">
              <a:buFont typeface="Wingdings" pitchFamily="2" charset="2"/>
              <a:buNone/>
            </a:pPr>
            <a:r>
              <a:rPr lang="ru-RU" sz="1800" smtClean="0"/>
              <a:t>                                                                Римские критерии </a:t>
            </a:r>
            <a:r>
              <a:rPr lang="en-US" sz="1800" smtClean="0"/>
              <a:t>III, </a:t>
            </a:r>
            <a:r>
              <a:rPr lang="ru-RU" sz="1800" smtClean="0"/>
              <a:t>2006</a:t>
            </a:r>
            <a:endParaRPr lang="en-US" sz="1800" smtClean="0"/>
          </a:p>
          <a:p>
            <a:pPr marL="469900" indent="-469900" eaLnBrk="1" hangingPunct="1">
              <a:buFont typeface="Wingdings" pitchFamily="2" charset="2"/>
              <a:buNone/>
            </a:pPr>
            <a:endParaRPr lang="en-US" sz="1800" smtClean="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idx="4294967295"/>
          </p:nvPr>
        </p:nvSpPr>
        <p:spPr>
          <a:xfrm>
            <a:off x="500063" y="428625"/>
            <a:ext cx="8358187" cy="596900"/>
          </a:xfrm>
        </p:spPr>
        <p:txBody>
          <a:bodyPr>
            <a:noAutofit/>
          </a:bodyPr>
          <a:lstStyle/>
          <a:p>
            <a:pPr eaLnBrk="1" hangingPunct="1">
              <a:defRPr/>
            </a:pPr>
            <a:r>
              <a:rPr lang="ru-RU" sz="3200" dirty="0" smtClean="0"/>
              <a:t>Диагностические критерии СРК </a:t>
            </a:r>
            <a:endParaRPr lang="en-US" sz="3200" dirty="0" smtClean="0"/>
          </a:p>
        </p:txBody>
      </p:sp>
      <p:sp>
        <p:nvSpPr>
          <p:cNvPr id="84995" name="Rectangle 3"/>
          <p:cNvSpPr>
            <a:spLocks noGrp="1" noChangeArrowheads="1"/>
          </p:cNvSpPr>
          <p:nvPr>
            <p:ph type="body" idx="4294967295"/>
          </p:nvPr>
        </p:nvSpPr>
        <p:spPr>
          <a:xfrm>
            <a:off x="642938" y="1214438"/>
            <a:ext cx="8072437" cy="5143500"/>
          </a:xfrm>
        </p:spPr>
        <p:txBody>
          <a:bodyPr/>
          <a:lstStyle/>
          <a:p>
            <a:pPr marL="469900" indent="-469900" algn="just" eaLnBrk="1" hangingPunct="1"/>
            <a:r>
              <a:rPr lang="ru-RU" sz="2000" smtClean="0"/>
              <a:t>Рецидивирующая боль или дискомфорт в животе появились не менее, чем 6 месяцев назад, проявляются не менее 3-х дней в месяц в последние 3 месяца, связаны с двумя и более из следующих симптомов:</a:t>
            </a:r>
          </a:p>
          <a:p>
            <a:pPr marL="469900" indent="-469900" algn="just" eaLnBrk="1" hangingPunct="1"/>
            <a:r>
              <a:rPr lang="ru-RU" sz="2000" smtClean="0"/>
              <a:t>Боль и неприятные ощущения ослабевают после дефекации</a:t>
            </a:r>
          </a:p>
          <a:p>
            <a:pPr marL="469900" indent="-469900" algn="just" eaLnBrk="1" hangingPunct="1"/>
            <a:r>
              <a:rPr lang="ru-RU" sz="2000" smtClean="0"/>
              <a:t>Появление боли и дискомфорта* совпадает с по времени с изменениями частоты стула</a:t>
            </a:r>
          </a:p>
          <a:p>
            <a:pPr marL="469900" indent="-469900" algn="just" eaLnBrk="1" hangingPunct="1"/>
            <a:r>
              <a:rPr lang="ru-RU" sz="2000" smtClean="0"/>
              <a:t>Появление боли и дискомфорта совпадает с по времени с изменениями формы (внешнего вида) стула</a:t>
            </a:r>
          </a:p>
          <a:p>
            <a:pPr marL="469900" indent="-469900" algn="just" eaLnBrk="1" hangingPunct="1"/>
            <a:endParaRPr lang="ru-RU" sz="2000" b="1" smtClean="0"/>
          </a:p>
          <a:p>
            <a:pPr marL="469900" indent="-469900" algn="r" eaLnBrk="1" hangingPunct="1">
              <a:buFont typeface="Wingdings" pitchFamily="2" charset="2"/>
              <a:buNone/>
            </a:pPr>
            <a:r>
              <a:rPr lang="en-US" sz="1400" smtClean="0"/>
              <a:t>IV</a:t>
            </a:r>
            <a:r>
              <a:rPr lang="ru-RU" sz="1400" smtClean="0"/>
              <a:t> рабочий комитет </a:t>
            </a:r>
          </a:p>
          <a:p>
            <a:pPr marL="469900" indent="-469900" algn="r" eaLnBrk="1" hangingPunct="1">
              <a:buFont typeface="Wingdings" pitchFamily="2" charset="2"/>
              <a:buNone/>
            </a:pPr>
            <a:r>
              <a:rPr lang="ru-RU" sz="1400" smtClean="0"/>
              <a:t>                                                            по вопросам  диагностики СРК</a:t>
            </a:r>
            <a:r>
              <a:rPr lang="en-US" sz="1400" smtClean="0"/>
              <a:t>, </a:t>
            </a:r>
            <a:endParaRPr lang="ru-RU" sz="1400" smtClean="0"/>
          </a:p>
          <a:p>
            <a:pPr marL="469900" indent="-469900" algn="r" eaLnBrk="1" hangingPunct="1">
              <a:buFont typeface="Wingdings" pitchFamily="2" charset="2"/>
              <a:buNone/>
            </a:pPr>
            <a:r>
              <a:rPr lang="ru-RU" sz="1400" smtClean="0"/>
              <a:t>                                                                Римские критерии </a:t>
            </a:r>
            <a:r>
              <a:rPr lang="en-US" sz="1400" smtClean="0"/>
              <a:t>III, </a:t>
            </a:r>
            <a:r>
              <a:rPr lang="ru-RU" sz="1400" smtClean="0"/>
              <a:t>2006</a:t>
            </a:r>
          </a:p>
          <a:p>
            <a:pPr marL="469900" indent="-469900" algn="r" eaLnBrk="1" hangingPunct="1">
              <a:buFont typeface="Wingdings" pitchFamily="2" charset="2"/>
              <a:buNone/>
            </a:pPr>
            <a:endParaRPr lang="ru-RU" sz="1400" smtClean="0"/>
          </a:p>
          <a:p>
            <a:pPr marL="469900" indent="-469900" algn="r" eaLnBrk="1" hangingPunct="1">
              <a:buFont typeface="Wingdings" pitchFamily="2" charset="2"/>
              <a:buNone/>
            </a:pPr>
            <a:r>
              <a:rPr lang="ru-RU" sz="1600" smtClean="0"/>
              <a:t>*Дискомфорт означает неудобства, которые нельзя описать как боль!</a:t>
            </a:r>
            <a:endParaRPr lang="en-US" sz="1600" smtClean="0"/>
          </a:p>
          <a:p>
            <a:pPr marL="469900" indent="-469900" eaLnBrk="1" hangingPunct="1">
              <a:buFont typeface="Wingdings" pitchFamily="2" charset="2"/>
              <a:buNone/>
            </a:pPr>
            <a:endParaRPr lang="en-US" sz="1400" smtClean="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88" y="500063"/>
            <a:ext cx="8643937" cy="2643187"/>
          </a:xfrm>
        </p:spPr>
        <p:txBody>
          <a:bodyPr wrap="square" tIns="45720" numCol="1" anchorCtr="0" compatLnSpc="1">
            <a:prstTxWarp prst="textNoShape">
              <a:avLst/>
            </a:prstTxWarp>
          </a:bodyPr>
          <a:lstStyle/>
          <a:p>
            <a:pPr algn="ctr" eaLnBrk="1" hangingPunct="1"/>
            <a:r>
              <a:rPr lang="ru-RU" sz="3600" i="1" smtClean="0">
                <a:solidFill>
                  <a:srgbClr val="FF8D3E"/>
                </a:solidFill>
                <a:effectLst/>
              </a:rPr>
              <a:t>Неинфекционный диарейный синдром</a:t>
            </a:r>
            <a:r>
              <a:rPr lang="ru-RU" sz="3600" i="1" smtClean="0">
                <a:solidFill>
                  <a:srgbClr val="FF8D3E"/>
                </a:solidFill>
                <a:effectLst/>
                <a:latin typeface="Arial" pitchFamily="34" charset="0"/>
              </a:rPr>
              <a:t/>
            </a:r>
            <a:br>
              <a:rPr lang="ru-RU" sz="3600" i="1" smtClean="0">
                <a:solidFill>
                  <a:srgbClr val="FF8D3E"/>
                </a:solidFill>
                <a:effectLst/>
                <a:latin typeface="Arial" pitchFamily="34" charset="0"/>
              </a:rPr>
            </a:br>
            <a:r>
              <a:rPr lang="ru-RU" sz="3200" smtClean="0">
                <a:solidFill>
                  <a:srgbClr val="FF8D3E"/>
                </a:solidFill>
                <a:effectLst/>
              </a:rPr>
              <a:t> </a:t>
            </a:r>
            <a:r>
              <a:rPr lang="en-US" sz="3600" smtClean="0">
                <a:solidFill>
                  <a:srgbClr val="FF8D3E"/>
                </a:solidFill>
                <a:effectLst/>
              </a:rPr>
              <a:t/>
            </a:r>
            <a:br>
              <a:rPr lang="en-US" sz="3600" smtClean="0">
                <a:solidFill>
                  <a:srgbClr val="FF8D3E"/>
                </a:solidFill>
                <a:effectLst/>
              </a:rPr>
            </a:br>
            <a:r>
              <a:rPr lang="ru-RU" sz="4300" smtClean="0">
                <a:solidFill>
                  <a:srgbClr val="FF8D3E"/>
                </a:solidFill>
                <a:effectLst/>
              </a:rPr>
              <a:t>              </a:t>
            </a:r>
            <a:r>
              <a:rPr lang="ru-RU" sz="2400" smtClean="0">
                <a:solidFill>
                  <a:srgbClr val="FF8D3E"/>
                </a:solidFill>
                <a:effectLst/>
              </a:rPr>
              <a:t>Лекция для студентов</a:t>
            </a:r>
            <a:r>
              <a:rPr lang="en-US" sz="2400" smtClean="0">
                <a:solidFill>
                  <a:srgbClr val="FF8D3E"/>
                </a:solidFill>
                <a:effectLst/>
              </a:rPr>
              <a:t> 4 </a:t>
            </a:r>
            <a:r>
              <a:rPr lang="ru-RU" sz="2400" smtClean="0">
                <a:solidFill>
                  <a:srgbClr val="FF8D3E"/>
                </a:solidFill>
                <a:effectLst/>
                <a:latin typeface="Arial" pitchFamily="34" charset="0"/>
              </a:rPr>
              <a:t>курса</a:t>
            </a:r>
          </a:p>
        </p:txBody>
      </p:sp>
      <p:pic>
        <p:nvPicPr>
          <p:cNvPr id="9219" name="Picture 36"/>
          <p:cNvPicPr>
            <a:picLocks noChangeAspect="1" noChangeArrowheads="1"/>
          </p:cNvPicPr>
          <p:nvPr/>
        </p:nvPicPr>
        <p:blipFill>
          <a:blip r:embed="rId2" cstate="print"/>
          <a:srcRect/>
          <a:stretch>
            <a:fillRect/>
          </a:stretch>
        </p:blipFill>
        <p:spPr bwMode="auto">
          <a:xfrm>
            <a:off x="785813" y="2643188"/>
            <a:ext cx="2382837" cy="39274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idx="4294967295"/>
          </p:nvPr>
        </p:nvSpPr>
        <p:spPr>
          <a:xfrm>
            <a:off x="500063" y="428625"/>
            <a:ext cx="8358187" cy="596900"/>
          </a:xfrm>
        </p:spPr>
        <p:txBody>
          <a:bodyPr>
            <a:noAutofit/>
          </a:bodyPr>
          <a:lstStyle/>
          <a:p>
            <a:pPr eaLnBrk="1" hangingPunct="1">
              <a:defRPr/>
            </a:pPr>
            <a:r>
              <a:rPr lang="ru-RU" sz="3200" dirty="0" smtClean="0"/>
              <a:t>Подтверждающие* критерии СРК </a:t>
            </a:r>
            <a:endParaRPr lang="en-US" sz="3200" dirty="0" smtClean="0"/>
          </a:p>
        </p:txBody>
      </p:sp>
      <p:sp>
        <p:nvSpPr>
          <p:cNvPr id="86019" name="Rectangle 3"/>
          <p:cNvSpPr>
            <a:spLocks noGrp="1" noChangeArrowheads="1"/>
          </p:cNvSpPr>
          <p:nvPr>
            <p:ph type="body" idx="4294967295"/>
          </p:nvPr>
        </p:nvSpPr>
        <p:spPr>
          <a:xfrm>
            <a:off x="428625" y="1143000"/>
            <a:ext cx="8286750" cy="5214938"/>
          </a:xfrm>
        </p:spPr>
        <p:txBody>
          <a:bodyPr/>
          <a:lstStyle/>
          <a:p>
            <a:pPr marL="469900" indent="-469900" algn="just" eaLnBrk="1" hangingPunct="1"/>
            <a:r>
              <a:rPr lang="ru-RU" sz="2400" smtClean="0"/>
              <a:t>Ненормальная частота стула:</a:t>
            </a:r>
          </a:p>
          <a:p>
            <a:pPr marL="469900" indent="-469900" algn="just" eaLnBrk="1" hangingPunct="1">
              <a:buFont typeface="Wingdings 2" pitchFamily="18" charset="2"/>
              <a:buNone/>
            </a:pPr>
            <a:r>
              <a:rPr lang="en-US" sz="2400" smtClean="0"/>
              <a:t>[a] </a:t>
            </a:r>
            <a:r>
              <a:rPr lang="ru-RU" sz="2400" smtClean="0"/>
              <a:t>Частота испражнений 3 и менее раз в неделю</a:t>
            </a:r>
          </a:p>
          <a:p>
            <a:pPr marL="469900" indent="-469900" algn="just" eaLnBrk="1" hangingPunct="1">
              <a:buFont typeface="Wingdings 2" pitchFamily="18" charset="2"/>
              <a:buNone/>
            </a:pPr>
            <a:r>
              <a:rPr lang="en-US" sz="2400" smtClean="0"/>
              <a:t>[b] </a:t>
            </a:r>
            <a:r>
              <a:rPr lang="ru-RU" sz="2400" smtClean="0"/>
              <a:t>Частота испражнений более 3-х в день</a:t>
            </a:r>
          </a:p>
          <a:p>
            <a:pPr marL="469900" indent="-469900" algn="just" eaLnBrk="1" hangingPunct="1"/>
            <a:r>
              <a:rPr lang="ru-RU" sz="2400" smtClean="0"/>
              <a:t>Неправильная форма стула:</a:t>
            </a:r>
          </a:p>
          <a:p>
            <a:pPr marL="469900" indent="-469900" algn="just" eaLnBrk="1" hangingPunct="1">
              <a:buFont typeface="Wingdings 2" pitchFamily="18" charset="2"/>
              <a:buNone/>
            </a:pPr>
            <a:r>
              <a:rPr lang="en-US" sz="2400" smtClean="0"/>
              <a:t>[c] </a:t>
            </a:r>
            <a:r>
              <a:rPr lang="ru-RU" sz="2400" smtClean="0"/>
              <a:t>Шероховатый</a:t>
            </a:r>
            <a:r>
              <a:rPr lang="en-US" sz="2400" smtClean="0"/>
              <a:t>/</a:t>
            </a:r>
            <a:r>
              <a:rPr lang="ru-RU" sz="2400" smtClean="0"/>
              <a:t>твердый стул или</a:t>
            </a:r>
          </a:p>
          <a:p>
            <a:pPr marL="469900" indent="-469900" algn="just" eaLnBrk="1" hangingPunct="1">
              <a:buFont typeface="Wingdings 2" pitchFamily="18" charset="2"/>
              <a:buNone/>
            </a:pPr>
            <a:r>
              <a:rPr lang="en-US" sz="2400" smtClean="0"/>
              <a:t>[d] </a:t>
            </a:r>
            <a:r>
              <a:rPr lang="ru-RU" sz="2400" smtClean="0"/>
              <a:t>Послабленный</a:t>
            </a:r>
            <a:r>
              <a:rPr lang="en-US" sz="2400" smtClean="0"/>
              <a:t>/</a:t>
            </a:r>
            <a:r>
              <a:rPr lang="ru-RU" sz="2400" smtClean="0"/>
              <a:t>водянистый стул</a:t>
            </a:r>
          </a:p>
          <a:p>
            <a:pPr marL="469900" indent="-469900" algn="just" eaLnBrk="1" hangingPunct="1">
              <a:buFont typeface="Wingdings 2" pitchFamily="18" charset="2"/>
              <a:buNone/>
            </a:pPr>
            <a:r>
              <a:rPr lang="en-US" sz="2400" smtClean="0"/>
              <a:t>[e] </a:t>
            </a:r>
            <a:r>
              <a:rPr lang="ru-RU" sz="2400" smtClean="0"/>
              <a:t>Натуживание при дефекации</a:t>
            </a:r>
          </a:p>
          <a:p>
            <a:pPr marL="469900" indent="-469900" algn="just" eaLnBrk="1" hangingPunct="1">
              <a:buFont typeface="Wingdings 2" pitchFamily="18" charset="2"/>
              <a:buNone/>
            </a:pPr>
            <a:r>
              <a:rPr lang="en-US" sz="2400" smtClean="0"/>
              <a:t>[f] </a:t>
            </a:r>
            <a:r>
              <a:rPr lang="ru-RU" sz="2400" smtClean="0"/>
              <a:t>Безотлагательность позывов или чувство неполного опорожнения кишечника, выделение слизи с калом, вздутие</a:t>
            </a:r>
          </a:p>
          <a:p>
            <a:pPr marL="469900" indent="-469900" algn="just" eaLnBrk="1" hangingPunct="1">
              <a:buFont typeface="Wingdings 2" pitchFamily="18" charset="2"/>
              <a:buNone/>
            </a:pPr>
            <a:endParaRPr lang="ru-RU" sz="2400" smtClean="0"/>
          </a:p>
          <a:p>
            <a:pPr marL="469900" indent="-469900" algn="just" eaLnBrk="1" hangingPunct="1">
              <a:buFont typeface="Wingdings 2" pitchFamily="18" charset="2"/>
              <a:buNone/>
            </a:pPr>
            <a:endParaRPr lang="ru-RU" sz="2400" smtClean="0"/>
          </a:p>
          <a:p>
            <a:pPr marL="469900" indent="-469900" eaLnBrk="1" hangingPunct="1">
              <a:buFont typeface="Wingdings" pitchFamily="2" charset="2"/>
              <a:buNone/>
            </a:pPr>
            <a:r>
              <a:rPr lang="ru-RU" sz="2000" smtClean="0"/>
              <a:t>*Не являются частью диагностических критериев!</a:t>
            </a:r>
            <a:endParaRPr lang="en-US" sz="2000" smtClean="0"/>
          </a:p>
          <a:p>
            <a:pPr marL="469900" indent="-469900" eaLnBrk="1" hangingPunct="1">
              <a:buFont typeface="Wingdings" pitchFamily="2" charset="2"/>
              <a:buNone/>
            </a:pPr>
            <a:endParaRPr lang="en-US" sz="1400" smtClean="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500063" y="428625"/>
            <a:ext cx="8001000" cy="1500188"/>
          </a:xfrm>
        </p:spPr>
        <p:txBody>
          <a:bodyPr>
            <a:normAutofit fontScale="90000"/>
          </a:bodyPr>
          <a:lstStyle/>
          <a:p>
            <a:pPr algn="ctr" eaLnBrk="1" hangingPunct="1">
              <a:defRPr/>
            </a:pPr>
            <a:r>
              <a:rPr lang="ru-RU" dirty="0" smtClean="0"/>
              <a:t>Деление  СРК на подтипы в зависимости от преобладающей консистенции стула</a:t>
            </a:r>
          </a:p>
        </p:txBody>
      </p:sp>
      <p:sp>
        <p:nvSpPr>
          <p:cNvPr id="87043" name="Rectangle 3"/>
          <p:cNvSpPr>
            <a:spLocks noGrp="1" noChangeArrowheads="1"/>
          </p:cNvSpPr>
          <p:nvPr>
            <p:ph type="body" idx="4294967295"/>
          </p:nvPr>
        </p:nvSpPr>
        <p:spPr>
          <a:xfrm>
            <a:off x="0" y="1928813"/>
            <a:ext cx="8858250" cy="4929187"/>
          </a:xfrm>
        </p:spPr>
        <p:txBody>
          <a:bodyPr/>
          <a:lstStyle/>
          <a:p>
            <a:pPr algn="just" eaLnBrk="1" hangingPunct="1">
              <a:lnSpc>
                <a:spcPct val="80000"/>
              </a:lnSpc>
            </a:pPr>
            <a:r>
              <a:rPr lang="ru-RU" sz="2000" smtClean="0"/>
              <a:t>СРК с запором (СРК-З, англ. – </a:t>
            </a:r>
            <a:r>
              <a:rPr lang="en-US" sz="2000" smtClean="0"/>
              <a:t>IBS-C</a:t>
            </a:r>
            <a:r>
              <a:rPr lang="ru-RU" sz="2000" smtClean="0"/>
              <a:t>): твердый или «овечий кал» 25% и более, а неоформленный или жидкий стул менее 25% дефекаций (встречается у каждого третьего пациента с СРК, чаще у женщин)</a:t>
            </a:r>
          </a:p>
          <a:p>
            <a:pPr algn="just" eaLnBrk="1" hangingPunct="1">
              <a:lnSpc>
                <a:spcPct val="80000"/>
              </a:lnSpc>
            </a:pPr>
            <a:r>
              <a:rPr lang="ru-RU" sz="2000" smtClean="0"/>
              <a:t>СРК с диареей (СРК-Д</a:t>
            </a:r>
            <a:r>
              <a:rPr lang="en-US" sz="2000" smtClean="0"/>
              <a:t>,</a:t>
            </a:r>
            <a:r>
              <a:rPr lang="ru-RU" sz="2000" smtClean="0"/>
              <a:t> англ. – </a:t>
            </a:r>
            <a:r>
              <a:rPr lang="en-US" sz="2000" smtClean="0"/>
              <a:t>IBS-D</a:t>
            </a:r>
            <a:r>
              <a:rPr lang="ru-RU" sz="2000" smtClean="0"/>
              <a:t>): неоформленный или жидкий стул 25% и более, а твердый или «овечий кал» менее 25% дефекаций (встречается у каждого третьего пациента с СРК, чаще у мужчин)</a:t>
            </a:r>
          </a:p>
          <a:p>
            <a:pPr algn="just" eaLnBrk="1" hangingPunct="1">
              <a:lnSpc>
                <a:spcPct val="80000"/>
              </a:lnSpc>
            </a:pPr>
            <a:r>
              <a:rPr lang="ru-RU" sz="2000" smtClean="0"/>
              <a:t>Смешанный* СРК (СРК-С): твердый или «овечий кал» 25% и более и неоформленный или жидкий стул 25% и более всех дефекаций</a:t>
            </a:r>
          </a:p>
          <a:p>
            <a:pPr algn="just" eaLnBrk="1" hangingPunct="1">
              <a:lnSpc>
                <a:spcPct val="80000"/>
              </a:lnSpc>
            </a:pPr>
            <a:r>
              <a:rPr lang="ru-RU" sz="2000" smtClean="0"/>
              <a:t>Неспецифический СРК (СРК-Н): нарушения стула не соответствующие вышеперечисленным </a:t>
            </a:r>
          </a:p>
          <a:p>
            <a:pPr algn="just" eaLnBrk="1" hangingPunct="1">
              <a:lnSpc>
                <a:spcPct val="80000"/>
              </a:lnSpc>
            </a:pPr>
            <a:r>
              <a:rPr lang="ru-RU" sz="2000" smtClean="0"/>
              <a:t>Альтернирующий* СРК</a:t>
            </a:r>
            <a:r>
              <a:rPr lang="en-US" sz="2000" smtClean="0"/>
              <a:t> (C</a:t>
            </a:r>
            <a:r>
              <a:rPr lang="ru-RU" sz="2000" smtClean="0"/>
              <a:t>РК</a:t>
            </a:r>
            <a:r>
              <a:rPr lang="en-US" sz="2000" smtClean="0"/>
              <a:t>-A)</a:t>
            </a:r>
            <a:r>
              <a:rPr lang="ru-RU" sz="2000" smtClean="0"/>
              <a:t>: чередование различных подтипов СРК</a:t>
            </a:r>
          </a:p>
          <a:p>
            <a:pPr algn="just" eaLnBrk="1" hangingPunct="1">
              <a:lnSpc>
                <a:spcPct val="80000"/>
              </a:lnSpc>
              <a:buFont typeface="Wingdings 2" pitchFamily="18" charset="2"/>
              <a:buNone/>
            </a:pPr>
            <a:r>
              <a:rPr lang="ru-RU" sz="2000" smtClean="0"/>
              <a:t>*В</a:t>
            </a:r>
            <a:r>
              <a:rPr lang="en-US" sz="2000" smtClean="0"/>
              <a:t> </a:t>
            </a:r>
            <a:r>
              <a:rPr lang="ru-RU" sz="2000" smtClean="0"/>
              <a:t>англоязычном варианте выделяют как общий подтип </a:t>
            </a:r>
            <a:r>
              <a:rPr lang="en-US" sz="2000" smtClean="0"/>
              <a:t>IBS</a:t>
            </a:r>
            <a:r>
              <a:rPr lang="ru-RU" sz="2000" smtClean="0"/>
              <a:t>-М (от англ. </a:t>
            </a:r>
            <a:r>
              <a:rPr lang="ru-RU" sz="2000" i="1" smtClean="0"/>
              <a:t>м</a:t>
            </a:r>
            <a:r>
              <a:rPr lang="en-US" sz="2000" i="1" smtClean="0"/>
              <a:t>ixed</a:t>
            </a:r>
            <a:r>
              <a:rPr lang="ru-RU" sz="2000" smtClean="0"/>
              <a:t> - смешанный) часто носит циклическое течение (около 40% всех случаев СРК)</a:t>
            </a: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500063" y="428625"/>
            <a:ext cx="8001000" cy="1143000"/>
          </a:xfrm>
        </p:spPr>
        <p:txBody>
          <a:bodyPr>
            <a:normAutofit fontScale="90000"/>
          </a:bodyPr>
          <a:lstStyle/>
          <a:p>
            <a:pPr algn="ctr" eaLnBrk="1" hangingPunct="1">
              <a:defRPr/>
            </a:pPr>
            <a:r>
              <a:rPr lang="ru-RU" dirty="0" smtClean="0"/>
              <a:t>Деление  СРК на клинические подгруппы</a:t>
            </a:r>
          </a:p>
        </p:txBody>
      </p:sp>
      <p:sp>
        <p:nvSpPr>
          <p:cNvPr id="88067" name="Rectangle 3"/>
          <p:cNvSpPr>
            <a:spLocks noGrp="1" noChangeArrowheads="1"/>
          </p:cNvSpPr>
          <p:nvPr>
            <p:ph type="body" idx="4294967295"/>
          </p:nvPr>
        </p:nvSpPr>
        <p:spPr>
          <a:xfrm>
            <a:off x="500063" y="1714500"/>
            <a:ext cx="7858125" cy="3786188"/>
          </a:xfrm>
        </p:spPr>
        <p:txBody>
          <a:bodyPr/>
          <a:lstStyle/>
          <a:p>
            <a:pPr algn="just" eaLnBrk="1" hangingPunct="1">
              <a:lnSpc>
                <a:spcPct val="80000"/>
              </a:lnSpc>
              <a:buFont typeface="Wingdings 2" pitchFamily="18" charset="2"/>
              <a:buNone/>
            </a:pPr>
            <a:r>
              <a:rPr lang="ru-RU" sz="2000" smtClean="0"/>
              <a:t>	</a:t>
            </a:r>
            <a:r>
              <a:rPr lang="ru-RU" smtClean="0"/>
              <a:t>Основываясь на преобладающих симптомах:</a:t>
            </a:r>
          </a:p>
          <a:p>
            <a:pPr algn="just" eaLnBrk="1" hangingPunct="1">
              <a:lnSpc>
                <a:spcPct val="80000"/>
              </a:lnSpc>
            </a:pPr>
            <a:r>
              <a:rPr lang="ru-RU" smtClean="0"/>
              <a:t>СРК с кишечными расстройствами</a:t>
            </a:r>
          </a:p>
          <a:p>
            <a:pPr algn="just" eaLnBrk="1" hangingPunct="1">
              <a:lnSpc>
                <a:spcPct val="80000"/>
              </a:lnSpc>
            </a:pPr>
            <a:r>
              <a:rPr lang="ru-RU" smtClean="0"/>
              <a:t>СРК с преобладанием боли</a:t>
            </a:r>
          </a:p>
          <a:p>
            <a:pPr algn="just" eaLnBrk="1" hangingPunct="1">
              <a:lnSpc>
                <a:spcPct val="80000"/>
              </a:lnSpc>
            </a:pPr>
            <a:r>
              <a:rPr lang="ru-RU" smtClean="0"/>
              <a:t>СРК с преобладанием вздутия</a:t>
            </a:r>
          </a:p>
          <a:p>
            <a:pPr algn="just" eaLnBrk="1" hangingPunct="1">
              <a:lnSpc>
                <a:spcPct val="80000"/>
              </a:lnSpc>
              <a:buFont typeface="Wingdings 2" pitchFamily="18" charset="2"/>
              <a:buNone/>
            </a:pPr>
            <a:r>
              <a:rPr lang="ru-RU" smtClean="0"/>
              <a:t>		Основываясь на вызывающих СРК факторах:</a:t>
            </a:r>
          </a:p>
          <a:p>
            <a:pPr algn="just" eaLnBrk="1" hangingPunct="1">
              <a:lnSpc>
                <a:spcPct val="80000"/>
              </a:lnSpc>
            </a:pPr>
            <a:r>
              <a:rPr lang="ru-RU" smtClean="0"/>
              <a:t>Постинфекционный СРК</a:t>
            </a:r>
          </a:p>
          <a:p>
            <a:pPr algn="just" eaLnBrk="1" hangingPunct="1">
              <a:lnSpc>
                <a:spcPct val="80000"/>
              </a:lnSpc>
            </a:pPr>
            <a:r>
              <a:rPr lang="ru-RU" smtClean="0"/>
              <a:t>СРК, индуцируемый пищей</a:t>
            </a:r>
          </a:p>
          <a:p>
            <a:pPr algn="just" eaLnBrk="1" hangingPunct="1">
              <a:lnSpc>
                <a:spcPct val="80000"/>
              </a:lnSpc>
            </a:pPr>
            <a:r>
              <a:rPr lang="ru-RU" smtClean="0"/>
              <a:t>СРК, индуцированный стрессом</a:t>
            </a: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500063" y="428625"/>
            <a:ext cx="8001000" cy="500063"/>
          </a:xfrm>
        </p:spPr>
        <p:txBody>
          <a:bodyPr>
            <a:normAutofit fontScale="90000"/>
          </a:bodyPr>
          <a:lstStyle/>
          <a:p>
            <a:pPr algn="ctr" eaLnBrk="1" hangingPunct="1">
              <a:defRPr/>
            </a:pPr>
            <a:r>
              <a:rPr lang="ru-RU" dirty="0" smtClean="0"/>
              <a:t>Постинфекционный  СРК (ПСРК)</a:t>
            </a:r>
          </a:p>
        </p:txBody>
      </p:sp>
      <p:sp>
        <p:nvSpPr>
          <p:cNvPr id="89091" name="Rectangle 3"/>
          <p:cNvSpPr>
            <a:spLocks noGrp="1" noChangeArrowheads="1"/>
          </p:cNvSpPr>
          <p:nvPr>
            <p:ph type="body" idx="4294967295"/>
          </p:nvPr>
        </p:nvSpPr>
        <p:spPr>
          <a:xfrm>
            <a:off x="428625" y="1143000"/>
            <a:ext cx="8286750" cy="4714875"/>
          </a:xfrm>
        </p:spPr>
        <p:txBody>
          <a:bodyPr/>
          <a:lstStyle/>
          <a:p>
            <a:pPr algn="just" eaLnBrk="1" hangingPunct="1">
              <a:lnSpc>
                <a:spcPct val="80000"/>
              </a:lnSpc>
              <a:buFont typeface="Wingdings 2" pitchFamily="18" charset="2"/>
              <a:buNone/>
            </a:pPr>
            <a:r>
              <a:rPr lang="ru-RU" sz="2000" smtClean="0"/>
              <a:t>		Критерии ПСРК:</a:t>
            </a:r>
          </a:p>
          <a:p>
            <a:pPr algn="just" eaLnBrk="1" hangingPunct="1">
              <a:lnSpc>
                <a:spcPct val="80000"/>
              </a:lnSpc>
            </a:pPr>
            <a:r>
              <a:rPr lang="ru-RU" sz="2000" smtClean="0"/>
              <a:t>Упоминание в анамнезе на острую кишечную инфекцию (ОКИ)</a:t>
            </a:r>
          </a:p>
          <a:p>
            <a:pPr algn="just" eaLnBrk="1" hangingPunct="1">
              <a:lnSpc>
                <a:spcPct val="80000"/>
              </a:lnSpc>
            </a:pPr>
            <a:r>
              <a:rPr lang="ru-RU" sz="2000" smtClean="0"/>
              <a:t>Выявление маркеров ОКИ в биологических средах пациента</a:t>
            </a:r>
          </a:p>
          <a:p>
            <a:pPr algn="just" eaLnBrk="1" hangingPunct="1">
              <a:lnSpc>
                <a:spcPct val="80000"/>
              </a:lnSpc>
            </a:pPr>
            <a:r>
              <a:rPr lang="ru-RU" sz="2000" smtClean="0"/>
              <a:t>Признаки дисбиоза в посевах кала на среды</a:t>
            </a:r>
          </a:p>
          <a:p>
            <a:pPr algn="just" eaLnBrk="1" hangingPunct="1">
              <a:lnSpc>
                <a:spcPct val="80000"/>
              </a:lnSpc>
            </a:pPr>
            <a:r>
              <a:rPr lang="ru-RU" sz="2000" smtClean="0"/>
              <a:t>Избыточный бактериальный рост в тонкой кишке</a:t>
            </a:r>
          </a:p>
          <a:p>
            <a:pPr algn="just" eaLnBrk="1" hangingPunct="1">
              <a:lnSpc>
                <a:spcPct val="80000"/>
              </a:lnSpc>
            </a:pPr>
            <a:r>
              <a:rPr lang="ru-RU" sz="2000" smtClean="0"/>
              <a:t>Положительный эффект терапии пре- и пробиотиками</a:t>
            </a:r>
          </a:p>
          <a:p>
            <a:pPr algn="just" eaLnBrk="1" hangingPunct="1">
              <a:lnSpc>
                <a:spcPct val="80000"/>
              </a:lnSpc>
            </a:pPr>
            <a:r>
              <a:rPr lang="ru-RU" sz="2000" smtClean="0"/>
              <a:t>Иммунологические нарушения (снижение напряженности иммунитета</a:t>
            </a:r>
            <a:r>
              <a:rPr lang="en-US" sz="2000" smtClean="0"/>
              <a:t>?</a:t>
            </a:r>
            <a:r>
              <a:rPr lang="ru-RU" sz="2000" smtClean="0"/>
              <a:t>)</a:t>
            </a:r>
          </a:p>
          <a:p>
            <a:pPr algn="just" eaLnBrk="1" hangingPunct="1">
              <a:lnSpc>
                <a:spcPct val="80000"/>
              </a:lnSpc>
              <a:buFont typeface="Wingdings 2" pitchFamily="18" charset="2"/>
              <a:buNone/>
            </a:pPr>
            <a:r>
              <a:rPr lang="ru-RU" sz="2000" smtClean="0"/>
              <a:t>		Постинфекционный СРК – факты:</a:t>
            </a:r>
          </a:p>
          <a:p>
            <a:pPr algn="just" eaLnBrk="1" hangingPunct="1">
              <a:lnSpc>
                <a:spcPct val="80000"/>
              </a:lnSpc>
            </a:pPr>
            <a:r>
              <a:rPr lang="ru-RU" sz="2000" smtClean="0"/>
              <a:t>Висцеральная гиперчувствительность, возникающая при воспалении слизистой оболочки кишечника ведет к тому, что у 25% лиц, переболевших ОКИ, в дальнейшем развивается СРК!</a:t>
            </a:r>
          </a:p>
          <a:p>
            <a:pPr algn="just" eaLnBrk="1" hangingPunct="1">
              <a:lnSpc>
                <a:spcPct val="80000"/>
              </a:lnSpc>
            </a:pPr>
            <a:endParaRPr lang="ru-RU" sz="2000" smtClean="0"/>
          </a:p>
          <a:p>
            <a:pPr algn="r" eaLnBrk="1" hangingPunct="1">
              <a:lnSpc>
                <a:spcPct val="80000"/>
              </a:lnSpc>
              <a:buFont typeface="Wingdings 2" pitchFamily="18" charset="2"/>
              <a:buNone/>
            </a:pPr>
            <a:r>
              <a:rPr lang="ru-RU" sz="1800" smtClean="0"/>
              <a:t>А.И.Парфенов, И.Н.Ручкина, Р.И.Атауллаханов. РМЖ, №2, 2009 </a:t>
            </a: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571500" y="500063"/>
            <a:ext cx="8183563" cy="1857375"/>
          </a:xfrm>
        </p:spPr>
        <p:txBody>
          <a:bodyPr>
            <a:normAutofit fontScale="90000"/>
          </a:bodyPr>
          <a:lstStyle/>
          <a:p>
            <a:pPr algn="ctr" eaLnBrk="1" hangingPunct="1">
              <a:defRPr/>
            </a:pPr>
            <a:r>
              <a:rPr lang="ru-RU" sz="3200" dirty="0" smtClean="0"/>
              <a:t>СРК как «рабочий диагноз»          без дальнейшего лабораторно-инструментального обследования может быть установлен:</a:t>
            </a:r>
          </a:p>
        </p:txBody>
      </p:sp>
      <p:sp>
        <p:nvSpPr>
          <p:cNvPr id="90115" name="Rectangle 3"/>
          <p:cNvSpPr>
            <a:spLocks noGrp="1" noChangeArrowheads="1"/>
          </p:cNvSpPr>
          <p:nvPr>
            <p:ph type="body" idx="4294967295"/>
          </p:nvPr>
        </p:nvSpPr>
        <p:spPr>
          <a:xfrm>
            <a:off x="642938" y="2357438"/>
            <a:ext cx="7772400" cy="3810000"/>
          </a:xfrm>
        </p:spPr>
        <p:txBody>
          <a:bodyPr/>
          <a:lstStyle/>
          <a:p>
            <a:pPr algn="just" eaLnBrk="1" hangingPunct="1">
              <a:buFontTx/>
              <a:buNone/>
            </a:pPr>
            <a:r>
              <a:rPr lang="ru-RU" smtClean="0"/>
              <a:t>   Пациентам в возрасте до 45 лет (особенно женщинам), с длительностью заболевания более 2-х лет, при типичных клинических проявлениях СРК, отсутствии симптомов «тревоги» и нормальных результатах объективного обследования</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500063" y="285750"/>
            <a:ext cx="8183562" cy="1265238"/>
          </a:xfrm>
        </p:spPr>
        <p:txBody>
          <a:bodyPr/>
          <a:lstStyle/>
          <a:p>
            <a:pPr eaLnBrk="1" hangingPunct="1">
              <a:defRPr/>
            </a:pPr>
            <a:r>
              <a:rPr lang="ru-RU" sz="3200" dirty="0" smtClean="0"/>
              <a:t>Лабораторно-инструментальное подтверждение СРК требуется:</a:t>
            </a:r>
          </a:p>
        </p:txBody>
      </p:sp>
      <p:sp>
        <p:nvSpPr>
          <p:cNvPr id="91139" name="Rectangle 3"/>
          <p:cNvSpPr>
            <a:spLocks noGrp="1" noChangeArrowheads="1"/>
          </p:cNvSpPr>
          <p:nvPr>
            <p:ph type="body" idx="4294967295"/>
          </p:nvPr>
        </p:nvSpPr>
        <p:spPr>
          <a:xfrm>
            <a:off x="503238" y="1500188"/>
            <a:ext cx="8183562" cy="4357687"/>
          </a:xfrm>
        </p:spPr>
        <p:txBody>
          <a:bodyPr/>
          <a:lstStyle/>
          <a:p>
            <a:pPr algn="just" eaLnBrk="1" hangingPunct="1">
              <a:buFontTx/>
              <a:buNone/>
            </a:pPr>
            <a:r>
              <a:rPr lang="ru-RU" smtClean="0"/>
              <a:t>    При атипичности симптомов, коротком анамнезе заболевания, наличии семейного рака толстой кишки или у лиц старше 45 лет; при прогрес-сировании симптоматики у пациента с СРК в любом возрасте, при наличии симптомов «тревоги» (кровь в кале, лихорадка, анемия, ускорение СОЭ, немотивированное похудание (более 4,5 кг), тяжелая диарея) и др. </a:t>
            </a: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571500" y="357188"/>
            <a:ext cx="8183563" cy="1193800"/>
          </a:xfrm>
        </p:spPr>
        <p:txBody>
          <a:bodyPr/>
          <a:lstStyle/>
          <a:p>
            <a:pPr eaLnBrk="1" hangingPunct="1">
              <a:defRPr/>
            </a:pPr>
            <a:r>
              <a:rPr lang="ru-RU" sz="3200" dirty="0" smtClean="0"/>
              <a:t>Лабораторно-инструментальное подтверждение СРК включает:</a:t>
            </a:r>
          </a:p>
        </p:txBody>
      </p:sp>
      <p:sp>
        <p:nvSpPr>
          <p:cNvPr id="92163" name="Rectangle 3"/>
          <p:cNvSpPr>
            <a:spLocks noGrp="1" noChangeArrowheads="1"/>
          </p:cNvSpPr>
          <p:nvPr>
            <p:ph type="body" idx="4294967295"/>
          </p:nvPr>
        </p:nvSpPr>
        <p:spPr>
          <a:xfrm>
            <a:off x="500063" y="1571625"/>
            <a:ext cx="8183562" cy="4357688"/>
          </a:xfrm>
        </p:spPr>
        <p:txBody>
          <a:bodyPr/>
          <a:lstStyle/>
          <a:p>
            <a:pPr algn="just" eaLnBrk="1" hangingPunct="1">
              <a:buFontTx/>
              <a:buNone/>
            </a:pPr>
            <a:r>
              <a:rPr lang="ru-RU" smtClean="0"/>
              <a:t>    Ректороманоскопию или колоноскопию (предпочтительнее), ирригоскопию, анализ кала на скрытую кровь, яйца гельминтов и паразитов, копрограмму, посев кала на патогенную флору и дисбактериоз, общий анализ крови, кровь на гормоны щитовидной железы, уровень альбумина, кальция, ферритина, вит. В12, фолатов,  специфических антител и др. …</a:t>
            </a: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571500" y="428625"/>
            <a:ext cx="8183563" cy="1000125"/>
          </a:xfrm>
        </p:spPr>
        <p:txBody>
          <a:bodyPr>
            <a:normAutofit fontScale="90000"/>
          </a:bodyPr>
          <a:lstStyle/>
          <a:p>
            <a:pPr algn="ctr" eaLnBrk="1" hangingPunct="1">
              <a:defRPr/>
            </a:pPr>
            <a:r>
              <a:rPr lang="ru-RU" dirty="0" smtClean="0"/>
              <a:t>СРК – дифференциальный диагноз</a:t>
            </a:r>
          </a:p>
        </p:txBody>
      </p:sp>
      <p:sp>
        <p:nvSpPr>
          <p:cNvPr id="93187" name="Rectangle 3"/>
          <p:cNvSpPr>
            <a:spLocks noGrp="1" noChangeArrowheads="1"/>
          </p:cNvSpPr>
          <p:nvPr>
            <p:ph type="body" idx="4294967295"/>
          </p:nvPr>
        </p:nvSpPr>
        <p:spPr>
          <a:xfrm>
            <a:off x="428625" y="1500188"/>
            <a:ext cx="8286750" cy="4402137"/>
          </a:xfrm>
        </p:spPr>
        <p:txBody>
          <a:bodyPr/>
          <a:lstStyle/>
          <a:p>
            <a:pPr algn="just" eaLnBrk="1" hangingPunct="1"/>
            <a:r>
              <a:rPr lang="ru-RU" sz="2400" smtClean="0"/>
              <a:t>Другие формы ФКР</a:t>
            </a:r>
          </a:p>
          <a:p>
            <a:pPr algn="just" eaLnBrk="1" hangingPunct="1"/>
            <a:r>
              <a:rPr lang="ru-RU" sz="2400" smtClean="0"/>
              <a:t>Пищевая интолерантность: целиакия, лактазная и др. дисахаридазные недостаточности, пишевая аллергия и псевдоаллергия</a:t>
            </a:r>
          </a:p>
          <a:p>
            <a:pPr algn="just" eaLnBrk="1" hangingPunct="1"/>
            <a:r>
              <a:rPr lang="ru-RU" sz="2400" smtClean="0"/>
              <a:t>ХНВЗК (язвенный колит, болезнь Крона)</a:t>
            </a:r>
          </a:p>
          <a:p>
            <a:pPr algn="just" eaLnBrk="1" hangingPunct="1"/>
            <a:r>
              <a:rPr lang="ru-RU" sz="2400" smtClean="0"/>
              <a:t>Микроскопический колит</a:t>
            </a:r>
          </a:p>
          <a:p>
            <a:pPr algn="just" eaLnBrk="1" hangingPunct="1"/>
            <a:r>
              <a:rPr lang="ru-RU" sz="2400" smtClean="0"/>
              <a:t>Синдром избыточного бактериального роста</a:t>
            </a:r>
          </a:p>
          <a:p>
            <a:pPr algn="just" eaLnBrk="1" hangingPunct="1"/>
            <a:r>
              <a:rPr lang="ru-RU" sz="2400" smtClean="0"/>
              <a:t>Дивертикулез, дивертикулит</a:t>
            </a:r>
          </a:p>
          <a:p>
            <a:pPr algn="just" eaLnBrk="1" hangingPunct="1"/>
            <a:r>
              <a:rPr lang="ru-RU" sz="2400" smtClean="0"/>
              <a:t>Эндометриоз, воспалительные процессы в малом тазу, рак яичников (женщины)</a:t>
            </a:r>
          </a:p>
          <a:p>
            <a:pPr algn="just" eaLnBrk="1" hangingPunct="1"/>
            <a:r>
              <a:rPr lang="ru-RU" sz="2400" smtClean="0"/>
              <a:t>Колоректальный рак</a:t>
            </a:r>
          </a:p>
          <a:p>
            <a:pPr algn="just" eaLnBrk="1" hangingPunct="1">
              <a:buFont typeface="Wingdings 2" pitchFamily="18" charset="2"/>
              <a:buNone/>
            </a:pPr>
            <a:endParaRPr lang="ru-RU" sz="2400" smtClean="0"/>
          </a:p>
          <a:p>
            <a:pPr algn="just" eaLnBrk="1" hangingPunct="1"/>
            <a:endParaRPr lang="ru-RU" sz="2400" smtClean="0"/>
          </a:p>
          <a:p>
            <a:pPr algn="just" eaLnBrk="1" hangingPunct="1"/>
            <a:endParaRPr lang="en-US" smtClean="0"/>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457200" y="500063"/>
            <a:ext cx="8472488" cy="1071562"/>
          </a:xfrm>
        </p:spPr>
        <p:txBody>
          <a:bodyPr>
            <a:noAutofit/>
          </a:bodyPr>
          <a:lstStyle/>
          <a:p>
            <a:pPr eaLnBrk="1" hangingPunct="1">
              <a:defRPr/>
            </a:pPr>
            <a:r>
              <a:rPr lang="ru-RU" sz="3200" dirty="0" smtClean="0"/>
              <a:t>Частота выявления органических заболеваний кишечника (в %)</a:t>
            </a:r>
          </a:p>
        </p:txBody>
      </p:sp>
      <p:graphicFrame>
        <p:nvGraphicFramePr>
          <p:cNvPr id="94241" name="Group 33"/>
          <p:cNvGraphicFramePr>
            <a:graphicFrameLocks noGrp="1"/>
          </p:cNvGraphicFramePr>
          <p:nvPr>
            <p:ph type="tbl" idx="4294967295"/>
          </p:nvPr>
        </p:nvGraphicFramePr>
        <p:xfrm>
          <a:off x="785813" y="1643063"/>
          <a:ext cx="7772400" cy="4292325"/>
        </p:xfrm>
        <a:graphic>
          <a:graphicData uri="http://schemas.openxmlformats.org/drawingml/2006/table">
            <a:tbl>
              <a:tblPr/>
              <a:tblGrid>
                <a:gridCol w="2590800"/>
                <a:gridCol w="2590800"/>
                <a:gridCol w="2590800"/>
              </a:tblGrid>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Заболевание</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Лица с СРК</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Общая популяция</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Болезнь Крона, НЯК и др. «–иты»</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0,51-0,98 </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0,3-1,2</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Рак толстой кишки</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До 0,51</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До 0,6 (зависит от возраста лиц)</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2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Целиакия</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4,67</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0,25-0,5</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Лактазная нед-ть</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22-26</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25</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9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Патология щитовидной железы</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6</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smtClean="0">
                          <a:ln>
                            <a:noFill/>
                          </a:ln>
                          <a:solidFill>
                            <a:schemeClr val="tx1"/>
                          </a:solidFill>
                          <a:effectLst/>
                          <a:latin typeface="Times New Roman" pitchFamily="18" charset="0"/>
                        </a:rPr>
                        <a:t>5-9</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571500" y="428625"/>
            <a:ext cx="8183563" cy="1285875"/>
          </a:xfrm>
        </p:spPr>
        <p:txBody>
          <a:bodyPr/>
          <a:lstStyle/>
          <a:p>
            <a:pPr algn="ctr" eaLnBrk="1" hangingPunct="1">
              <a:defRPr/>
            </a:pPr>
            <a:r>
              <a:rPr lang="ru-RU" dirty="0" smtClean="0"/>
              <a:t>Лечение СРК – симптоматическое!</a:t>
            </a:r>
          </a:p>
        </p:txBody>
      </p:sp>
      <p:sp>
        <p:nvSpPr>
          <p:cNvPr id="95235" name="Rectangle 3"/>
          <p:cNvSpPr>
            <a:spLocks noGrp="1" noChangeArrowheads="1"/>
          </p:cNvSpPr>
          <p:nvPr>
            <p:ph type="body" idx="4294967295"/>
          </p:nvPr>
        </p:nvSpPr>
        <p:spPr>
          <a:xfrm>
            <a:off x="1000125" y="2143125"/>
            <a:ext cx="7286625" cy="3687763"/>
          </a:xfrm>
        </p:spPr>
        <p:txBody>
          <a:bodyPr/>
          <a:lstStyle/>
          <a:p>
            <a:pPr algn="just" eaLnBrk="1" hangingPunct="1">
              <a:buFontTx/>
              <a:buNone/>
            </a:pPr>
            <a:r>
              <a:rPr lang="ru-RU" b="1" smtClean="0"/>
              <a:t>Цель терапии</a:t>
            </a:r>
            <a:r>
              <a:rPr lang="ru-RU" smtClean="0"/>
              <a:t> – уменьшение субъективных проявлений дискомфорта в области живота, вздутия, болей; нормализация стула, </a:t>
            </a:r>
            <a:r>
              <a:rPr lang="ru-RU" b="1" smtClean="0"/>
              <a:t>улучшение качества жизни</a:t>
            </a:r>
            <a:r>
              <a:rPr lang="ru-RU" smtClean="0"/>
              <a:t> пациентов с СРК.</a:t>
            </a:r>
            <a:endParaRPr lang="en-US" smtClean="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642937"/>
          </a:xfrm>
        </p:spPr>
        <p:txBody>
          <a:bodyPr>
            <a:normAutofit fontScale="90000"/>
          </a:bodyPr>
          <a:lstStyle/>
          <a:p>
            <a:pPr algn="ctr" eaLnBrk="1" hangingPunct="1">
              <a:defRPr/>
            </a:pPr>
            <a:r>
              <a:rPr lang="ru-RU" dirty="0" smtClean="0">
                <a:solidFill>
                  <a:schemeClr val="accent1"/>
                </a:solidFill>
              </a:rPr>
              <a:t>Диарея в клинической практике</a:t>
            </a:r>
          </a:p>
        </p:txBody>
      </p:sp>
      <p:sp>
        <p:nvSpPr>
          <p:cNvPr id="10243" name="Rectangle 3"/>
          <p:cNvSpPr>
            <a:spLocks noGrp="1" noChangeArrowheads="1"/>
          </p:cNvSpPr>
          <p:nvPr>
            <p:ph type="body" idx="1"/>
          </p:nvPr>
        </p:nvSpPr>
        <p:spPr>
          <a:xfrm>
            <a:off x="428625" y="1000125"/>
            <a:ext cx="8286750" cy="5000625"/>
          </a:xfrm>
        </p:spPr>
        <p:txBody>
          <a:bodyPr/>
          <a:lstStyle/>
          <a:p>
            <a:pPr algn="just"/>
            <a:r>
              <a:rPr lang="ru-RU" sz="2000" smtClean="0"/>
              <a:t> </a:t>
            </a:r>
            <a:r>
              <a:rPr lang="ru-RU" sz="2400" smtClean="0"/>
              <a:t>Острая (длительность до 2-х недель) и хроническая (длительность более 2-х недель)</a:t>
            </a:r>
          </a:p>
          <a:p>
            <a:pPr algn="just"/>
            <a:r>
              <a:rPr lang="ru-RU" sz="2400" smtClean="0"/>
              <a:t> Осмотическая (жидкость в просвет кишки поступает по законам осмоса, в результате попадания в просвет кишки неабсорбируемых осмотически активных веществ) и секреторная (в результате активного транспорта ионов в просвет кишки). Чаще диарейный синдром имеет смешанный характер с преобладанием осмотического или секреторного компонента</a:t>
            </a:r>
          </a:p>
          <a:p>
            <a:pPr algn="just"/>
            <a:r>
              <a:rPr lang="ru-RU" sz="2400" smtClean="0"/>
              <a:t>Инфекционная и неинфекционная</a:t>
            </a:r>
          </a:p>
          <a:p>
            <a:pPr algn="just"/>
            <a:r>
              <a:rPr lang="ru-RU" sz="2400" smtClean="0"/>
              <a:t>Воспалительная и невоспалительная</a:t>
            </a:r>
          </a:p>
          <a:p>
            <a:pPr algn="just"/>
            <a:r>
              <a:rPr lang="ru-RU" sz="2400" smtClean="0"/>
              <a:t>Связанная с заболеваниями ЖКТ или других органов (панкреатит и др.)</a:t>
            </a:r>
          </a:p>
          <a:p>
            <a:pPr algn="just">
              <a:buFont typeface="Wingdings 2" pitchFamily="18" charset="2"/>
              <a:buNone/>
            </a:pPr>
            <a:endParaRPr lang="ru-RU" sz="2400" smtClean="0"/>
          </a:p>
          <a:p>
            <a:pPr algn="just">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500063" y="571500"/>
            <a:ext cx="8072437" cy="1357313"/>
          </a:xfrm>
        </p:spPr>
        <p:txBody>
          <a:bodyPr>
            <a:normAutofit fontScale="90000"/>
          </a:bodyPr>
          <a:lstStyle/>
          <a:p>
            <a:pPr algn="ctr" eaLnBrk="1" hangingPunct="1">
              <a:defRPr/>
            </a:pPr>
            <a:r>
              <a:rPr lang="ru-RU" dirty="0" smtClean="0"/>
              <a:t>Общие положения по ведению пациентов с функциональными заболеваниями ЖКТ </a:t>
            </a:r>
          </a:p>
        </p:txBody>
      </p:sp>
      <p:sp>
        <p:nvSpPr>
          <p:cNvPr id="96259" name="Rectangle 3"/>
          <p:cNvSpPr>
            <a:spLocks noGrp="1" noChangeArrowheads="1"/>
          </p:cNvSpPr>
          <p:nvPr>
            <p:ph type="body" idx="4294967295"/>
          </p:nvPr>
        </p:nvSpPr>
        <p:spPr>
          <a:xfrm>
            <a:off x="468313" y="2214563"/>
            <a:ext cx="8135937" cy="3357562"/>
          </a:xfrm>
        </p:spPr>
        <p:txBody>
          <a:bodyPr/>
          <a:lstStyle/>
          <a:p>
            <a:pPr algn="just" eaLnBrk="1" hangingPunct="1">
              <a:lnSpc>
                <a:spcPct val="90000"/>
              </a:lnSpc>
            </a:pPr>
            <a:r>
              <a:rPr lang="ru-RU" sz="2000" smtClean="0"/>
              <a:t>Понимание врачом того, что </a:t>
            </a:r>
            <a:r>
              <a:rPr lang="ru-RU" sz="2000" b="1" smtClean="0"/>
              <a:t>пациент страдает </a:t>
            </a:r>
            <a:r>
              <a:rPr lang="ru-RU" sz="2000" smtClean="0"/>
              <a:t>и это страдание снижает (порой существенно) качество жизни</a:t>
            </a:r>
          </a:p>
          <a:p>
            <a:pPr algn="just" eaLnBrk="1" hangingPunct="1">
              <a:lnSpc>
                <a:spcPct val="90000"/>
              </a:lnSpc>
            </a:pPr>
            <a:r>
              <a:rPr lang="ru-RU" sz="2000" smtClean="0"/>
              <a:t>Врач обязан </a:t>
            </a:r>
            <a:r>
              <a:rPr lang="ru-RU" sz="2000" b="1" smtClean="0"/>
              <a:t>исключить органическую патологию</a:t>
            </a:r>
          </a:p>
          <a:p>
            <a:pPr algn="just" eaLnBrk="1" hangingPunct="1">
              <a:lnSpc>
                <a:spcPct val="90000"/>
              </a:lnSpc>
            </a:pPr>
            <a:r>
              <a:rPr lang="ru-RU" sz="2000" smtClean="0"/>
              <a:t>Важным является</a:t>
            </a:r>
            <a:r>
              <a:rPr lang="ru-RU" sz="2000" b="1" smtClean="0"/>
              <a:t> разъяснение сути заболевания</a:t>
            </a:r>
            <a:r>
              <a:rPr lang="ru-RU" sz="2000" smtClean="0"/>
              <a:t> </a:t>
            </a:r>
            <a:r>
              <a:rPr lang="ru-RU" sz="2000" b="1" smtClean="0"/>
              <a:t>и назначаемого лечения</a:t>
            </a:r>
          </a:p>
          <a:p>
            <a:pPr algn="just" eaLnBrk="1" hangingPunct="1">
              <a:lnSpc>
                <a:spcPct val="90000"/>
              </a:lnSpc>
            </a:pPr>
            <a:r>
              <a:rPr lang="ru-RU" sz="2000" smtClean="0"/>
              <a:t>Характер общения с пациентом должен во всем, даже в сборе анамнеза, содержать</a:t>
            </a:r>
            <a:r>
              <a:rPr lang="ru-RU" sz="2000" b="1" smtClean="0"/>
              <a:t> психотерапевтический компонент</a:t>
            </a:r>
            <a:endParaRPr lang="en-US" sz="2000" b="1" smtClean="0"/>
          </a:p>
          <a:p>
            <a:pPr algn="r" eaLnBrk="1" hangingPunct="1">
              <a:lnSpc>
                <a:spcPct val="90000"/>
              </a:lnSpc>
              <a:buFont typeface="Wingdings 2" pitchFamily="18" charset="2"/>
              <a:buNone/>
            </a:pPr>
            <a:r>
              <a:rPr lang="ru-RU" sz="2000" smtClean="0"/>
              <a:t>С.И.Пиманов, Н.Н.Силивончик, 2010</a:t>
            </a:r>
            <a:endParaRPr lang="ru-RU" smtClean="0"/>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714375" y="428625"/>
            <a:ext cx="7772400" cy="857250"/>
          </a:xfrm>
        </p:spPr>
        <p:txBody>
          <a:bodyPr>
            <a:normAutofit fontScale="90000"/>
          </a:bodyPr>
          <a:lstStyle/>
          <a:p>
            <a:pPr algn="ctr" eaLnBrk="1" hangingPunct="1">
              <a:defRPr/>
            </a:pPr>
            <a:r>
              <a:rPr lang="ru-RU" dirty="0" smtClean="0"/>
              <a:t>Общие принципы лечения СРК</a:t>
            </a:r>
          </a:p>
        </p:txBody>
      </p:sp>
      <p:sp>
        <p:nvSpPr>
          <p:cNvPr id="97283" name="Rectangle 3"/>
          <p:cNvSpPr>
            <a:spLocks noGrp="1" noChangeArrowheads="1"/>
          </p:cNvSpPr>
          <p:nvPr>
            <p:ph type="body" idx="4294967295"/>
          </p:nvPr>
        </p:nvSpPr>
        <p:spPr>
          <a:xfrm>
            <a:off x="571500" y="1785938"/>
            <a:ext cx="7772400" cy="4214812"/>
          </a:xfrm>
        </p:spPr>
        <p:txBody>
          <a:bodyPr/>
          <a:lstStyle/>
          <a:p>
            <a:pPr algn="just" eaLnBrk="1" hangingPunct="1">
              <a:lnSpc>
                <a:spcPct val="90000"/>
              </a:lnSpc>
            </a:pPr>
            <a:r>
              <a:rPr lang="ru-RU" smtClean="0"/>
              <a:t>Нормализация режима питания и образа жизни</a:t>
            </a:r>
          </a:p>
          <a:p>
            <a:pPr algn="just" eaLnBrk="1" hangingPunct="1">
              <a:lnSpc>
                <a:spcPct val="90000"/>
              </a:lnSpc>
            </a:pPr>
            <a:r>
              <a:rPr lang="ru-RU" smtClean="0"/>
              <a:t>Пробное лечение про-(пре)биотиками или антибиотиками </a:t>
            </a:r>
          </a:p>
          <a:p>
            <a:pPr algn="just" eaLnBrk="1" hangingPunct="1">
              <a:lnSpc>
                <a:spcPct val="90000"/>
              </a:lnSpc>
            </a:pPr>
            <a:r>
              <a:rPr lang="ru-RU" smtClean="0"/>
              <a:t>Лечение боли</a:t>
            </a:r>
          </a:p>
          <a:p>
            <a:pPr algn="just" eaLnBrk="1" hangingPunct="1">
              <a:lnSpc>
                <a:spcPct val="90000"/>
              </a:lnSpc>
            </a:pPr>
            <a:r>
              <a:rPr lang="ru-RU" smtClean="0"/>
              <a:t>Психотерапия (релаксационная, гипно-, когнитивная и др.)</a:t>
            </a:r>
          </a:p>
          <a:p>
            <a:pPr algn="just" eaLnBrk="1" hangingPunct="1">
              <a:lnSpc>
                <a:spcPct val="90000"/>
              </a:lnSpc>
            </a:pPr>
            <a:r>
              <a:rPr lang="ru-RU" smtClean="0"/>
              <a:t>Коррекция нарушений моторики </a:t>
            </a:r>
          </a:p>
          <a:p>
            <a:pPr algn="just" eaLnBrk="1" hangingPunct="1">
              <a:lnSpc>
                <a:spcPct val="90000"/>
              </a:lnSpc>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714375" y="428625"/>
            <a:ext cx="7772400" cy="714375"/>
          </a:xfrm>
        </p:spPr>
        <p:txBody>
          <a:bodyPr/>
          <a:lstStyle/>
          <a:p>
            <a:pPr algn="ctr" eaLnBrk="1" hangingPunct="1">
              <a:defRPr/>
            </a:pPr>
            <a:r>
              <a:rPr lang="ru-RU" dirty="0" smtClean="0"/>
              <a:t>Лечение боли при СРК</a:t>
            </a:r>
          </a:p>
        </p:txBody>
      </p:sp>
      <p:sp>
        <p:nvSpPr>
          <p:cNvPr id="98307" name="Rectangle 3"/>
          <p:cNvSpPr>
            <a:spLocks noGrp="1" noChangeArrowheads="1"/>
          </p:cNvSpPr>
          <p:nvPr>
            <p:ph type="body" idx="4294967295"/>
          </p:nvPr>
        </p:nvSpPr>
        <p:spPr>
          <a:xfrm>
            <a:off x="357188" y="1143000"/>
            <a:ext cx="8286750" cy="4857750"/>
          </a:xfrm>
        </p:spPr>
        <p:txBody>
          <a:bodyPr/>
          <a:lstStyle/>
          <a:p>
            <a:pPr algn="just" eaLnBrk="1" hangingPunct="1">
              <a:lnSpc>
                <a:spcPct val="90000"/>
              </a:lnSpc>
            </a:pPr>
            <a:r>
              <a:rPr lang="ru-RU" sz="2400" smtClean="0"/>
              <a:t>Парацетамол предпочтительнее другим НПВС (учитывать ульцерогенное действие на ЖКТ!)</a:t>
            </a:r>
          </a:p>
          <a:p>
            <a:pPr algn="just" eaLnBrk="1" hangingPunct="1">
              <a:lnSpc>
                <a:spcPct val="90000"/>
              </a:lnSpc>
            </a:pPr>
            <a:r>
              <a:rPr lang="ru-RU" sz="2400" smtClean="0"/>
              <a:t>Спазмолитические препараты (гиосцина бутилбромид, дротаверин, мебеверин, отилония бромид, папаверин, пинаверия бромид). Дозы стандартные.</a:t>
            </a:r>
          </a:p>
          <a:p>
            <a:pPr algn="just" eaLnBrk="1" hangingPunct="1">
              <a:lnSpc>
                <a:spcPct val="90000"/>
              </a:lnSpc>
            </a:pPr>
            <a:r>
              <a:rPr lang="ru-RU" sz="2400" smtClean="0"/>
              <a:t>Тримебутина малеат в стандартной дозе</a:t>
            </a:r>
          </a:p>
          <a:p>
            <a:pPr algn="just" eaLnBrk="1" hangingPunct="1">
              <a:lnSpc>
                <a:spcPct val="90000"/>
              </a:lnSpc>
            </a:pPr>
            <a:r>
              <a:rPr lang="ru-RU" sz="2400" smtClean="0"/>
              <a:t>Антидепрессанты*: трициклические (амитриптилин, дезипрамин), селективные ингибиторы обратного захвата серотонина (парексетин, циталопрам) и др.</a:t>
            </a:r>
          </a:p>
          <a:p>
            <a:pPr algn="just" eaLnBrk="1" hangingPunct="1">
              <a:lnSpc>
                <a:spcPct val="90000"/>
              </a:lnSpc>
            </a:pPr>
            <a:r>
              <a:rPr lang="ru-RU" sz="2400" smtClean="0"/>
              <a:t>Психотерапия (релаксационная, гипно-, когнитивная и др.)</a:t>
            </a:r>
          </a:p>
          <a:p>
            <a:pPr algn="just" eaLnBrk="1" hangingPunct="1">
              <a:lnSpc>
                <a:spcPct val="90000"/>
              </a:lnSpc>
            </a:pPr>
            <a:r>
              <a:rPr lang="ru-RU" sz="2400" smtClean="0"/>
              <a:t>Масло мяты перечной</a:t>
            </a:r>
          </a:p>
          <a:p>
            <a:pPr algn="just" eaLnBrk="1" hangingPunct="1">
              <a:lnSpc>
                <a:spcPct val="90000"/>
              </a:lnSpc>
              <a:buFont typeface="Wingdings 2" pitchFamily="18" charset="2"/>
              <a:buNone/>
            </a:pPr>
            <a:r>
              <a:rPr lang="ru-RU" sz="2400" smtClean="0"/>
              <a:t>*Доза «титруется» индивидуально</a:t>
            </a:r>
          </a:p>
          <a:p>
            <a:pPr algn="just" eaLnBrk="1" hangingPunct="1">
              <a:lnSpc>
                <a:spcPct val="90000"/>
              </a:lnSpc>
              <a:buFont typeface="Wingdings 2" pitchFamily="18" charset="2"/>
              <a:buNone/>
            </a:pPr>
            <a:endParaRPr lang="ru-RU" sz="2400" smtClean="0"/>
          </a:p>
          <a:p>
            <a:pPr algn="just" eaLnBrk="1" hangingPunct="1">
              <a:lnSpc>
                <a:spcPct val="90000"/>
              </a:lnSpc>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857250" y="500063"/>
            <a:ext cx="7847013" cy="739775"/>
          </a:xfrm>
        </p:spPr>
        <p:txBody>
          <a:bodyPr/>
          <a:lstStyle/>
          <a:p>
            <a:pPr eaLnBrk="1" hangingPunct="1">
              <a:defRPr/>
            </a:pPr>
            <a:r>
              <a:rPr lang="ru-RU" sz="4000" dirty="0" smtClean="0"/>
              <a:t>Лечение СРК с диареей</a:t>
            </a:r>
          </a:p>
        </p:txBody>
      </p:sp>
      <p:sp>
        <p:nvSpPr>
          <p:cNvPr id="99331" name="Rectangle 3"/>
          <p:cNvSpPr>
            <a:spLocks noGrp="1" noChangeArrowheads="1"/>
          </p:cNvSpPr>
          <p:nvPr>
            <p:ph type="body" idx="4294967295"/>
          </p:nvPr>
        </p:nvSpPr>
        <p:spPr>
          <a:xfrm>
            <a:off x="500063" y="1285875"/>
            <a:ext cx="8001000" cy="4714875"/>
          </a:xfrm>
        </p:spPr>
        <p:txBody>
          <a:bodyPr/>
          <a:lstStyle/>
          <a:p>
            <a:pPr algn="just" eaLnBrk="1" hangingPunct="1"/>
            <a:r>
              <a:rPr lang="ru-RU" sz="2000" smtClean="0"/>
              <a:t>Отказ от продуктов, содержащих сорбитол или кофеин</a:t>
            </a:r>
          </a:p>
          <a:p>
            <a:pPr algn="just" eaLnBrk="1" hangingPunct="1"/>
            <a:r>
              <a:rPr lang="ru-RU" sz="2000" smtClean="0"/>
              <a:t>Лоперамид (2-4 мг по требованию, не более 12 мг</a:t>
            </a:r>
            <a:r>
              <a:rPr lang="en-US" sz="2000" smtClean="0"/>
              <a:t>/</a:t>
            </a:r>
            <a:r>
              <a:rPr lang="ru-RU" sz="2000" smtClean="0"/>
              <a:t>сут). Может применяться профилактически (перед едой, активностью – например, перед публичными выступлениями, соревнованиями)</a:t>
            </a:r>
          </a:p>
          <a:p>
            <a:pPr algn="just" eaLnBrk="1" hangingPunct="1"/>
            <a:r>
              <a:rPr lang="ru-RU" sz="2000" smtClean="0"/>
              <a:t>Каолин (по 1 пакетику 3-4 раза в сутки)</a:t>
            </a:r>
          </a:p>
          <a:p>
            <a:pPr algn="just" eaLnBrk="1" hangingPunct="1"/>
            <a:r>
              <a:rPr lang="ru-RU" sz="2000" smtClean="0"/>
              <a:t>Холестирамин (4 г</a:t>
            </a:r>
            <a:r>
              <a:rPr lang="en-US" sz="2000" smtClean="0"/>
              <a:t>/</a:t>
            </a:r>
            <a:r>
              <a:rPr lang="ru-RU" sz="2000" smtClean="0"/>
              <a:t>сут во время еды)</a:t>
            </a:r>
          </a:p>
          <a:p>
            <a:pPr algn="just" eaLnBrk="1" hangingPunct="1"/>
            <a:r>
              <a:rPr lang="ru-RU" sz="2000" smtClean="0"/>
              <a:t>Антагонист 5-</a:t>
            </a:r>
            <a:r>
              <a:rPr lang="en-US" sz="2000" smtClean="0"/>
              <a:t>HT</a:t>
            </a:r>
            <a:r>
              <a:rPr lang="ru-RU" sz="2000" baseline="-25000" smtClean="0"/>
              <a:t>3</a:t>
            </a:r>
            <a:r>
              <a:rPr lang="ru-RU" sz="2000" smtClean="0"/>
              <a:t>-серотониновых рецепторов - алосетрон (по 0,5-1 мг 2 раза в сутки при тяжелом СРК у женщин) – развитие ишемического колита 1:750!</a:t>
            </a:r>
          </a:p>
          <a:p>
            <a:pPr algn="just" eaLnBrk="1" hangingPunct="1"/>
            <a:r>
              <a:rPr lang="ru-RU" sz="2000" smtClean="0"/>
              <a:t>Дополнительные симптоматические  вмешательства (назначение ферментных препаратов и др.)</a:t>
            </a:r>
            <a:endParaRPr lang="ru-RU" sz="2000" b="1" smtClean="0"/>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642938" y="285750"/>
            <a:ext cx="7847012" cy="642938"/>
          </a:xfrm>
        </p:spPr>
        <p:txBody>
          <a:bodyPr>
            <a:normAutofit fontScale="90000"/>
          </a:bodyPr>
          <a:lstStyle/>
          <a:p>
            <a:pPr algn="ctr" eaLnBrk="1" hangingPunct="1">
              <a:defRPr/>
            </a:pPr>
            <a:r>
              <a:rPr lang="ru-RU" sz="4000" dirty="0" smtClean="0"/>
              <a:t>Функциональное вздутие</a:t>
            </a:r>
          </a:p>
        </p:txBody>
      </p:sp>
      <p:sp>
        <p:nvSpPr>
          <p:cNvPr id="101379" name="Rectangle 3"/>
          <p:cNvSpPr>
            <a:spLocks noGrp="1" noChangeArrowheads="1"/>
          </p:cNvSpPr>
          <p:nvPr>
            <p:ph type="body" idx="4294967295"/>
          </p:nvPr>
        </p:nvSpPr>
        <p:spPr>
          <a:xfrm>
            <a:off x="285750" y="928688"/>
            <a:ext cx="8429625" cy="5572125"/>
          </a:xfrm>
        </p:spPr>
        <p:txBody>
          <a:bodyPr/>
          <a:lstStyle/>
          <a:p>
            <a:pPr algn="just" eaLnBrk="1" hangingPunct="1">
              <a:lnSpc>
                <a:spcPct val="80000"/>
              </a:lnSpc>
            </a:pPr>
            <a:r>
              <a:rPr lang="ru-RU" sz="2400" smtClean="0"/>
              <a:t>Определение: повторяющееся ощущение вздутия живота, связанное или не связанное с растяжением, но не является частью других функциональных желудочно-кишечных расстройств (ФЖКР)</a:t>
            </a:r>
          </a:p>
          <a:p>
            <a:pPr algn="just" eaLnBrk="1" hangingPunct="1">
              <a:lnSpc>
                <a:spcPct val="80000"/>
              </a:lnSpc>
            </a:pPr>
            <a:r>
              <a:rPr lang="ru-RU" sz="2400" smtClean="0"/>
              <a:t>Диагностические критерии включают:</a:t>
            </a:r>
          </a:p>
          <a:p>
            <a:pPr algn="just" eaLnBrk="1" hangingPunct="1">
              <a:lnSpc>
                <a:spcPct val="80000"/>
              </a:lnSpc>
              <a:buFont typeface="Wingdings 2" pitchFamily="18" charset="2"/>
              <a:buNone/>
            </a:pPr>
            <a:r>
              <a:rPr lang="ru-RU" sz="2400" smtClean="0"/>
              <a:t>1. Повторяющееся чувство вздутия или видимое вздутие, по крайней мере, 3 дня в месяц в течение 3-х месяцев не менее 6 месяцев перед диагностикой</a:t>
            </a:r>
          </a:p>
          <a:p>
            <a:pPr algn="just" eaLnBrk="1" hangingPunct="1">
              <a:lnSpc>
                <a:spcPct val="80000"/>
              </a:lnSpc>
              <a:buFont typeface="Wingdings 2" pitchFamily="18" charset="2"/>
              <a:buNone/>
            </a:pPr>
            <a:r>
              <a:rPr lang="ru-RU" sz="2400" smtClean="0"/>
              <a:t>2. Недостаточность критериев для диагностики функциональной диспепсии, СРК или других ФЖКР</a:t>
            </a:r>
          </a:p>
          <a:p>
            <a:pPr algn="just" eaLnBrk="1" hangingPunct="1">
              <a:lnSpc>
                <a:spcPct val="80000"/>
              </a:lnSpc>
            </a:pPr>
            <a:r>
              <a:rPr lang="ru-RU" sz="2400" smtClean="0"/>
              <a:t>Лечение соответствует таковому при СРК. Дополнительно могут назначаться: симетикон, альверин, диосмектит</a:t>
            </a:r>
          </a:p>
          <a:p>
            <a:pPr eaLnBrk="1" hangingPunct="1">
              <a:lnSpc>
                <a:spcPct val="80000"/>
              </a:lnSpc>
            </a:pPr>
            <a:endParaRPr lang="ru-RU" sz="2400" b="1" smtClean="0"/>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500063" y="285750"/>
            <a:ext cx="8183562" cy="1357313"/>
          </a:xfrm>
        </p:spPr>
        <p:txBody>
          <a:bodyPr/>
          <a:lstStyle/>
          <a:p>
            <a:pPr algn="ctr" eaLnBrk="1" hangingPunct="1">
              <a:defRPr/>
            </a:pPr>
            <a:r>
              <a:rPr lang="ru-RU" dirty="0" smtClean="0">
                <a:cs typeface="Arial" charset="0"/>
              </a:rPr>
              <a:t>Продукты, задерживающие опорожнение кишечника</a:t>
            </a:r>
          </a:p>
        </p:txBody>
      </p:sp>
      <p:sp>
        <p:nvSpPr>
          <p:cNvPr id="114691" name="Rectangle 3"/>
          <p:cNvSpPr>
            <a:spLocks noGrp="1" noChangeArrowheads="1"/>
          </p:cNvSpPr>
          <p:nvPr>
            <p:ph type="body" idx="4294967295"/>
          </p:nvPr>
        </p:nvSpPr>
        <p:spPr>
          <a:xfrm>
            <a:off x="642938" y="1714500"/>
            <a:ext cx="7858125" cy="4187825"/>
          </a:xfrm>
        </p:spPr>
        <p:txBody>
          <a:bodyPr/>
          <a:lstStyle/>
          <a:p>
            <a:pPr algn="just" eaLnBrk="1" hangingPunct="1">
              <a:buFontTx/>
              <a:buNone/>
            </a:pPr>
            <a:r>
              <a:rPr lang="ru-RU" smtClean="0">
                <a:latin typeface="Arial" pitchFamily="34" charset="0"/>
              </a:rPr>
              <a:t>  </a:t>
            </a:r>
            <a:r>
              <a:rPr lang="ru-RU" smtClean="0">
                <a:latin typeface="Arial" pitchFamily="34" charset="0"/>
                <a:cs typeface="Arial" pitchFamily="34" charset="0"/>
              </a:rPr>
              <a:t>•</a:t>
            </a:r>
            <a:r>
              <a:rPr lang="ru-RU" smtClean="0">
                <a:latin typeface="Arial" pitchFamily="34" charset="0"/>
              </a:rPr>
              <a:t> </a:t>
            </a:r>
            <a:r>
              <a:rPr lang="ru-RU" smtClean="0">
                <a:cs typeface="Arial" pitchFamily="34" charset="0"/>
              </a:rPr>
              <a:t>продукты содержащие танин: черника, крепкий черный чай, какао, натуральные красные вина (кагор и др.)</a:t>
            </a:r>
          </a:p>
          <a:p>
            <a:pPr algn="just" eaLnBrk="1" hangingPunct="1">
              <a:buFontTx/>
              <a:buNone/>
            </a:pPr>
            <a:r>
              <a:rPr lang="ru-RU" smtClean="0">
                <a:cs typeface="Arial" pitchFamily="34" charset="0"/>
              </a:rPr>
              <a:t> </a:t>
            </a:r>
            <a:r>
              <a:rPr lang="ru-RU" smtClean="0"/>
              <a:t> </a:t>
            </a:r>
            <a:r>
              <a:rPr lang="ru-RU" smtClean="0">
                <a:cs typeface="Arial" pitchFamily="34" charset="0"/>
              </a:rPr>
              <a:t>•</a:t>
            </a:r>
            <a:r>
              <a:rPr lang="ru-RU" smtClean="0"/>
              <a:t> </a:t>
            </a:r>
            <a:r>
              <a:rPr lang="ru-RU" smtClean="0">
                <a:cs typeface="Arial" pitchFamily="34" charset="0"/>
              </a:rPr>
              <a:t>пища в протертом виде, вещества вязкой консистенции (слизистые супы, протертые каши, особенно манная и рисовая)</a:t>
            </a:r>
          </a:p>
          <a:p>
            <a:pPr algn="just" eaLnBrk="1" hangingPunct="1">
              <a:buFontTx/>
              <a:buNone/>
            </a:pPr>
            <a:r>
              <a:rPr lang="ru-RU" smtClean="0">
                <a:cs typeface="Arial" pitchFamily="34" charset="0"/>
              </a:rPr>
              <a:t> </a:t>
            </a:r>
            <a:r>
              <a:rPr lang="ru-RU" smtClean="0"/>
              <a:t> </a:t>
            </a:r>
            <a:r>
              <a:rPr lang="ru-RU" smtClean="0">
                <a:cs typeface="Arial" pitchFamily="34" charset="0"/>
              </a:rPr>
              <a:t>•</a:t>
            </a:r>
            <a:r>
              <a:rPr lang="ru-RU" smtClean="0"/>
              <a:t> </a:t>
            </a:r>
            <a:r>
              <a:rPr lang="ru-RU" smtClean="0">
                <a:cs typeface="Arial" pitchFamily="34" charset="0"/>
              </a:rPr>
              <a:t>теплые и горячие блюда</a:t>
            </a:r>
          </a:p>
          <a:p>
            <a:pPr eaLnBrk="1" hangingPunct="1">
              <a:buFontTx/>
              <a:buNone/>
            </a:pPr>
            <a:endParaRPr lang="ru-RU" smtClean="0"/>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642938" y="428625"/>
            <a:ext cx="7847012" cy="642938"/>
          </a:xfrm>
        </p:spPr>
        <p:txBody>
          <a:bodyPr>
            <a:normAutofit fontScale="90000"/>
          </a:bodyPr>
          <a:lstStyle/>
          <a:p>
            <a:pPr algn="ctr" eaLnBrk="1" hangingPunct="1">
              <a:defRPr/>
            </a:pPr>
            <a:r>
              <a:rPr lang="ru-RU" sz="4000" dirty="0" smtClean="0"/>
              <a:t>Функциональная диарея</a:t>
            </a:r>
          </a:p>
        </p:txBody>
      </p:sp>
      <p:sp>
        <p:nvSpPr>
          <p:cNvPr id="118787" name="Rectangle 3"/>
          <p:cNvSpPr>
            <a:spLocks noGrp="1" noChangeArrowheads="1"/>
          </p:cNvSpPr>
          <p:nvPr>
            <p:ph type="body" idx="4294967295"/>
          </p:nvPr>
        </p:nvSpPr>
        <p:spPr>
          <a:xfrm>
            <a:off x="500063" y="1357313"/>
            <a:ext cx="8072437" cy="4967287"/>
          </a:xfrm>
        </p:spPr>
        <p:txBody>
          <a:bodyPr/>
          <a:lstStyle/>
          <a:p>
            <a:pPr algn="just" eaLnBrk="1" hangingPunct="1">
              <a:lnSpc>
                <a:spcPct val="80000"/>
              </a:lnSpc>
            </a:pPr>
            <a:r>
              <a:rPr lang="ru-RU" sz="2000" smtClean="0"/>
              <a:t>Определение: постоянный или периодический синдром, характеризующийся пассажем свободного (мягкого) или водянистого стула без абдоминальной боли или дискомфорта</a:t>
            </a:r>
          </a:p>
          <a:p>
            <a:pPr algn="just" eaLnBrk="1" hangingPunct="1">
              <a:lnSpc>
                <a:spcPct val="80000"/>
              </a:lnSpc>
              <a:buFont typeface="Wingdings 2" pitchFamily="18" charset="2"/>
              <a:buNone/>
            </a:pPr>
            <a:endParaRPr lang="ru-RU" sz="2000" smtClean="0"/>
          </a:p>
          <a:p>
            <a:pPr algn="just" eaLnBrk="1" hangingPunct="1">
              <a:lnSpc>
                <a:spcPct val="80000"/>
              </a:lnSpc>
            </a:pPr>
            <a:r>
              <a:rPr lang="ru-RU" sz="2000" smtClean="0"/>
              <a:t>Диагностические критерии функциональной диареи:</a:t>
            </a:r>
          </a:p>
          <a:p>
            <a:pPr algn="just" eaLnBrk="1" hangingPunct="1">
              <a:lnSpc>
                <a:spcPct val="80000"/>
              </a:lnSpc>
            </a:pPr>
            <a:r>
              <a:rPr lang="ru-RU" sz="2000" smtClean="0"/>
              <a:t>Мягкий (кашицеобразный) или водянистый стул без боли, появляющийся, по крайней мере, в 75% опорожнений кишечника</a:t>
            </a:r>
          </a:p>
          <a:p>
            <a:pPr algn="just" eaLnBrk="1" hangingPunct="1">
              <a:lnSpc>
                <a:spcPct val="80000"/>
              </a:lnSpc>
              <a:buFont typeface="Wingdings 2" pitchFamily="18" charset="2"/>
              <a:buNone/>
            </a:pPr>
            <a:endParaRPr lang="ru-RU" sz="2000" smtClean="0"/>
          </a:p>
          <a:p>
            <a:pPr algn="just" eaLnBrk="1" hangingPunct="1">
              <a:lnSpc>
                <a:spcPct val="80000"/>
              </a:lnSpc>
            </a:pPr>
            <a:r>
              <a:rPr lang="ru-RU" sz="2000" smtClean="0"/>
              <a:t>Соответствие критериям должно соблюдаться 3 дня в месяц в течение 3-х месяцев не менее 6 месяцев перед диагностикой</a:t>
            </a:r>
          </a:p>
          <a:p>
            <a:pPr algn="just" eaLnBrk="1" hangingPunct="1">
              <a:lnSpc>
                <a:spcPct val="80000"/>
              </a:lnSpc>
              <a:buFont typeface="Wingdings 2" pitchFamily="18" charset="2"/>
              <a:buNone/>
            </a:pPr>
            <a:endParaRPr lang="ru-RU" sz="2000" smtClean="0"/>
          </a:p>
          <a:p>
            <a:pPr algn="just" eaLnBrk="1" hangingPunct="1">
              <a:lnSpc>
                <a:spcPct val="80000"/>
              </a:lnSpc>
            </a:pPr>
            <a:r>
              <a:rPr lang="ru-RU" sz="2000" smtClean="0"/>
              <a:t>Лечение соответствует СРК с диареей</a:t>
            </a:r>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642938" y="642938"/>
            <a:ext cx="7847012" cy="500062"/>
          </a:xfrm>
        </p:spPr>
        <p:txBody>
          <a:bodyPr>
            <a:normAutofit fontScale="90000"/>
          </a:bodyPr>
          <a:lstStyle/>
          <a:p>
            <a:pPr algn="ctr" eaLnBrk="1" hangingPunct="1">
              <a:defRPr/>
            </a:pPr>
            <a:r>
              <a:rPr lang="ru-RU" sz="4000" dirty="0" smtClean="0"/>
              <a:t>Неспецифическое ФКР</a:t>
            </a:r>
          </a:p>
        </p:txBody>
      </p:sp>
      <p:sp>
        <p:nvSpPr>
          <p:cNvPr id="119811" name="Rectangle 3"/>
          <p:cNvSpPr>
            <a:spLocks noGrp="1" noChangeArrowheads="1"/>
          </p:cNvSpPr>
          <p:nvPr>
            <p:ph type="body" idx="4294967295"/>
          </p:nvPr>
        </p:nvSpPr>
        <p:spPr>
          <a:xfrm>
            <a:off x="714375" y="1357313"/>
            <a:ext cx="7786688" cy="4967287"/>
          </a:xfrm>
        </p:spPr>
        <p:txBody>
          <a:bodyPr/>
          <a:lstStyle/>
          <a:p>
            <a:pPr algn="just" eaLnBrk="1" hangingPunct="1">
              <a:lnSpc>
                <a:spcPct val="80000"/>
              </a:lnSpc>
            </a:pPr>
            <a:r>
              <a:rPr lang="ru-RU" sz="2000" smtClean="0"/>
              <a:t>Определение: индивидуальные симптомы, которое не укладываются в описанные синдромы  ФКР</a:t>
            </a:r>
          </a:p>
          <a:p>
            <a:pPr algn="just" eaLnBrk="1" hangingPunct="1">
              <a:lnSpc>
                <a:spcPct val="80000"/>
              </a:lnSpc>
              <a:buFont typeface="Wingdings 2" pitchFamily="18" charset="2"/>
              <a:buNone/>
            </a:pPr>
            <a:endParaRPr lang="ru-RU" sz="2000" smtClean="0"/>
          </a:p>
          <a:p>
            <a:pPr algn="just" eaLnBrk="1" hangingPunct="1">
              <a:lnSpc>
                <a:spcPct val="80000"/>
              </a:lnSpc>
            </a:pPr>
            <a:r>
              <a:rPr lang="ru-RU" sz="2000" smtClean="0"/>
              <a:t>Диагностические критерии:</a:t>
            </a:r>
          </a:p>
          <a:p>
            <a:pPr algn="just" eaLnBrk="1" hangingPunct="1">
              <a:lnSpc>
                <a:spcPct val="80000"/>
              </a:lnSpc>
            </a:pPr>
            <a:r>
              <a:rPr lang="ru-RU" sz="2000" smtClean="0"/>
              <a:t>Кишечные симптомы, не связанные с органической этиологией, которые не удовлетворяют критериям ранее определенных категорий</a:t>
            </a:r>
          </a:p>
          <a:p>
            <a:pPr algn="just" eaLnBrk="1" hangingPunct="1">
              <a:lnSpc>
                <a:spcPct val="80000"/>
              </a:lnSpc>
              <a:buFont typeface="Wingdings 2" pitchFamily="18" charset="2"/>
              <a:buNone/>
            </a:pPr>
            <a:endParaRPr lang="ru-RU" sz="2000" smtClean="0"/>
          </a:p>
          <a:p>
            <a:pPr algn="just" eaLnBrk="1" hangingPunct="1">
              <a:lnSpc>
                <a:spcPct val="80000"/>
              </a:lnSpc>
            </a:pPr>
            <a:r>
              <a:rPr lang="ru-RU" sz="2000" smtClean="0"/>
              <a:t>Соответствие критериям должно соблюдаться 3 дня в месяц в течение 3-х месяцев не менее 6 месяцев перед диагностикой</a:t>
            </a:r>
          </a:p>
          <a:p>
            <a:pPr algn="just" eaLnBrk="1" hangingPunct="1">
              <a:lnSpc>
                <a:spcPct val="80000"/>
              </a:lnSpc>
              <a:buFont typeface="Wingdings 2" pitchFamily="18" charset="2"/>
              <a:buNone/>
            </a:pPr>
            <a:endParaRPr lang="ru-RU" sz="2000" smtClean="0"/>
          </a:p>
          <a:p>
            <a:pPr algn="just" eaLnBrk="1" hangingPunct="1">
              <a:lnSpc>
                <a:spcPct val="80000"/>
              </a:lnSpc>
            </a:pPr>
            <a:r>
              <a:rPr lang="ru-RU" sz="2000" smtClean="0"/>
              <a:t>Лечение соответствует СРК</a:t>
            </a:r>
            <a:endParaRPr lang="ru-RU" sz="2000" b="1" smtClean="0"/>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85750" y="642938"/>
            <a:ext cx="8715375" cy="714375"/>
          </a:xfrm>
        </p:spPr>
        <p:txBody>
          <a:bodyPr>
            <a:normAutofit fontScale="90000"/>
          </a:bodyPr>
          <a:lstStyle/>
          <a:p>
            <a:pPr eaLnBrk="1" fontAlgn="auto" hangingPunct="1">
              <a:spcAft>
                <a:spcPts val="0"/>
              </a:spcAft>
              <a:defRPr/>
            </a:pPr>
            <a:r>
              <a:rPr lang="ru-RU" sz="3000" dirty="0" smtClean="0">
                <a:solidFill>
                  <a:schemeClr val="accent1"/>
                </a:solidFill>
              </a:rPr>
              <a:t>Альтернативные подходы к лечению СРК,     </a:t>
            </a:r>
            <a:br>
              <a:rPr lang="ru-RU" sz="3000" dirty="0" smtClean="0">
                <a:solidFill>
                  <a:schemeClr val="accent1"/>
                </a:solidFill>
              </a:rPr>
            </a:br>
            <a:r>
              <a:rPr lang="ru-RU" sz="3000" dirty="0" smtClean="0">
                <a:solidFill>
                  <a:schemeClr val="accent1"/>
                </a:solidFill>
              </a:rPr>
              <a:t>  т.н. «дополнительные вмешательства»</a:t>
            </a:r>
            <a:endParaRPr lang="ru-RU" sz="3000" dirty="0">
              <a:solidFill>
                <a:schemeClr val="accent1"/>
              </a:solidFill>
            </a:endParaRPr>
          </a:p>
        </p:txBody>
      </p:sp>
      <p:sp>
        <p:nvSpPr>
          <p:cNvPr id="120835" name="Содержимое 2"/>
          <p:cNvSpPr>
            <a:spLocks noGrp="1"/>
          </p:cNvSpPr>
          <p:nvPr>
            <p:ph idx="4294967295"/>
          </p:nvPr>
        </p:nvSpPr>
        <p:spPr>
          <a:xfrm>
            <a:off x="285750" y="1357313"/>
            <a:ext cx="8397875" cy="4899025"/>
          </a:xfrm>
        </p:spPr>
        <p:txBody>
          <a:bodyPr/>
          <a:lstStyle/>
          <a:p>
            <a:pPr algn="just" eaLnBrk="1" hangingPunct="1"/>
            <a:r>
              <a:rPr lang="ru-RU" sz="2400" smtClean="0"/>
              <a:t>Коррекция дисбиоза</a:t>
            </a:r>
          </a:p>
          <a:p>
            <a:pPr algn="just" eaLnBrk="1" hangingPunct="1"/>
            <a:r>
              <a:rPr lang="ru-RU" sz="2400" smtClean="0"/>
              <a:t>Симптоматическое лечение (включая коррекцию мальабсорбции, регидратацию, детоксикацию (включая энтеросорбцию) и др.)</a:t>
            </a:r>
          </a:p>
          <a:p>
            <a:pPr algn="just" eaLnBrk="1" hangingPunct="1"/>
            <a:r>
              <a:rPr lang="ru-RU" sz="2400" smtClean="0"/>
              <a:t>Панкреатические ферменты (эффект в отношении вздутия после приема жирной пищи)</a:t>
            </a:r>
          </a:p>
          <a:p>
            <a:pPr algn="just" eaLnBrk="1" hangingPunct="1"/>
            <a:r>
              <a:rPr lang="ru-RU" sz="2400" smtClean="0"/>
              <a:t>Лечение сопутствующей патологии (атрофического гастрита, диспепсии (постпрандиального дистресс-синдрома), целиакии, ХНВЗК, ПБЦ, гепатита, холецистита, холангита, билиарной дисфункции, фибромиалгии, хронической тазовой боли и др.)</a:t>
            </a:r>
            <a:endParaRPr lang="ru-RU" smtClean="0"/>
          </a:p>
        </p:txBody>
      </p:sp>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28625" y="214313"/>
            <a:ext cx="8715375" cy="1000125"/>
          </a:xfrm>
        </p:spPr>
        <p:txBody>
          <a:bodyPr>
            <a:normAutofit fontScale="90000"/>
          </a:bodyPr>
          <a:lstStyle/>
          <a:p>
            <a:pPr eaLnBrk="1" fontAlgn="auto" hangingPunct="1">
              <a:spcAft>
                <a:spcPts val="0"/>
              </a:spcAft>
              <a:defRPr/>
            </a:pPr>
            <a:r>
              <a:rPr lang="ru-RU" sz="2800" dirty="0" smtClean="0">
                <a:solidFill>
                  <a:schemeClr val="accent1"/>
                </a:solidFill>
              </a:rPr>
              <a:t>Хронические неспецифические воспалительные заболевания кишечника </a:t>
            </a:r>
          </a:p>
        </p:txBody>
      </p:sp>
      <p:sp>
        <p:nvSpPr>
          <p:cNvPr id="5" name="Rectangle 3"/>
          <p:cNvSpPr txBox="1">
            <a:spLocks noChangeArrowheads="1"/>
          </p:cNvSpPr>
          <p:nvPr/>
        </p:nvSpPr>
        <p:spPr bwMode="auto">
          <a:xfrm>
            <a:off x="428625" y="1143000"/>
            <a:ext cx="8286750" cy="5286375"/>
          </a:xfrm>
          <a:prstGeom prst="rect">
            <a:avLst/>
          </a:prstGeom>
          <a:noFill/>
          <a:ln w="9525">
            <a:noFill/>
            <a:miter lim="800000"/>
            <a:headEnd/>
            <a:tailEnd/>
          </a:ln>
        </p:spPr>
        <p:txBody>
          <a:bodyPr/>
          <a:lstStyle/>
          <a:p>
            <a:pPr marL="342900" indent="-342900" algn="just" eaLnBrk="0" fontAlgn="auto" hangingPunct="0">
              <a:lnSpc>
                <a:spcPct val="90000"/>
              </a:lnSpc>
              <a:spcBef>
                <a:spcPct val="20000"/>
              </a:spcBef>
              <a:spcAft>
                <a:spcPts val="0"/>
              </a:spcAft>
              <a:buFontTx/>
              <a:buChar char="•"/>
              <a:defRPr/>
            </a:pPr>
            <a:r>
              <a:rPr lang="ru-RU" sz="2000" kern="0" dirty="0">
                <a:latin typeface="+mn-lt"/>
              </a:rPr>
              <a:t>В современной гастроэнтерологии два основных заболевания - </a:t>
            </a:r>
            <a:r>
              <a:rPr lang="ru-RU" sz="2000" dirty="0">
                <a:latin typeface="+mn-lt"/>
              </a:rPr>
              <a:t>болезнь Крона (БК) и язвенный колит (ЯК) относят к хроническим неспецифическим воспалительным заболеваниям кишечника (ХНВЗК)</a:t>
            </a:r>
          </a:p>
          <a:p>
            <a:pPr marL="342900" indent="-342900" algn="just" eaLnBrk="0" fontAlgn="auto" hangingPunct="0">
              <a:lnSpc>
                <a:spcPct val="90000"/>
              </a:lnSpc>
              <a:spcBef>
                <a:spcPct val="20000"/>
              </a:spcBef>
              <a:spcAft>
                <a:spcPts val="0"/>
              </a:spcAft>
              <a:buFontTx/>
              <a:buChar char="•"/>
              <a:defRPr/>
            </a:pPr>
            <a:r>
              <a:rPr lang="ru-RU" sz="2000" dirty="0">
                <a:latin typeface="+mn-lt"/>
              </a:rPr>
              <a:t>БК и ЯК – хронические </a:t>
            </a:r>
            <a:r>
              <a:rPr lang="ru-RU" sz="2000" dirty="0" err="1">
                <a:latin typeface="+mn-lt"/>
              </a:rPr>
              <a:t>редицивирующие</a:t>
            </a:r>
            <a:r>
              <a:rPr lang="ru-RU" sz="2000" dirty="0">
                <a:latin typeface="+mn-lt"/>
              </a:rPr>
              <a:t> </a:t>
            </a:r>
            <a:r>
              <a:rPr lang="ru-RU" sz="2000" dirty="0" err="1">
                <a:latin typeface="+mn-lt"/>
              </a:rPr>
              <a:t>иммуноопосредованные</a:t>
            </a:r>
            <a:r>
              <a:rPr lang="ru-RU" sz="2000" dirty="0">
                <a:latin typeface="+mn-lt"/>
              </a:rPr>
              <a:t> воспалительные заболевания кишечника неизвестной этиологии</a:t>
            </a:r>
          </a:p>
          <a:p>
            <a:pPr marL="342900" indent="-342900" algn="just" eaLnBrk="0" fontAlgn="auto" hangingPunct="0">
              <a:lnSpc>
                <a:spcPct val="90000"/>
              </a:lnSpc>
              <a:spcBef>
                <a:spcPct val="20000"/>
              </a:spcBef>
              <a:spcAft>
                <a:spcPts val="0"/>
              </a:spcAft>
              <a:buFontTx/>
              <a:buChar char="•"/>
              <a:defRPr/>
            </a:pPr>
            <a:r>
              <a:rPr lang="ru-RU" sz="2000" dirty="0">
                <a:latin typeface="+mn-lt"/>
              </a:rPr>
              <a:t> На сегодня доказано, что в условиях генетического полиморфизма, регулирующего барьерную функцию слизистой, врожденный микробный </a:t>
            </a:r>
            <a:r>
              <a:rPr lang="ru-RU" sz="2000" dirty="0" err="1">
                <a:latin typeface="+mn-lt"/>
              </a:rPr>
              <a:t>киллинг</a:t>
            </a:r>
            <a:r>
              <a:rPr lang="ru-RU" sz="2000" dirty="0">
                <a:latin typeface="+mn-lt"/>
              </a:rPr>
              <a:t> и иммунный ответ, даже симбиотические кишечные бактерии могут вызывать агрессивную реакцию Т-лимфоцитов с последующим развитием хронического воспаления</a:t>
            </a:r>
          </a:p>
          <a:p>
            <a:pPr marL="342900" indent="-342900" algn="just" eaLnBrk="0" fontAlgn="auto" hangingPunct="0">
              <a:lnSpc>
                <a:spcPct val="90000"/>
              </a:lnSpc>
              <a:spcBef>
                <a:spcPct val="20000"/>
              </a:spcBef>
              <a:spcAft>
                <a:spcPts val="0"/>
              </a:spcAft>
              <a:buFontTx/>
              <a:buChar char="•"/>
              <a:defRPr/>
            </a:pPr>
            <a:r>
              <a:rPr lang="ru-RU" sz="2000" dirty="0">
                <a:latin typeface="+mn-lt"/>
              </a:rPr>
              <a:t>Кроме БК и ЯК к ХНВЗК относятся: недифференцированный колит, микроскопический колит, </a:t>
            </a:r>
            <a:r>
              <a:rPr lang="ru-RU" sz="2000" dirty="0" err="1">
                <a:latin typeface="+mn-lt"/>
              </a:rPr>
              <a:t>коллагенозный</a:t>
            </a:r>
            <a:r>
              <a:rPr lang="ru-RU" sz="2000" dirty="0">
                <a:latin typeface="+mn-lt"/>
              </a:rPr>
              <a:t> колит и ряд других редко встречающихся заболеваний</a:t>
            </a:r>
          </a:p>
          <a:p>
            <a:pPr marL="342900" indent="-342900" algn="just" eaLnBrk="0" fontAlgn="auto" hangingPunct="0">
              <a:lnSpc>
                <a:spcPct val="90000"/>
              </a:lnSpc>
              <a:spcBef>
                <a:spcPct val="20000"/>
              </a:spcBef>
              <a:spcAft>
                <a:spcPts val="0"/>
              </a:spcAft>
              <a:buFontTx/>
              <a:buChar char="•"/>
              <a:defRPr/>
            </a:pPr>
            <a:endParaRPr lang="ru-RU" sz="2000" dirty="0">
              <a:latin typeface="+mn-lt"/>
            </a:endParaRPr>
          </a:p>
          <a:p>
            <a:pPr marL="342900" indent="-342900" eaLnBrk="0" fontAlgn="auto" hangingPunct="0">
              <a:lnSpc>
                <a:spcPct val="90000"/>
              </a:lnSpc>
              <a:spcBef>
                <a:spcPct val="20000"/>
              </a:spcBef>
              <a:spcAft>
                <a:spcPts val="0"/>
              </a:spcAft>
              <a:buFontTx/>
              <a:buChar char="•"/>
              <a:defRPr/>
            </a:pPr>
            <a:endParaRPr lang="ru-RU" sz="3200" kern="0" dirty="0">
              <a:latin typeface="+mn-lt"/>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642937"/>
          </a:xfrm>
        </p:spPr>
        <p:txBody>
          <a:bodyPr>
            <a:normAutofit fontScale="90000"/>
          </a:bodyPr>
          <a:lstStyle/>
          <a:p>
            <a:pPr algn="ctr" eaLnBrk="1" hangingPunct="1">
              <a:defRPr/>
            </a:pPr>
            <a:r>
              <a:rPr lang="ru-RU" dirty="0" smtClean="0">
                <a:solidFill>
                  <a:schemeClr val="accent1"/>
                </a:solidFill>
              </a:rPr>
              <a:t>Причины осмотической диареи</a:t>
            </a:r>
          </a:p>
        </p:txBody>
      </p:sp>
      <p:sp>
        <p:nvSpPr>
          <p:cNvPr id="11267" name="Rectangle 3"/>
          <p:cNvSpPr>
            <a:spLocks noGrp="1" noChangeArrowheads="1"/>
          </p:cNvSpPr>
          <p:nvPr>
            <p:ph type="body" idx="1"/>
          </p:nvPr>
        </p:nvSpPr>
        <p:spPr>
          <a:xfrm>
            <a:off x="428625" y="1214438"/>
            <a:ext cx="8286750" cy="5286375"/>
          </a:xfrm>
        </p:spPr>
        <p:txBody>
          <a:bodyPr/>
          <a:lstStyle/>
          <a:p>
            <a:pPr algn="just"/>
            <a:r>
              <a:rPr lang="ru-RU" sz="1800" smtClean="0"/>
              <a:t> 1. Экзогенные</a:t>
            </a:r>
          </a:p>
          <a:p>
            <a:pPr algn="just"/>
            <a:r>
              <a:rPr lang="ru-RU" sz="1800" smtClean="0"/>
              <a:t>Прием слабительных средств (</a:t>
            </a:r>
            <a:r>
              <a:rPr lang="en-US" sz="1800" smtClean="0"/>
              <a:t>Mg(OH)</a:t>
            </a:r>
            <a:r>
              <a:rPr lang="en-US" sz="1800" baseline="-25000" smtClean="0"/>
              <a:t>3</a:t>
            </a:r>
            <a:r>
              <a:rPr lang="en-US" sz="1800" smtClean="0"/>
              <a:t>, MgSO</a:t>
            </a:r>
            <a:r>
              <a:rPr lang="en-US" sz="1800" baseline="-25000" smtClean="0"/>
              <a:t>4</a:t>
            </a:r>
            <a:r>
              <a:rPr lang="en-US" sz="1800" smtClean="0"/>
              <a:t>, Na</a:t>
            </a:r>
            <a:r>
              <a:rPr lang="en-US" sz="1800" baseline="-25000" smtClean="0"/>
              <a:t>2</a:t>
            </a:r>
            <a:r>
              <a:rPr lang="en-US" sz="1800" smtClean="0"/>
              <a:t>SO</a:t>
            </a:r>
            <a:r>
              <a:rPr lang="en-US" sz="1800" baseline="-25000" smtClean="0"/>
              <a:t>4</a:t>
            </a:r>
            <a:r>
              <a:rPr lang="en-US" sz="1800" smtClean="0"/>
              <a:t>, Na</a:t>
            </a:r>
            <a:r>
              <a:rPr lang="en-US" sz="1800" baseline="-25000" smtClean="0"/>
              <a:t>2</a:t>
            </a:r>
            <a:r>
              <a:rPr lang="en-US" sz="1800" smtClean="0"/>
              <a:t>HPO</a:t>
            </a:r>
            <a:r>
              <a:rPr lang="en-US" sz="1800" baseline="-25000" smtClean="0"/>
              <a:t>4</a:t>
            </a:r>
            <a:r>
              <a:rPr lang="ru-RU" sz="1800" smtClean="0"/>
              <a:t>), антацидов, содержащих </a:t>
            </a:r>
            <a:r>
              <a:rPr lang="en-US" sz="1800" smtClean="0"/>
              <a:t>MgO </a:t>
            </a:r>
            <a:r>
              <a:rPr lang="ru-RU" sz="1800" smtClean="0"/>
              <a:t>и</a:t>
            </a:r>
            <a:r>
              <a:rPr lang="en-US" sz="1800" smtClean="0"/>
              <a:t>/</a:t>
            </a:r>
            <a:r>
              <a:rPr lang="ru-RU" sz="1800" smtClean="0"/>
              <a:t>или </a:t>
            </a:r>
            <a:r>
              <a:rPr lang="en-US" sz="1800" smtClean="0"/>
              <a:t>Mg(OH)</a:t>
            </a:r>
            <a:r>
              <a:rPr lang="en-US" sz="1800" baseline="-25000" smtClean="0"/>
              <a:t>2</a:t>
            </a:r>
            <a:r>
              <a:rPr lang="ru-RU" sz="1800" smtClean="0"/>
              <a:t> или длительный прием ряда лекарственных препаратов (колхицин, ПАСК, холестирамин, лактулоза)</a:t>
            </a:r>
          </a:p>
          <a:p>
            <a:pPr algn="just"/>
            <a:r>
              <a:rPr lang="ru-RU" sz="1800" smtClean="0"/>
              <a:t>Употребление продуктов, содержащих сорбитол, маннитол, ксилит (конфеты, жевательная резинка, пищевые добавки)</a:t>
            </a:r>
          </a:p>
          <a:p>
            <a:pPr algn="just"/>
            <a:r>
              <a:rPr lang="ru-RU" sz="1800" smtClean="0"/>
              <a:t>2. Эндогенные</a:t>
            </a:r>
          </a:p>
          <a:p>
            <a:pPr algn="just"/>
            <a:r>
              <a:rPr lang="ru-RU" sz="1800" smtClean="0"/>
              <a:t>Наследственные: дефицит дисахаридаз (лактазы, трегалазы и др.), нарушения всасывания в тонкой кишке (а- и гипобеталипопротеинемия, врожденная лимфангиоэктазия, муковисцидоз и др.)</a:t>
            </a:r>
          </a:p>
          <a:p>
            <a:pPr algn="just"/>
            <a:r>
              <a:rPr lang="ru-RU" sz="1800" smtClean="0"/>
              <a:t>Приобретенные: дефицит дисахаридаз после перенесенного энтерита, нарушения всасывания в при при злоупотреблении алкоголем (энтеропатия, хронический панкреатит), тиреотоксикоз, недостаточность белка в питании, инфекционные и паразитарные заболевания (рассматриваются в курсе инфекционных заболеваний)</a:t>
            </a:r>
            <a:endParaRPr lang="ru-RU" smtClean="0"/>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cstate="print"/>
          <a:srcRect/>
          <a:stretch>
            <a:fillRect/>
          </a:stretch>
        </p:blipFill>
        <p:spPr bwMode="auto">
          <a:xfrm>
            <a:off x="971550" y="981075"/>
            <a:ext cx="7127875" cy="4754563"/>
          </a:xfrm>
          <a:prstGeom prst="rect">
            <a:avLst/>
          </a:prstGeom>
          <a:noFill/>
          <a:ln w="9525">
            <a:noFill/>
            <a:miter lim="800000"/>
            <a:headEnd/>
            <a:tailEnd/>
          </a:ln>
        </p:spPr>
      </p:pic>
      <p:sp>
        <p:nvSpPr>
          <p:cNvPr id="65539" name="Прямоугольник 1"/>
          <p:cNvSpPr>
            <a:spLocks noChangeArrowheads="1"/>
          </p:cNvSpPr>
          <p:nvPr/>
        </p:nvSpPr>
        <p:spPr bwMode="auto">
          <a:xfrm>
            <a:off x="1619250" y="333375"/>
            <a:ext cx="5584825" cy="584200"/>
          </a:xfrm>
          <a:prstGeom prst="rect">
            <a:avLst/>
          </a:prstGeom>
          <a:noFill/>
          <a:ln w="9525">
            <a:noFill/>
            <a:miter lim="800000"/>
            <a:headEnd/>
            <a:tailEnd/>
          </a:ln>
        </p:spPr>
        <p:txBody>
          <a:bodyPr>
            <a:spAutoFit/>
          </a:bodyPr>
          <a:lstStyle/>
          <a:p>
            <a:pPr>
              <a:spcBef>
                <a:spcPct val="30000"/>
              </a:spcBef>
            </a:pPr>
            <a:r>
              <a:rPr lang="ru-RU" altLang="ru-RU" sz="3200" b="1">
                <a:solidFill>
                  <a:schemeClr val="accent1"/>
                </a:solidFill>
                <a:latin typeface="Verdana" pitchFamily="34" charset="0"/>
                <a:ea typeface="Verdana" pitchFamily="34" charset="0"/>
                <a:cs typeface="Verdana" pitchFamily="34" charset="0"/>
              </a:rPr>
              <a:t>Этиопатогенез ХНВЗК</a:t>
            </a:r>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bwMode="auto">
          <a:xfrm>
            <a:off x="-4763" y="317500"/>
            <a:ext cx="9020176" cy="930275"/>
          </a:xfrm>
          <a:noFill/>
        </p:spPr>
        <p:txBody>
          <a:bodyPr wrap="square" lIns="91440" tIns="45720" rIns="91440" bIns="45720" numCol="1" anchor="ctr" anchorCtr="0" compatLnSpc="1">
            <a:prstTxWarp prst="textNoShape">
              <a:avLst/>
            </a:prstTxWarp>
          </a:bodyPr>
          <a:lstStyle/>
          <a:p>
            <a:pPr algn="ctr"/>
            <a:r>
              <a:rPr lang="en-US" altLang="ru-RU" sz="2500" smtClean="0">
                <a:solidFill>
                  <a:schemeClr val="tx1"/>
                </a:solidFill>
                <a:effectLst/>
              </a:rPr>
              <a:t>        </a:t>
            </a:r>
            <a:r>
              <a:rPr lang="ru-RU" altLang="ru-RU" sz="2600" smtClean="0">
                <a:solidFill>
                  <a:schemeClr val="accent1"/>
                </a:solidFill>
                <a:effectLst/>
                <a:ea typeface="Verdana" pitchFamily="34" charset="0"/>
                <a:cs typeface="Verdana" pitchFamily="34" charset="0"/>
              </a:rPr>
              <a:t>Дисбаланс цитокинов </a:t>
            </a:r>
            <a:r>
              <a:rPr lang="en-US" altLang="ru-RU" sz="2600" smtClean="0">
                <a:solidFill>
                  <a:schemeClr val="accent1"/>
                </a:solidFill>
                <a:effectLst/>
                <a:ea typeface="Verdana" pitchFamily="34" charset="0"/>
                <a:cs typeface="Verdana" pitchFamily="34" charset="0"/>
              </a:rPr>
              <a:t/>
            </a:r>
            <a:br>
              <a:rPr lang="en-US" altLang="ru-RU" sz="2600" smtClean="0">
                <a:solidFill>
                  <a:schemeClr val="accent1"/>
                </a:solidFill>
                <a:effectLst/>
                <a:ea typeface="Verdana" pitchFamily="34" charset="0"/>
                <a:cs typeface="Verdana" pitchFamily="34" charset="0"/>
              </a:rPr>
            </a:br>
            <a:r>
              <a:rPr lang="en-US" altLang="ru-RU" sz="2600" smtClean="0">
                <a:solidFill>
                  <a:schemeClr val="accent1"/>
                </a:solidFill>
                <a:effectLst/>
                <a:ea typeface="Verdana" pitchFamily="34" charset="0"/>
                <a:cs typeface="Verdana" pitchFamily="34" charset="0"/>
              </a:rPr>
              <a:t>       </a:t>
            </a:r>
            <a:r>
              <a:rPr lang="ru-RU" altLang="ru-RU" sz="2600" smtClean="0">
                <a:solidFill>
                  <a:schemeClr val="accent1"/>
                </a:solidFill>
                <a:effectLst/>
                <a:ea typeface="Verdana" pitchFamily="34" charset="0"/>
                <a:cs typeface="Verdana" pitchFamily="34" charset="0"/>
              </a:rPr>
              <a:t>при хроническом воспалении</a:t>
            </a:r>
            <a:endParaRPr lang="en-US" altLang="ru-RU" sz="2600" smtClean="0">
              <a:solidFill>
                <a:schemeClr val="accent1"/>
              </a:solidFill>
              <a:effectLst/>
              <a:ea typeface="Verdana" pitchFamily="34" charset="0"/>
              <a:cs typeface="Verdana" pitchFamily="34" charset="0"/>
            </a:endParaRPr>
          </a:p>
        </p:txBody>
      </p:sp>
      <p:sp>
        <p:nvSpPr>
          <p:cNvPr id="66563" name="AutoShape 3"/>
          <p:cNvSpPr>
            <a:spLocks noChangeArrowheads="1"/>
          </p:cNvSpPr>
          <p:nvPr/>
        </p:nvSpPr>
        <p:spPr bwMode="auto">
          <a:xfrm rot="16199183" flipH="1">
            <a:off x="3812505" y="-310953"/>
            <a:ext cx="1296987" cy="8350250"/>
          </a:xfrm>
          <a:prstGeom prst="parallelogram">
            <a:avLst>
              <a:gd name="adj" fmla="val 94926"/>
            </a:avLst>
          </a:prstGeom>
          <a:solidFill>
            <a:schemeClr val="tx2"/>
          </a:solidFill>
          <a:ln w="9525">
            <a:solidFill>
              <a:schemeClr val="bg1"/>
            </a:solidFill>
            <a:miter lim="800000"/>
            <a:headEnd/>
            <a:tailEnd/>
          </a:ln>
          <a:effectLst>
            <a:outerShdw dist="35921" dir="2700000" algn="ctr" rotWithShape="0">
              <a:schemeClr val="bg2"/>
            </a:outerShdw>
          </a:effectLst>
        </p:spPr>
        <p:txBody>
          <a:bodyPr wrap="none" anchor="ctr"/>
          <a:lstStyle/>
          <a:p>
            <a:pPr algn="r">
              <a:spcBef>
                <a:spcPct val="30000"/>
              </a:spcBef>
            </a:pPr>
            <a:endParaRPr lang="ru-RU" altLang="ru-RU" sz="1100" b="1"/>
          </a:p>
        </p:txBody>
      </p:sp>
      <p:sp>
        <p:nvSpPr>
          <p:cNvPr id="66564" name="Text Box 4"/>
          <p:cNvSpPr txBox="1">
            <a:spLocks noChangeArrowheads="1"/>
          </p:cNvSpPr>
          <p:nvPr/>
        </p:nvSpPr>
        <p:spPr bwMode="auto">
          <a:xfrm rot="-519534">
            <a:off x="14565" y="4321307"/>
            <a:ext cx="4301006" cy="519113"/>
          </a:xfrm>
          <a:prstGeom prst="rect">
            <a:avLst/>
          </a:prstGeom>
          <a:noFill/>
          <a:ln w="9525">
            <a:noFill/>
            <a:miter lim="800000"/>
            <a:headEnd/>
            <a:tailEnd/>
          </a:ln>
        </p:spPr>
        <p:txBody>
          <a:bodyPr wrap="square">
            <a:spAutoFit/>
          </a:bodyPr>
          <a:lstStyle/>
          <a:p>
            <a:pPr algn="r" eaLnBrk="0" hangingPunct="0"/>
            <a:r>
              <a:rPr lang="ru-RU" altLang="ru-RU" sz="2800" b="1" i="1" dirty="0" err="1"/>
              <a:t>Провоспалительные</a:t>
            </a:r>
            <a:endParaRPr lang="en-US" altLang="ru-RU" sz="2800" b="1" i="1" dirty="0"/>
          </a:p>
        </p:txBody>
      </p:sp>
      <p:sp>
        <p:nvSpPr>
          <p:cNvPr id="66565" name="Text Box 5"/>
          <p:cNvSpPr txBox="1">
            <a:spLocks noChangeArrowheads="1"/>
          </p:cNvSpPr>
          <p:nvPr/>
        </p:nvSpPr>
        <p:spPr bwMode="auto">
          <a:xfrm rot="-519534">
            <a:off x="5297035" y="3688547"/>
            <a:ext cx="3356881" cy="954107"/>
          </a:xfrm>
          <a:prstGeom prst="rect">
            <a:avLst/>
          </a:prstGeom>
          <a:noFill/>
          <a:ln w="9525">
            <a:noFill/>
            <a:miter lim="800000"/>
            <a:headEnd/>
            <a:tailEnd/>
          </a:ln>
        </p:spPr>
        <p:txBody>
          <a:bodyPr wrap="none">
            <a:spAutoFit/>
          </a:bodyPr>
          <a:lstStyle/>
          <a:p>
            <a:pPr algn="r" eaLnBrk="0" hangingPunct="0"/>
            <a:r>
              <a:rPr lang="ru-RU" altLang="ru-RU" sz="2800" b="1" i="1" dirty="0" err="1"/>
              <a:t>Противо</a:t>
            </a:r>
            <a:r>
              <a:rPr lang="ru-RU" altLang="ru-RU" sz="2800" b="1" i="1" dirty="0"/>
              <a:t>-</a:t>
            </a:r>
          </a:p>
          <a:p>
            <a:pPr algn="r" eaLnBrk="0" hangingPunct="0"/>
            <a:r>
              <a:rPr lang="ru-RU" altLang="ru-RU" sz="2800" b="1" i="1" dirty="0"/>
              <a:t>воспалительные</a:t>
            </a:r>
            <a:endParaRPr lang="en-US" altLang="ru-RU" sz="2800" b="1" i="1" dirty="0"/>
          </a:p>
        </p:txBody>
      </p:sp>
      <p:grpSp>
        <p:nvGrpSpPr>
          <p:cNvPr id="2" name="Group 6"/>
          <p:cNvGrpSpPr>
            <a:grpSpLocks/>
          </p:cNvGrpSpPr>
          <p:nvPr/>
        </p:nvGrpSpPr>
        <p:grpSpPr bwMode="auto">
          <a:xfrm>
            <a:off x="2425700" y="3459163"/>
            <a:ext cx="1633538" cy="639762"/>
            <a:chOff x="0" y="2189"/>
            <a:chExt cx="1029" cy="403"/>
          </a:xfrm>
        </p:grpSpPr>
        <p:sp>
          <p:nvSpPr>
            <p:cNvPr id="486407" name="AutoShape 7"/>
            <p:cNvSpPr>
              <a:spLocks noChangeArrowheads="1"/>
            </p:cNvSpPr>
            <p:nvPr/>
          </p:nvSpPr>
          <p:spPr bwMode="auto">
            <a:xfrm rot="-499917" flipH="1" flipV="1">
              <a:off x="0" y="2189"/>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604" name="Text Box 8"/>
            <p:cNvSpPr txBox="1">
              <a:spLocks noChangeArrowheads="1"/>
            </p:cNvSpPr>
            <p:nvPr/>
          </p:nvSpPr>
          <p:spPr bwMode="auto">
            <a:xfrm rot="-484022">
              <a:off x="249" y="2299"/>
              <a:ext cx="529" cy="250"/>
            </a:xfrm>
            <a:prstGeom prst="rect">
              <a:avLst/>
            </a:prstGeom>
            <a:solidFill>
              <a:schemeClr val="accent1"/>
            </a:solid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sz="2000" b="1">
                  <a:solidFill>
                    <a:schemeClr val="bg1"/>
                  </a:solidFill>
                </a:rPr>
                <a:t>ИЛ</a:t>
              </a:r>
              <a:r>
                <a:rPr lang="en-US" altLang="ru-RU" sz="2000" b="1">
                  <a:solidFill>
                    <a:schemeClr val="bg1"/>
                  </a:solidFill>
                </a:rPr>
                <a:t>-1</a:t>
              </a:r>
              <a:r>
                <a:rPr lang="en-US" altLang="ru-RU" sz="2000" b="1">
                  <a:solidFill>
                    <a:schemeClr val="bg1"/>
                  </a:solidFill>
                  <a:latin typeface="Symbol" pitchFamily="18" charset="2"/>
                </a:rPr>
                <a:t>b</a:t>
              </a:r>
            </a:p>
          </p:txBody>
        </p:sp>
      </p:grpSp>
      <p:grpSp>
        <p:nvGrpSpPr>
          <p:cNvPr id="3" name="Group 9"/>
          <p:cNvGrpSpPr>
            <a:grpSpLocks/>
          </p:cNvGrpSpPr>
          <p:nvPr/>
        </p:nvGrpSpPr>
        <p:grpSpPr bwMode="auto">
          <a:xfrm>
            <a:off x="381000" y="2362200"/>
            <a:ext cx="1524000" cy="609600"/>
            <a:chOff x="2880" y="2189"/>
            <a:chExt cx="1029" cy="403"/>
          </a:xfrm>
        </p:grpSpPr>
        <p:sp>
          <p:nvSpPr>
            <p:cNvPr id="486410" name="AutoShape 10"/>
            <p:cNvSpPr>
              <a:spLocks noChangeArrowheads="1"/>
            </p:cNvSpPr>
            <p:nvPr/>
          </p:nvSpPr>
          <p:spPr bwMode="auto">
            <a:xfrm rot="-499917" flipH="1" flipV="1">
              <a:off x="2880" y="2189"/>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folHlink"/>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602" name="Text Box 11"/>
            <p:cNvSpPr txBox="1">
              <a:spLocks noChangeArrowheads="1"/>
            </p:cNvSpPr>
            <p:nvPr/>
          </p:nvSpPr>
          <p:spPr bwMode="auto">
            <a:xfrm rot="-455808">
              <a:off x="3079" y="2253"/>
              <a:ext cx="607" cy="302"/>
            </a:xfrm>
            <a:prstGeom prst="rect">
              <a:avLst/>
            </a:prstGeom>
            <a:noFill/>
            <a:ln w="9525">
              <a:noFill/>
              <a:miter lim="800000"/>
              <a:headEnd/>
              <a:tailEnd/>
            </a:ln>
            <a:effectLst>
              <a:outerShdw dist="17961" dir="2700000" algn="ctr" rotWithShape="0">
                <a:schemeClr val="bg2"/>
              </a:outerShdw>
            </a:effectLst>
          </p:spPr>
          <p:txBody>
            <a:bodyPr wrap="none">
              <a:spAutoFit/>
            </a:bodyPr>
            <a:lstStyle/>
            <a:p>
              <a:pPr algn="ctr" eaLnBrk="0" hangingPunct="0"/>
              <a:r>
                <a:rPr lang="en-US" altLang="ru-RU" sz="2400" b="1"/>
                <a:t>IL-12</a:t>
              </a:r>
              <a:endParaRPr lang="en-US" altLang="ru-RU" sz="2400" b="1">
                <a:latin typeface="Symbol" pitchFamily="18" charset="2"/>
              </a:endParaRPr>
            </a:p>
          </p:txBody>
        </p:sp>
      </p:grpSp>
      <p:sp>
        <p:nvSpPr>
          <p:cNvPr id="486412" name="AutoShape 12"/>
          <p:cNvSpPr>
            <a:spLocks noChangeArrowheads="1"/>
          </p:cNvSpPr>
          <p:nvPr/>
        </p:nvSpPr>
        <p:spPr bwMode="auto">
          <a:xfrm>
            <a:off x="3781425" y="4013200"/>
            <a:ext cx="1411288" cy="1076325"/>
          </a:xfrm>
          <a:prstGeom prst="triangle">
            <a:avLst>
              <a:gd name="adj" fmla="val 50000"/>
            </a:avLst>
          </a:prstGeom>
          <a:solidFill>
            <a:schemeClr val="bg1"/>
          </a:solidFill>
          <a:ln w="9525">
            <a:solidFill>
              <a:schemeClr val="tx1"/>
            </a:solidFill>
            <a:miter lim="800000"/>
            <a:headEnd/>
            <a:tailEnd/>
          </a:ln>
          <a:effectLst>
            <a:outerShdw dist="35921" dir="2700000" algn="ctr" rotWithShape="0">
              <a:schemeClr val="bg2"/>
            </a:outerShdw>
          </a:effectLst>
        </p:spPr>
        <p:txBody>
          <a:bodyPr wrap="none" anchor="ctr"/>
          <a:lstStyle/>
          <a:p>
            <a:pPr algn="ctr">
              <a:defRPr/>
            </a:pPr>
            <a:endParaRPr lang="ru-RU" sz="2400">
              <a:solidFill>
                <a:schemeClr val="folHlink"/>
              </a:solidFill>
              <a:effectLst>
                <a:outerShdw blurRad="38100" dist="38100" dir="2700000" algn="tl">
                  <a:srgbClr val="C0C0C0"/>
                </a:outerShdw>
              </a:effectLst>
            </a:endParaRPr>
          </a:p>
        </p:txBody>
      </p:sp>
      <p:grpSp>
        <p:nvGrpSpPr>
          <p:cNvPr id="4" name="Group 13"/>
          <p:cNvGrpSpPr>
            <a:grpSpLocks/>
          </p:cNvGrpSpPr>
          <p:nvPr/>
        </p:nvGrpSpPr>
        <p:grpSpPr bwMode="auto">
          <a:xfrm>
            <a:off x="482600" y="3138488"/>
            <a:ext cx="1631950" cy="534987"/>
            <a:chOff x="864" y="2909"/>
            <a:chExt cx="1029" cy="403"/>
          </a:xfrm>
        </p:grpSpPr>
        <p:sp>
          <p:nvSpPr>
            <p:cNvPr id="486414" name="AutoShape 14"/>
            <p:cNvSpPr>
              <a:spLocks noChangeArrowheads="1"/>
            </p:cNvSpPr>
            <p:nvPr/>
          </p:nvSpPr>
          <p:spPr bwMode="auto">
            <a:xfrm rot="-499917" flipH="1" flipV="1">
              <a:off x="864" y="2909"/>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990099"/>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600" name="Text Box 15"/>
            <p:cNvSpPr txBox="1">
              <a:spLocks noChangeArrowheads="1"/>
            </p:cNvSpPr>
            <p:nvPr/>
          </p:nvSpPr>
          <p:spPr bwMode="auto">
            <a:xfrm rot="-528241">
              <a:off x="1077" y="3011"/>
              <a:ext cx="598" cy="299"/>
            </a:xfrm>
            <a:prstGeom prst="rect">
              <a:avLst/>
            </a:prstGeom>
            <a:solidFill>
              <a:srgbClr val="990099"/>
            </a:solid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sz="2000" b="1">
                  <a:solidFill>
                    <a:schemeClr val="bg1"/>
                  </a:solidFill>
                </a:rPr>
                <a:t>ФНО</a:t>
              </a:r>
              <a:r>
                <a:rPr lang="en-US" altLang="ru-RU" sz="2000" b="1">
                  <a:solidFill>
                    <a:schemeClr val="bg1"/>
                  </a:solidFill>
                </a:rPr>
                <a:t>-</a:t>
              </a:r>
              <a:r>
                <a:rPr lang="en-US" altLang="ru-RU" sz="2000" b="1">
                  <a:solidFill>
                    <a:schemeClr val="bg1"/>
                  </a:solidFill>
                  <a:latin typeface="Symbol" pitchFamily="18" charset="2"/>
                </a:rPr>
                <a:t>a</a:t>
              </a:r>
            </a:p>
          </p:txBody>
        </p:sp>
      </p:grpSp>
      <p:grpSp>
        <p:nvGrpSpPr>
          <p:cNvPr id="5" name="Group 16"/>
          <p:cNvGrpSpPr>
            <a:grpSpLocks/>
          </p:cNvGrpSpPr>
          <p:nvPr/>
        </p:nvGrpSpPr>
        <p:grpSpPr bwMode="auto">
          <a:xfrm>
            <a:off x="457200" y="3733800"/>
            <a:ext cx="1752600" cy="579438"/>
            <a:chOff x="349" y="960"/>
            <a:chExt cx="1029" cy="403"/>
          </a:xfrm>
        </p:grpSpPr>
        <p:sp>
          <p:nvSpPr>
            <p:cNvPr id="486417" name="AutoShape 17"/>
            <p:cNvSpPr>
              <a:spLocks noChangeArrowheads="1"/>
            </p:cNvSpPr>
            <p:nvPr/>
          </p:nvSpPr>
          <p:spPr bwMode="auto">
            <a:xfrm rot="-499917" flipH="1" flipV="1">
              <a:off x="349" y="960"/>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666699"/>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598" name="Text Box 18"/>
            <p:cNvSpPr txBox="1">
              <a:spLocks noChangeArrowheads="1"/>
            </p:cNvSpPr>
            <p:nvPr/>
          </p:nvSpPr>
          <p:spPr bwMode="auto">
            <a:xfrm rot="-404120">
              <a:off x="611" y="1026"/>
              <a:ext cx="457" cy="276"/>
            </a:xfrm>
            <a:prstGeom prst="rect">
              <a:avLst/>
            </a:prstGeom>
            <a:solidFill>
              <a:srgbClr val="666699"/>
            </a:solidFill>
            <a:ln w="9525">
              <a:noFill/>
              <a:miter lim="800000"/>
              <a:headEnd/>
              <a:tailEnd/>
            </a:ln>
            <a:effectLst>
              <a:outerShdw dist="17961" dir="2700000" algn="ctr" rotWithShape="0">
                <a:schemeClr val="bg2"/>
              </a:outerShdw>
            </a:effectLst>
          </p:spPr>
          <p:txBody>
            <a:bodyPr>
              <a:spAutoFit/>
            </a:bodyPr>
            <a:lstStyle/>
            <a:p>
              <a:pPr algn="ctr" eaLnBrk="0" hangingPunct="0"/>
              <a:r>
                <a:rPr lang="ru-RU" altLang="ru-RU" sz="2000" b="1">
                  <a:solidFill>
                    <a:schemeClr val="bg1"/>
                  </a:solidFill>
                </a:rPr>
                <a:t>ИЛ</a:t>
              </a:r>
              <a:r>
                <a:rPr lang="en-US" altLang="ru-RU" sz="2000" b="1">
                  <a:solidFill>
                    <a:schemeClr val="bg1"/>
                  </a:solidFill>
                </a:rPr>
                <a:t>-8</a:t>
              </a:r>
              <a:endParaRPr lang="en-US" altLang="ru-RU" sz="2000" b="1">
                <a:solidFill>
                  <a:schemeClr val="bg1"/>
                </a:solidFill>
                <a:latin typeface="Symbol" pitchFamily="18" charset="2"/>
              </a:endParaRPr>
            </a:p>
          </p:txBody>
        </p:sp>
      </p:grpSp>
      <p:grpSp>
        <p:nvGrpSpPr>
          <p:cNvPr id="6" name="Group 19"/>
          <p:cNvGrpSpPr>
            <a:grpSpLocks/>
          </p:cNvGrpSpPr>
          <p:nvPr/>
        </p:nvGrpSpPr>
        <p:grpSpPr bwMode="auto">
          <a:xfrm>
            <a:off x="2163763" y="2819400"/>
            <a:ext cx="1633537" cy="592138"/>
            <a:chOff x="2365" y="1152"/>
            <a:chExt cx="1029" cy="403"/>
          </a:xfrm>
        </p:grpSpPr>
        <p:sp>
          <p:nvSpPr>
            <p:cNvPr id="486420" name="AutoShape 20"/>
            <p:cNvSpPr>
              <a:spLocks noChangeArrowheads="1"/>
            </p:cNvSpPr>
            <p:nvPr/>
          </p:nvSpPr>
          <p:spPr bwMode="auto">
            <a:xfrm rot="-499917" flipH="1" flipV="1">
              <a:off x="2365" y="1152"/>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3300"/>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596" name="Text Box 21"/>
            <p:cNvSpPr txBox="1">
              <a:spLocks noChangeArrowheads="1"/>
            </p:cNvSpPr>
            <p:nvPr/>
          </p:nvSpPr>
          <p:spPr bwMode="auto">
            <a:xfrm rot="-426155">
              <a:off x="2689" y="1255"/>
              <a:ext cx="450" cy="270"/>
            </a:xfrm>
            <a:prstGeom prst="rect">
              <a:avLst/>
            </a:prstGeom>
            <a:solidFill>
              <a:srgbClr val="FF3300"/>
            </a:solid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sz="2000" b="1">
                  <a:solidFill>
                    <a:schemeClr val="bg1"/>
                  </a:solidFill>
                </a:rPr>
                <a:t>ИФ</a:t>
              </a:r>
              <a:r>
                <a:rPr lang="en-US" altLang="ru-RU" sz="2000" b="1">
                  <a:solidFill>
                    <a:schemeClr val="bg1"/>
                  </a:solidFill>
                </a:rPr>
                <a:t>-</a:t>
              </a:r>
              <a:r>
                <a:rPr lang="en-US" altLang="ru-RU" sz="2000" b="1">
                  <a:solidFill>
                    <a:schemeClr val="bg1"/>
                  </a:solidFill>
                  <a:latin typeface="Symbol" pitchFamily="18" charset="2"/>
                </a:rPr>
                <a:t>g</a:t>
              </a:r>
            </a:p>
          </p:txBody>
        </p:sp>
      </p:grpSp>
      <p:grpSp>
        <p:nvGrpSpPr>
          <p:cNvPr id="7" name="Group 22"/>
          <p:cNvGrpSpPr>
            <a:grpSpLocks/>
          </p:cNvGrpSpPr>
          <p:nvPr/>
        </p:nvGrpSpPr>
        <p:grpSpPr bwMode="auto">
          <a:xfrm>
            <a:off x="6673850" y="2297113"/>
            <a:ext cx="1098550" cy="538162"/>
            <a:chOff x="3264" y="2592"/>
            <a:chExt cx="623" cy="339"/>
          </a:xfrm>
        </p:grpSpPr>
        <p:sp>
          <p:nvSpPr>
            <p:cNvPr id="486423" name="AutoShape 23"/>
            <p:cNvSpPr>
              <a:spLocks noChangeArrowheads="1"/>
            </p:cNvSpPr>
            <p:nvPr/>
          </p:nvSpPr>
          <p:spPr bwMode="auto">
            <a:xfrm rot="-499917" flipH="1" flipV="1">
              <a:off x="3264" y="2592"/>
              <a:ext cx="623" cy="339"/>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9525">
              <a:no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594" name="Text Box 24"/>
            <p:cNvSpPr txBox="1">
              <a:spLocks noChangeArrowheads="1"/>
            </p:cNvSpPr>
            <p:nvPr/>
          </p:nvSpPr>
          <p:spPr bwMode="auto">
            <a:xfrm rot="-432604">
              <a:off x="3485" y="2658"/>
              <a:ext cx="141" cy="231"/>
            </a:xfrm>
            <a:prstGeom prst="rect">
              <a:avLst/>
            </a:prstGeom>
            <a:no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b="1"/>
                <a:t> </a:t>
              </a:r>
              <a:endParaRPr lang="en-US" altLang="ru-RU" b="1">
                <a:latin typeface="Symbol" pitchFamily="18" charset="2"/>
              </a:endParaRPr>
            </a:p>
          </p:txBody>
        </p:sp>
      </p:grpSp>
      <p:sp>
        <p:nvSpPr>
          <p:cNvPr id="486425" name="Rectangle 25"/>
          <p:cNvSpPr>
            <a:spLocks noChangeArrowheads="1"/>
          </p:cNvSpPr>
          <p:nvPr/>
        </p:nvSpPr>
        <p:spPr bwMode="auto">
          <a:xfrm>
            <a:off x="390525" y="6262688"/>
            <a:ext cx="8555038" cy="584775"/>
          </a:xfrm>
          <a:prstGeom prst="rect">
            <a:avLst/>
          </a:prstGeom>
          <a:noFill/>
          <a:ln w="9525">
            <a:noFill/>
            <a:miter lim="800000"/>
            <a:headEnd/>
            <a:tailEnd/>
          </a:ln>
          <a:effectLst/>
        </p:spPr>
        <p:txBody>
          <a:bodyPr>
            <a:spAutoFit/>
          </a:bodyPr>
          <a:lstStyle/>
          <a:p>
            <a:pPr algn="r">
              <a:spcBef>
                <a:spcPct val="50000"/>
              </a:spcBef>
              <a:buFont typeface="Arial" pitchFamily="34" charset="0"/>
              <a:buChar char="•"/>
              <a:defRPr/>
            </a:pPr>
            <a:r>
              <a:rPr lang="ru-RU" sz="1400" dirty="0">
                <a:solidFill>
                  <a:schemeClr val="bg1"/>
                </a:solidFill>
              </a:rPr>
              <a:t>                                                      </a:t>
            </a:r>
            <a:r>
              <a:rPr lang="en-US" sz="1600" b="1" dirty="0" err="1">
                <a:solidFill>
                  <a:srgbClr val="FFC000"/>
                </a:solidFill>
                <a:latin typeface="+mn-lt"/>
              </a:rPr>
              <a:t>Papachristou</a:t>
            </a:r>
            <a:r>
              <a:rPr lang="en-US" sz="1600" b="1" dirty="0">
                <a:solidFill>
                  <a:srgbClr val="FFC000"/>
                </a:solidFill>
                <a:latin typeface="+mn-lt"/>
              </a:rPr>
              <a:t> G</a:t>
            </a:r>
            <a:r>
              <a:rPr lang="ru-RU" sz="1600" b="1" dirty="0">
                <a:solidFill>
                  <a:srgbClr val="FFC000"/>
                </a:solidFill>
                <a:latin typeface="+mn-lt"/>
              </a:rPr>
              <a:t>.</a:t>
            </a:r>
            <a:r>
              <a:rPr lang="en-US" sz="1600" b="1" dirty="0">
                <a:solidFill>
                  <a:srgbClr val="FFC000"/>
                </a:solidFill>
                <a:latin typeface="+mn-lt"/>
              </a:rPr>
              <a:t> et al. 200</a:t>
            </a:r>
            <a:r>
              <a:rPr lang="ru-RU" sz="1600" b="1" dirty="0">
                <a:solidFill>
                  <a:srgbClr val="FFC000"/>
                </a:solidFill>
                <a:latin typeface="+mn-lt"/>
              </a:rPr>
              <a:t>4 с дополнениями Е.А.Белоусовой</a:t>
            </a:r>
            <a:endParaRPr lang="en-US" sz="1600" b="1" dirty="0">
              <a:solidFill>
                <a:srgbClr val="FFC000"/>
              </a:solidFill>
              <a:latin typeface="+mn-lt"/>
            </a:endParaRPr>
          </a:p>
        </p:txBody>
      </p:sp>
      <p:sp>
        <p:nvSpPr>
          <p:cNvPr id="486426" name="Text Box 26"/>
          <p:cNvSpPr txBox="1">
            <a:spLocks noChangeArrowheads="1"/>
          </p:cNvSpPr>
          <p:nvPr/>
        </p:nvSpPr>
        <p:spPr bwMode="auto">
          <a:xfrm>
            <a:off x="2498725" y="2173288"/>
            <a:ext cx="184150" cy="457200"/>
          </a:xfrm>
          <a:prstGeom prst="rect">
            <a:avLst/>
          </a:prstGeom>
          <a:noFill/>
          <a:ln w="9525">
            <a:noFill/>
            <a:miter lim="800000"/>
            <a:headEnd/>
            <a:tailEnd/>
          </a:ln>
          <a:effectLst/>
        </p:spPr>
        <p:txBody>
          <a:bodyPr wrap="none">
            <a:spAutoFit/>
          </a:bodyPr>
          <a:lstStyle/>
          <a:p>
            <a:pPr algn="r">
              <a:defRPr/>
            </a:pPr>
            <a:endParaRPr lang="ru-RU" sz="2400">
              <a:effectLst>
                <a:outerShdw blurRad="38100" dist="38100" dir="2700000" algn="tl">
                  <a:srgbClr val="FFFFFF"/>
                </a:outerShdw>
              </a:effectLst>
            </a:endParaRPr>
          </a:p>
        </p:txBody>
      </p:sp>
      <p:grpSp>
        <p:nvGrpSpPr>
          <p:cNvPr id="8" name="Group 27"/>
          <p:cNvGrpSpPr>
            <a:grpSpLocks/>
          </p:cNvGrpSpPr>
          <p:nvPr/>
        </p:nvGrpSpPr>
        <p:grpSpPr bwMode="auto">
          <a:xfrm>
            <a:off x="2057400" y="2133600"/>
            <a:ext cx="1447800" cy="609600"/>
            <a:chOff x="2880" y="2189"/>
            <a:chExt cx="1029" cy="403"/>
          </a:xfrm>
        </p:grpSpPr>
        <p:sp>
          <p:nvSpPr>
            <p:cNvPr id="486428" name="AutoShape 28"/>
            <p:cNvSpPr>
              <a:spLocks noChangeArrowheads="1"/>
            </p:cNvSpPr>
            <p:nvPr/>
          </p:nvSpPr>
          <p:spPr bwMode="auto">
            <a:xfrm rot="-499917" flipH="1" flipV="1">
              <a:off x="2880" y="2189"/>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339933"/>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592" name="Text Box 29"/>
            <p:cNvSpPr txBox="1">
              <a:spLocks noChangeArrowheads="1"/>
            </p:cNvSpPr>
            <p:nvPr/>
          </p:nvSpPr>
          <p:spPr bwMode="auto">
            <a:xfrm rot="-455808">
              <a:off x="3084" y="2285"/>
              <a:ext cx="598" cy="262"/>
            </a:xfrm>
            <a:prstGeom prst="rect">
              <a:avLst/>
            </a:prstGeom>
            <a:solidFill>
              <a:srgbClr val="339933"/>
            </a:solid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sz="2000" b="1">
                  <a:solidFill>
                    <a:schemeClr val="bg1"/>
                  </a:solidFill>
                </a:rPr>
                <a:t>ИЛ</a:t>
              </a:r>
              <a:r>
                <a:rPr lang="en-US" altLang="ru-RU" sz="2000" b="1">
                  <a:solidFill>
                    <a:schemeClr val="bg1"/>
                  </a:solidFill>
                </a:rPr>
                <a:t>-1</a:t>
              </a:r>
              <a:r>
                <a:rPr lang="ru-RU" altLang="ru-RU" sz="2000" b="1">
                  <a:solidFill>
                    <a:schemeClr val="bg1"/>
                  </a:solidFill>
                </a:rPr>
                <a:t>8</a:t>
              </a:r>
              <a:endParaRPr lang="en-US" altLang="ru-RU" sz="2000" b="1">
                <a:solidFill>
                  <a:schemeClr val="bg1"/>
                </a:solidFill>
                <a:latin typeface="Symbol" pitchFamily="18" charset="2"/>
              </a:endParaRPr>
            </a:p>
          </p:txBody>
        </p:sp>
      </p:grpSp>
      <p:sp>
        <p:nvSpPr>
          <p:cNvPr id="486430" name="Text Box 30"/>
          <p:cNvSpPr txBox="1">
            <a:spLocks noChangeArrowheads="1"/>
          </p:cNvSpPr>
          <p:nvPr/>
        </p:nvSpPr>
        <p:spPr bwMode="auto">
          <a:xfrm>
            <a:off x="6384925" y="1716088"/>
            <a:ext cx="184150" cy="457200"/>
          </a:xfrm>
          <a:prstGeom prst="rect">
            <a:avLst/>
          </a:prstGeom>
          <a:noFill/>
          <a:ln w="9525">
            <a:noFill/>
            <a:miter lim="800000"/>
            <a:headEnd/>
            <a:tailEnd/>
          </a:ln>
          <a:effectLst/>
        </p:spPr>
        <p:txBody>
          <a:bodyPr wrap="none">
            <a:spAutoFit/>
          </a:bodyPr>
          <a:lstStyle/>
          <a:p>
            <a:pPr algn="r">
              <a:defRPr/>
            </a:pPr>
            <a:endParaRPr lang="ru-RU" sz="2400">
              <a:effectLst>
                <a:outerShdw blurRad="38100" dist="38100" dir="2700000" algn="tl">
                  <a:srgbClr val="FFFFFF"/>
                </a:outerShdw>
              </a:effectLst>
            </a:endParaRPr>
          </a:p>
        </p:txBody>
      </p:sp>
      <p:grpSp>
        <p:nvGrpSpPr>
          <p:cNvPr id="9" name="Group 31"/>
          <p:cNvGrpSpPr>
            <a:grpSpLocks/>
          </p:cNvGrpSpPr>
          <p:nvPr/>
        </p:nvGrpSpPr>
        <p:grpSpPr bwMode="auto">
          <a:xfrm>
            <a:off x="381000" y="2286000"/>
            <a:ext cx="1524000" cy="685800"/>
            <a:chOff x="2880" y="2189"/>
            <a:chExt cx="1029" cy="403"/>
          </a:xfrm>
        </p:grpSpPr>
        <p:sp>
          <p:nvSpPr>
            <p:cNvPr id="486432" name="AutoShape 32"/>
            <p:cNvSpPr>
              <a:spLocks noChangeArrowheads="1"/>
            </p:cNvSpPr>
            <p:nvPr/>
          </p:nvSpPr>
          <p:spPr bwMode="auto">
            <a:xfrm rot="-499917" flipH="1" flipV="1">
              <a:off x="2880" y="2189"/>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996633"/>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590" name="Text Box 33"/>
            <p:cNvSpPr txBox="1">
              <a:spLocks noChangeArrowheads="1"/>
            </p:cNvSpPr>
            <p:nvPr/>
          </p:nvSpPr>
          <p:spPr bwMode="auto">
            <a:xfrm rot="-455808">
              <a:off x="3097" y="2282"/>
              <a:ext cx="568" cy="234"/>
            </a:xfrm>
            <a:prstGeom prst="rect">
              <a:avLst/>
            </a:prstGeom>
            <a:solidFill>
              <a:srgbClr val="996633"/>
            </a:solid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sz="2000" b="1">
                  <a:solidFill>
                    <a:schemeClr val="bg1"/>
                  </a:solidFill>
                </a:rPr>
                <a:t>ИЛ</a:t>
              </a:r>
              <a:r>
                <a:rPr lang="en-US" altLang="ru-RU" sz="2000" b="1">
                  <a:solidFill>
                    <a:schemeClr val="bg1"/>
                  </a:solidFill>
                </a:rPr>
                <a:t>-12</a:t>
              </a:r>
              <a:endParaRPr lang="en-US" altLang="ru-RU" sz="2000" b="1">
                <a:solidFill>
                  <a:schemeClr val="bg1"/>
                </a:solidFill>
                <a:latin typeface="Symbol" pitchFamily="18" charset="2"/>
              </a:endParaRPr>
            </a:p>
          </p:txBody>
        </p:sp>
      </p:grpSp>
      <p:sp>
        <p:nvSpPr>
          <p:cNvPr id="486434" name="Text Box 34"/>
          <p:cNvSpPr txBox="1">
            <a:spLocks noChangeArrowheads="1"/>
          </p:cNvSpPr>
          <p:nvPr/>
        </p:nvSpPr>
        <p:spPr bwMode="auto">
          <a:xfrm>
            <a:off x="6308725" y="1716088"/>
            <a:ext cx="184150" cy="457200"/>
          </a:xfrm>
          <a:prstGeom prst="rect">
            <a:avLst/>
          </a:prstGeom>
          <a:noFill/>
          <a:ln w="9525">
            <a:noFill/>
            <a:miter lim="800000"/>
            <a:headEnd/>
            <a:tailEnd/>
          </a:ln>
          <a:effectLst/>
        </p:spPr>
        <p:txBody>
          <a:bodyPr wrap="none">
            <a:spAutoFit/>
          </a:bodyPr>
          <a:lstStyle/>
          <a:p>
            <a:pPr algn="r">
              <a:defRPr/>
            </a:pPr>
            <a:endParaRPr lang="ru-RU" sz="2400">
              <a:effectLst>
                <a:outerShdw blurRad="38100" dist="38100" dir="2700000" algn="tl">
                  <a:srgbClr val="FFFFFF"/>
                </a:outerShdw>
              </a:effectLst>
            </a:endParaRPr>
          </a:p>
        </p:txBody>
      </p:sp>
      <p:sp>
        <p:nvSpPr>
          <p:cNvPr id="66579" name="AutoShape 35"/>
          <p:cNvSpPr>
            <a:spLocks noChangeArrowheads="1"/>
          </p:cNvSpPr>
          <p:nvPr/>
        </p:nvSpPr>
        <p:spPr bwMode="auto">
          <a:xfrm rot="-387447">
            <a:off x="4876800" y="2667000"/>
            <a:ext cx="1677988" cy="530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66FF33"/>
          </a:solidFill>
          <a:ln w="9525">
            <a:solidFill>
              <a:schemeClr val="tx1"/>
            </a:solidFill>
            <a:miter lim="800000"/>
            <a:headEnd/>
            <a:tailEnd/>
          </a:ln>
        </p:spPr>
        <p:txBody>
          <a:bodyPr wrap="none" anchor="ctr"/>
          <a:lstStyle/>
          <a:p>
            <a:pPr algn="ctr"/>
            <a:r>
              <a:rPr lang="ru-RU" altLang="ru-RU" sz="2000" b="1"/>
              <a:t>ИЛ</a:t>
            </a:r>
            <a:r>
              <a:rPr lang="en-US" altLang="ru-RU" sz="2000" b="1"/>
              <a:t>-10</a:t>
            </a:r>
            <a:endParaRPr lang="ru-RU" altLang="ru-RU" sz="2000" b="1"/>
          </a:p>
        </p:txBody>
      </p:sp>
      <p:sp>
        <p:nvSpPr>
          <p:cNvPr id="66580" name="AutoShape 36"/>
          <p:cNvSpPr>
            <a:spLocks noChangeArrowheads="1"/>
          </p:cNvSpPr>
          <p:nvPr/>
        </p:nvSpPr>
        <p:spPr bwMode="auto">
          <a:xfrm rot="-618169">
            <a:off x="6999288" y="2360613"/>
            <a:ext cx="1463675" cy="5095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33CCFF"/>
          </a:solidFill>
          <a:ln w="9525">
            <a:solidFill>
              <a:schemeClr val="tx1"/>
            </a:solidFill>
            <a:miter lim="800000"/>
            <a:headEnd/>
            <a:tailEnd/>
          </a:ln>
        </p:spPr>
        <p:txBody>
          <a:bodyPr wrap="none" anchor="ctr"/>
          <a:lstStyle/>
          <a:p>
            <a:pPr algn="ctr"/>
            <a:r>
              <a:rPr lang="ru-RU" altLang="ru-RU" sz="2000" b="1"/>
              <a:t>ИЛ-1Ра</a:t>
            </a:r>
          </a:p>
        </p:txBody>
      </p:sp>
      <p:sp>
        <p:nvSpPr>
          <p:cNvPr id="66581" name="AutoShape 37"/>
          <p:cNvSpPr>
            <a:spLocks noChangeArrowheads="1"/>
          </p:cNvSpPr>
          <p:nvPr/>
        </p:nvSpPr>
        <p:spPr bwMode="auto">
          <a:xfrm rot="-429101">
            <a:off x="5037138" y="3275013"/>
            <a:ext cx="1524000" cy="45561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CCFF"/>
          </a:solidFill>
          <a:ln w="9525">
            <a:solidFill>
              <a:schemeClr val="tx1"/>
            </a:solidFill>
            <a:miter lim="800000"/>
            <a:headEnd/>
            <a:tailEnd/>
          </a:ln>
        </p:spPr>
        <p:txBody>
          <a:bodyPr wrap="none" anchor="ctr"/>
          <a:lstStyle/>
          <a:p>
            <a:pPr algn="ctr"/>
            <a:endParaRPr lang="ru-RU" altLang="ru-RU" sz="2000" b="1"/>
          </a:p>
          <a:p>
            <a:pPr algn="ctr"/>
            <a:endParaRPr lang="ru-RU" altLang="ru-RU" sz="2400"/>
          </a:p>
        </p:txBody>
      </p:sp>
      <p:sp>
        <p:nvSpPr>
          <p:cNvPr id="66582" name="AutoShape 38"/>
          <p:cNvSpPr>
            <a:spLocks noChangeArrowheads="1"/>
          </p:cNvSpPr>
          <p:nvPr/>
        </p:nvSpPr>
        <p:spPr bwMode="auto">
          <a:xfrm rot="-519955">
            <a:off x="7018338" y="2968625"/>
            <a:ext cx="1525587" cy="4587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folHlink"/>
          </a:solidFill>
          <a:ln w="9525">
            <a:solidFill>
              <a:schemeClr val="tx1"/>
            </a:solidFill>
            <a:miter lim="800000"/>
            <a:headEnd/>
            <a:tailEnd/>
          </a:ln>
        </p:spPr>
        <p:txBody>
          <a:bodyPr wrap="none" anchor="ctr"/>
          <a:lstStyle/>
          <a:p>
            <a:endParaRPr lang="ru-RU"/>
          </a:p>
        </p:txBody>
      </p:sp>
      <p:sp>
        <p:nvSpPr>
          <p:cNvPr id="66583" name="Text Box 39"/>
          <p:cNvSpPr txBox="1">
            <a:spLocks noChangeArrowheads="1"/>
          </p:cNvSpPr>
          <p:nvPr/>
        </p:nvSpPr>
        <p:spPr bwMode="auto">
          <a:xfrm rot="-569929">
            <a:off x="7375525" y="2982913"/>
            <a:ext cx="877888" cy="396875"/>
          </a:xfrm>
          <a:prstGeom prst="rect">
            <a:avLst/>
          </a:prstGeom>
          <a:noFill/>
          <a:ln w="9525">
            <a:noFill/>
            <a:miter lim="800000"/>
            <a:headEnd/>
            <a:tailEnd/>
          </a:ln>
        </p:spPr>
        <p:txBody>
          <a:bodyPr wrap="none">
            <a:spAutoFit/>
          </a:bodyPr>
          <a:lstStyle/>
          <a:p>
            <a:pPr algn="r"/>
            <a:r>
              <a:rPr lang="ru-RU" altLang="ru-RU" sz="2000" b="1"/>
              <a:t>ТФР</a:t>
            </a:r>
            <a:r>
              <a:rPr lang="en-US" altLang="ru-RU" sz="2000" b="1"/>
              <a:t>-</a:t>
            </a:r>
            <a:r>
              <a:rPr lang="en-US" altLang="ru-RU" sz="2000" b="1">
                <a:latin typeface="Symbol" pitchFamily="18" charset="2"/>
              </a:rPr>
              <a:t>b</a:t>
            </a:r>
            <a:endParaRPr lang="ru-RU" altLang="ru-RU" sz="2000" b="1">
              <a:latin typeface="Symbol" pitchFamily="18" charset="2"/>
            </a:endParaRPr>
          </a:p>
        </p:txBody>
      </p:sp>
      <p:sp>
        <p:nvSpPr>
          <p:cNvPr id="66584" name="Text Box 40"/>
          <p:cNvSpPr txBox="1">
            <a:spLocks noChangeArrowheads="1"/>
          </p:cNvSpPr>
          <p:nvPr/>
        </p:nvSpPr>
        <p:spPr bwMode="auto">
          <a:xfrm rot="-309397">
            <a:off x="5392738" y="3287713"/>
            <a:ext cx="841375" cy="396875"/>
          </a:xfrm>
          <a:prstGeom prst="rect">
            <a:avLst/>
          </a:prstGeom>
          <a:noFill/>
          <a:ln w="9525">
            <a:noFill/>
            <a:miter lim="800000"/>
            <a:headEnd/>
            <a:tailEnd/>
          </a:ln>
        </p:spPr>
        <p:txBody>
          <a:bodyPr wrap="none">
            <a:spAutoFit/>
          </a:bodyPr>
          <a:lstStyle/>
          <a:p>
            <a:pPr algn="r"/>
            <a:r>
              <a:rPr lang="ru-RU" altLang="ru-RU" sz="2000" b="1"/>
              <a:t>ИЛ-1</a:t>
            </a:r>
            <a:r>
              <a:rPr lang="en-US" altLang="ru-RU" sz="2000" b="1"/>
              <a:t>1</a:t>
            </a:r>
            <a:endParaRPr lang="ru-RU" altLang="ru-RU" sz="2000" b="1"/>
          </a:p>
        </p:txBody>
      </p:sp>
      <p:sp>
        <p:nvSpPr>
          <p:cNvPr id="66585" name="AutoShape 41"/>
          <p:cNvSpPr>
            <a:spLocks noChangeArrowheads="1"/>
          </p:cNvSpPr>
          <p:nvPr/>
        </p:nvSpPr>
        <p:spPr bwMode="auto">
          <a:xfrm rot="-494003">
            <a:off x="5786438" y="1905000"/>
            <a:ext cx="1593850" cy="5905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FF00"/>
          </a:solidFill>
          <a:ln w="9525">
            <a:solidFill>
              <a:schemeClr val="tx1"/>
            </a:solidFill>
            <a:miter lim="800000"/>
            <a:headEnd/>
            <a:tailEnd/>
          </a:ln>
        </p:spPr>
        <p:txBody>
          <a:bodyPr wrap="none" anchor="ctr"/>
          <a:lstStyle/>
          <a:p>
            <a:pPr algn="ctr"/>
            <a:r>
              <a:rPr lang="ru-RU" altLang="ru-RU" sz="2000" b="1"/>
              <a:t>ИЛ-4</a:t>
            </a:r>
            <a:r>
              <a:rPr lang="en-US" altLang="ru-RU" sz="2000" b="1"/>
              <a:t>/13</a:t>
            </a:r>
            <a:endParaRPr lang="ru-RU" altLang="ru-RU" sz="2000" b="1"/>
          </a:p>
        </p:txBody>
      </p:sp>
      <p:grpSp>
        <p:nvGrpSpPr>
          <p:cNvPr id="10" name="Group 42"/>
          <p:cNvGrpSpPr>
            <a:grpSpLocks/>
          </p:cNvGrpSpPr>
          <p:nvPr/>
        </p:nvGrpSpPr>
        <p:grpSpPr bwMode="auto">
          <a:xfrm>
            <a:off x="1219200" y="1524000"/>
            <a:ext cx="1447800" cy="609600"/>
            <a:chOff x="2880" y="2189"/>
            <a:chExt cx="1029" cy="403"/>
          </a:xfrm>
        </p:grpSpPr>
        <p:sp>
          <p:nvSpPr>
            <p:cNvPr id="486443" name="AutoShape 43"/>
            <p:cNvSpPr>
              <a:spLocks noChangeArrowheads="1"/>
            </p:cNvSpPr>
            <p:nvPr/>
          </p:nvSpPr>
          <p:spPr bwMode="auto">
            <a:xfrm rot="-499917" flipH="1" flipV="1">
              <a:off x="2880" y="2189"/>
              <a:ext cx="1029" cy="40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0066FF"/>
            </a:solidFill>
            <a:ln w="9525">
              <a:solidFill>
                <a:schemeClr val="tx1"/>
              </a:solidFill>
              <a:miter lim="800000"/>
              <a:headEnd/>
              <a:tailEnd/>
            </a:ln>
            <a:effectLst/>
          </p:spPr>
          <p:txBody>
            <a:bodyPr rot="10800000" wrap="none" anchor="ctr"/>
            <a:lstStyle/>
            <a:p>
              <a:pPr algn="ctr">
                <a:defRPr/>
              </a:pPr>
              <a:endParaRPr lang="ru-RU" sz="2400">
                <a:solidFill>
                  <a:schemeClr val="folHlink"/>
                </a:solidFill>
                <a:effectLst>
                  <a:outerShdw blurRad="38100" dist="38100" dir="2700000" algn="tl">
                    <a:srgbClr val="000000"/>
                  </a:outerShdw>
                </a:effectLst>
              </a:endParaRPr>
            </a:p>
          </p:txBody>
        </p:sp>
        <p:sp>
          <p:nvSpPr>
            <p:cNvPr id="66588" name="Text Box 44"/>
            <p:cNvSpPr txBox="1">
              <a:spLocks noChangeArrowheads="1"/>
            </p:cNvSpPr>
            <p:nvPr/>
          </p:nvSpPr>
          <p:spPr bwMode="auto">
            <a:xfrm rot="-455808">
              <a:off x="3084" y="2285"/>
              <a:ext cx="598" cy="262"/>
            </a:xfrm>
            <a:prstGeom prst="rect">
              <a:avLst/>
            </a:prstGeom>
            <a:solidFill>
              <a:srgbClr val="0066FF"/>
            </a:solidFill>
            <a:ln w="9525">
              <a:noFill/>
              <a:miter lim="800000"/>
              <a:headEnd/>
              <a:tailEnd/>
            </a:ln>
            <a:effectLst>
              <a:outerShdw dist="17961" dir="2700000" algn="ctr" rotWithShape="0">
                <a:schemeClr val="bg2"/>
              </a:outerShdw>
            </a:effectLst>
          </p:spPr>
          <p:txBody>
            <a:bodyPr wrap="none">
              <a:spAutoFit/>
            </a:bodyPr>
            <a:lstStyle/>
            <a:p>
              <a:pPr algn="ctr" eaLnBrk="0" hangingPunct="0"/>
              <a:r>
                <a:rPr lang="ru-RU" altLang="ru-RU" sz="2000" b="1">
                  <a:solidFill>
                    <a:schemeClr val="bg1"/>
                  </a:solidFill>
                </a:rPr>
                <a:t>ИЛ</a:t>
              </a:r>
              <a:r>
                <a:rPr lang="en-US" altLang="ru-RU" sz="2000" b="1">
                  <a:solidFill>
                    <a:schemeClr val="bg1"/>
                  </a:solidFill>
                </a:rPr>
                <a:t>-</a:t>
              </a:r>
              <a:r>
                <a:rPr lang="ru-RU" altLang="ru-RU" sz="2000" b="1">
                  <a:solidFill>
                    <a:schemeClr val="bg1"/>
                  </a:solidFill>
                </a:rPr>
                <a:t>23</a:t>
              </a:r>
              <a:endParaRPr lang="en-US" altLang="ru-RU" sz="2000" b="1">
                <a:solidFill>
                  <a:schemeClr val="bg1"/>
                </a:solidFill>
                <a:latin typeface="Symbol" pitchFamily="18" charset="2"/>
              </a:endParaRPr>
            </a:p>
          </p:txBody>
        </p:sp>
      </p:grpSp>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500063"/>
            <a:ext cx="8469312" cy="642937"/>
          </a:xfrm>
        </p:spPr>
        <p:txBody>
          <a:bodyPr/>
          <a:lstStyle/>
          <a:p>
            <a:pPr algn="ctr" eaLnBrk="1" hangingPunct="1">
              <a:defRPr/>
            </a:pPr>
            <a:r>
              <a:rPr lang="ru-RU" dirty="0" smtClean="0">
                <a:solidFill>
                  <a:schemeClr val="accent1"/>
                </a:solidFill>
              </a:rPr>
              <a:t>Язвенный	колит</a:t>
            </a:r>
          </a:p>
        </p:txBody>
      </p:sp>
      <p:sp>
        <p:nvSpPr>
          <p:cNvPr id="21507" name="Rectangle 3"/>
          <p:cNvSpPr>
            <a:spLocks noGrp="1" noChangeArrowheads="1"/>
          </p:cNvSpPr>
          <p:nvPr>
            <p:ph type="body" idx="1"/>
          </p:nvPr>
        </p:nvSpPr>
        <p:spPr>
          <a:xfrm>
            <a:off x="285750" y="1285875"/>
            <a:ext cx="8429625" cy="5000625"/>
          </a:xfrm>
        </p:spPr>
        <p:txBody>
          <a:bodyPr/>
          <a:lstStyle/>
          <a:p>
            <a:pPr algn="just"/>
            <a:r>
              <a:rPr lang="ru-RU" sz="2000" smtClean="0"/>
              <a:t> </a:t>
            </a:r>
            <a:r>
              <a:rPr lang="ru-RU" sz="2200" smtClean="0"/>
              <a:t>ЯК (НЯК) — заболевание неизвестной этиологии, характеризующееся хроническим воспалительным процессом с образованием язв (эрозий) в прямой и ободочной кишке и развитием геморрагий</a:t>
            </a:r>
          </a:p>
          <a:p>
            <a:pPr algn="just"/>
            <a:r>
              <a:rPr lang="ru-RU" sz="2200" smtClean="0"/>
              <a:t> Распространенность ЯК составляет 70-150 на 100 000 населения</a:t>
            </a:r>
          </a:p>
          <a:p>
            <a:pPr algn="just"/>
            <a:r>
              <a:rPr lang="ru-RU" sz="2200" smtClean="0"/>
              <a:t>Риск развития колоректального рака у пациентов, длительно страдающих ЯК, по сравнению с общей популяцией возрастает в 9-23 раза, особенно, если заболевание началось в возрасте до 15 лет, длительности заболевания более 10 лет, в случае панколита, наличии т.н.«промывного илеита» (</a:t>
            </a:r>
            <a:r>
              <a:rPr lang="en-US" sz="2200" smtClean="0"/>
              <a:t>backwash ileits</a:t>
            </a:r>
            <a:r>
              <a:rPr lang="ru-RU" sz="2200" smtClean="0"/>
              <a:t>), сопутствующего ПСХ, дефицита фолиевой кислоты.</a:t>
            </a:r>
          </a:p>
          <a:p>
            <a:pPr algn="just">
              <a:buFont typeface="Wingdings 2" pitchFamily="18" charset="2"/>
              <a:buNone/>
            </a:pPr>
            <a:endParaRPr lang="ru-RU" sz="2400" smtClean="0"/>
          </a:p>
          <a:p>
            <a:pPr algn="just">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642937"/>
          </a:xfrm>
        </p:spPr>
        <p:txBody>
          <a:bodyPr/>
          <a:lstStyle/>
          <a:p>
            <a:pPr algn="ctr" eaLnBrk="1" hangingPunct="1">
              <a:defRPr/>
            </a:pPr>
            <a:r>
              <a:rPr lang="ru-RU" dirty="0" smtClean="0">
                <a:solidFill>
                  <a:schemeClr val="accent1"/>
                </a:solidFill>
              </a:rPr>
              <a:t>Язвенный	колит</a:t>
            </a:r>
          </a:p>
        </p:txBody>
      </p:sp>
      <p:sp>
        <p:nvSpPr>
          <p:cNvPr id="22531" name="Rectangle 3"/>
          <p:cNvSpPr>
            <a:spLocks noGrp="1" noChangeArrowheads="1"/>
          </p:cNvSpPr>
          <p:nvPr>
            <p:ph type="body" idx="1"/>
          </p:nvPr>
        </p:nvSpPr>
        <p:spPr>
          <a:xfrm>
            <a:off x="428625" y="1000125"/>
            <a:ext cx="8286750" cy="5000625"/>
          </a:xfrm>
        </p:spPr>
        <p:txBody>
          <a:bodyPr/>
          <a:lstStyle/>
          <a:p>
            <a:pPr algn="just"/>
            <a:r>
              <a:rPr lang="ru-RU" sz="2000" smtClean="0"/>
              <a:t> </a:t>
            </a:r>
            <a:r>
              <a:rPr lang="ru-RU" sz="2400" smtClean="0"/>
              <a:t>Характерным для ЯК является каудально-краниальное распространение непрерывного воспалительного процесса: проктит (ректит), проктосигмоидит, левосторонний колит, тотальный колит (распространенность процесса лежит в основе оценки степени тяжести ЯК)</a:t>
            </a:r>
          </a:p>
          <a:p>
            <a:pPr algn="just"/>
            <a:r>
              <a:rPr lang="ru-RU" sz="2400" smtClean="0"/>
              <a:t>Как правило, при ЯК поражается только толстая кишка (возможен т.н. «промывной илеит» при толсто-тонкокишечном рефлюксе при недостаточности баугиниевой заслонки) </a:t>
            </a:r>
          </a:p>
          <a:p>
            <a:pPr algn="just"/>
            <a:r>
              <a:rPr lang="ru-RU" sz="2400" smtClean="0"/>
              <a:t>Всегда поражается прямая кишка (при леченном ЯК возможно начало воспалительных изменений с сигмовидной кишки)</a:t>
            </a:r>
          </a:p>
          <a:p>
            <a:pPr algn="just"/>
            <a:r>
              <a:rPr lang="ru-RU" sz="2400" smtClean="0"/>
              <a:t>Анальный канал в процесс не вовлекается </a:t>
            </a:r>
            <a:endParaRPr lang="ru-RU" smtClean="0"/>
          </a:p>
        </p:txBody>
      </p:sp>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642937"/>
          </a:xfrm>
        </p:spPr>
        <p:txBody>
          <a:bodyPr/>
          <a:lstStyle/>
          <a:p>
            <a:pPr algn="ctr" eaLnBrk="1" hangingPunct="1">
              <a:defRPr/>
            </a:pPr>
            <a:r>
              <a:rPr lang="ru-RU" dirty="0" smtClean="0"/>
              <a:t>Болезнь Крона</a:t>
            </a:r>
          </a:p>
        </p:txBody>
      </p:sp>
      <p:sp>
        <p:nvSpPr>
          <p:cNvPr id="23555" name="Rectangle 3"/>
          <p:cNvSpPr>
            <a:spLocks noGrp="1" noChangeArrowheads="1"/>
          </p:cNvSpPr>
          <p:nvPr>
            <p:ph type="body" idx="1"/>
          </p:nvPr>
        </p:nvSpPr>
        <p:spPr>
          <a:xfrm>
            <a:off x="500063" y="1071563"/>
            <a:ext cx="8058150" cy="5214937"/>
          </a:xfrm>
        </p:spPr>
        <p:txBody>
          <a:bodyPr/>
          <a:lstStyle/>
          <a:p>
            <a:pPr algn="just"/>
            <a:r>
              <a:rPr lang="ru-RU" sz="2000" smtClean="0"/>
              <a:t>Болезнь Крона (БК) — хроническое рецидивирующее заболевание, характеризующееся трансмуральным гранулематозным воспалением с сегментарным поражением различных отделов желудочно-кишечного тракта </a:t>
            </a:r>
          </a:p>
          <a:p>
            <a:pPr algn="just"/>
            <a:r>
              <a:rPr lang="ru-RU" sz="2000" smtClean="0"/>
              <a:t>В 1932 г. B. Crohn (при сотрудничестве с A. Ginsburg и M. Oppengeimer) впервые описал клиническую картину гранулематозного терминального илеита и представил классификацию этого заболевания. </a:t>
            </a:r>
          </a:p>
          <a:p>
            <a:pPr algn="just"/>
            <a:r>
              <a:rPr lang="ru-RU" sz="2000" smtClean="0"/>
              <a:t>Дальнейшие исследования показали, что при БК может поражаться любой отдел желудочно-кишечного тракта (от пищевода до ануса). Характерным является сегментарность поражения. Воспалительный процесс может поражать все слои кишечной стенки с преобладанием изменений в подслизистом слое</a:t>
            </a:r>
          </a:p>
          <a:p>
            <a:pPr algn="just">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0"/>
            <a:ext cx="8469312" cy="1643063"/>
          </a:xfrm>
        </p:spPr>
        <p:txBody>
          <a:bodyPr/>
          <a:lstStyle/>
          <a:p>
            <a:pPr algn="ctr" eaLnBrk="1" hangingPunct="1">
              <a:defRPr/>
            </a:pPr>
            <a:r>
              <a:rPr lang="ru-RU" dirty="0" smtClean="0">
                <a:solidFill>
                  <a:schemeClr val="accent1"/>
                </a:solidFill>
              </a:rPr>
              <a:t>ХНВЗК – внекишечные проявления</a:t>
            </a:r>
          </a:p>
        </p:txBody>
      </p:sp>
      <p:graphicFrame>
        <p:nvGraphicFramePr>
          <p:cNvPr id="5" name="Содержимое 4"/>
          <p:cNvGraphicFramePr>
            <a:graphicFrameLocks noGrp="1"/>
          </p:cNvGraphicFramePr>
          <p:nvPr>
            <p:ph idx="1"/>
          </p:nvPr>
        </p:nvGraphicFramePr>
        <p:xfrm>
          <a:off x="428625" y="1643063"/>
          <a:ext cx="8183562" cy="4246584"/>
        </p:xfrm>
        <a:graphic>
          <a:graphicData uri="http://schemas.openxmlformats.org/drawingml/2006/table">
            <a:tbl>
              <a:tblPr firstRow="1" bandRow="1">
                <a:tableStyleId>{5C22544A-7EE6-4342-B048-85BDC9FD1C3A}</a:tableStyleId>
              </a:tblPr>
              <a:tblGrid>
                <a:gridCol w="3429024"/>
                <a:gridCol w="2026684"/>
                <a:gridCol w="2727854"/>
              </a:tblGrid>
              <a:tr h="370805">
                <a:tc>
                  <a:txBody>
                    <a:bodyPr/>
                    <a:lstStyle/>
                    <a:p>
                      <a:r>
                        <a:rPr lang="ru-RU" sz="1800" dirty="0" smtClean="0"/>
                        <a:t>Проявления</a:t>
                      </a:r>
                      <a:endParaRPr lang="ru-RU" sz="1800" dirty="0"/>
                    </a:p>
                  </a:txBody>
                  <a:tcPr marT="45716" marB="45716"/>
                </a:tc>
                <a:tc>
                  <a:txBody>
                    <a:bodyPr/>
                    <a:lstStyle/>
                    <a:p>
                      <a:pPr algn="ctr"/>
                      <a:r>
                        <a:rPr lang="ru-RU" sz="1800" dirty="0" smtClean="0"/>
                        <a:t>БК</a:t>
                      </a:r>
                      <a:endParaRPr lang="ru-RU" sz="1800" dirty="0"/>
                    </a:p>
                  </a:txBody>
                  <a:tcPr marT="45716" marB="45716"/>
                </a:tc>
                <a:tc>
                  <a:txBody>
                    <a:bodyPr/>
                    <a:lstStyle/>
                    <a:p>
                      <a:pPr algn="ctr"/>
                      <a:r>
                        <a:rPr lang="ru-RU" sz="1800" dirty="0" smtClean="0"/>
                        <a:t>НЯК</a:t>
                      </a:r>
                      <a:endParaRPr lang="ru-RU" sz="1800" dirty="0"/>
                    </a:p>
                  </a:txBody>
                  <a:tcPr marT="45716" marB="45716"/>
                </a:tc>
              </a:tr>
              <a:tr h="640062">
                <a:tc>
                  <a:txBody>
                    <a:bodyPr/>
                    <a:lstStyle/>
                    <a:p>
                      <a:r>
                        <a:rPr lang="ru-RU" sz="1800" dirty="0" smtClean="0"/>
                        <a:t>Узловатая эритема</a:t>
                      </a:r>
                      <a:endParaRPr lang="ru-RU" sz="1800" dirty="0"/>
                    </a:p>
                  </a:txBody>
                  <a:tcPr marT="45716" marB="45716"/>
                </a:tc>
                <a:tc>
                  <a:txBody>
                    <a:bodyPr/>
                    <a:lstStyle/>
                    <a:p>
                      <a:pPr algn="ctr"/>
                      <a:r>
                        <a:rPr lang="ru-RU" sz="1800" b="1" dirty="0" smtClean="0"/>
                        <a:t>15%</a:t>
                      </a:r>
                      <a:r>
                        <a:rPr lang="ru-RU" sz="1800" dirty="0" smtClean="0"/>
                        <a:t>, чаще у женщин</a:t>
                      </a:r>
                      <a:endParaRPr lang="ru-RU" sz="1800" dirty="0"/>
                    </a:p>
                  </a:txBody>
                  <a:tcPr marT="45716" marB="45716"/>
                </a:tc>
                <a:tc>
                  <a:txBody>
                    <a:bodyPr/>
                    <a:lstStyle/>
                    <a:p>
                      <a:pPr algn="ctr"/>
                      <a:r>
                        <a:rPr lang="ru-RU" sz="1800" dirty="0" smtClean="0"/>
                        <a:t>4%</a:t>
                      </a:r>
                      <a:endParaRPr lang="ru-RU" sz="1800" dirty="0"/>
                    </a:p>
                  </a:txBody>
                  <a:tcPr marT="45716" marB="45716"/>
                </a:tc>
              </a:tr>
              <a:tr h="370805">
                <a:tc>
                  <a:txBody>
                    <a:bodyPr/>
                    <a:lstStyle/>
                    <a:p>
                      <a:r>
                        <a:rPr lang="ru-RU" sz="1800" dirty="0" smtClean="0"/>
                        <a:t>Гангренозная пиодермия</a:t>
                      </a:r>
                      <a:endParaRPr lang="ru-RU" sz="1800" dirty="0"/>
                    </a:p>
                  </a:txBody>
                  <a:tcPr marT="45716" marB="45716"/>
                </a:tc>
                <a:tc>
                  <a:txBody>
                    <a:bodyPr/>
                    <a:lstStyle/>
                    <a:p>
                      <a:pPr algn="ctr"/>
                      <a:r>
                        <a:rPr lang="ru-RU" sz="1800" dirty="0" smtClean="0"/>
                        <a:t>Реже (1-2%)</a:t>
                      </a:r>
                      <a:endParaRPr lang="ru-RU" sz="1800" dirty="0"/>
                    </a:p>
                  </a:txBody>
                  <a:tcPr marT="45716" marB="45716"/>
                </a:tc>
                <a:tc>
                  <a:txBody>
                    <a:bodyPr/>
                    <a:lstStyle/>
                    <a:p>
                      <a:pPr algn="ctr"/>
                      <a:r>
                        <a:rPr lang="ru-RU" sz="1800" dirty="0" smtClean="0"/>
                        <a:t>Чаще (0,8-5%)</a:t>
                      </a:r>
                      <a:endParaRPr lang="ru-RU" sz="1800" dirty="0"/>
                    </a:p>
                  </a:txBody>
                  <a:tcPr marT="45716" marB="45716"/>
                </a:tc>
              </a:tr>
              <a:tr h="370805">
                <a:tc>
                  <a:txBody>
                    <a:bodyPr/>
                    <a:lstStyle/>
                    <a:p>
                      <a:r>
                        <a:rPr lang="ru-RU" sz="1800" dirty="0" smtClean="0"/>
                        <a:t>Стоматит</a:t>
                      </a:r>
                      <a:endParaRPr lang="ru-RU" sz="1800" dirty="0"/>
                    </a:p>
                  </a:txBody>
                  <a:tcPr marT="45716" marB="45716"/>
                </a:tc>
                <a:tc>
                  <a:txBody>
                    <a:bodyPr/>
                    <a:lstStyle/>
                    <a:p>
                      <a:pPr algn="ctr"/>
                      <a:r>
                        <a:rPr lang="ru-RU" sz="1800" b="1" dirty="0" smtClean="0"/>
                        <a:t>6-30%</a:t>
                      </a:r>
                      <a:endParaRPr lang="ru-RU" sz="1800" b="1" dirty="0"/>
                    </a:p>
                  </a:txBody>
                  <a:tcPr marT="45716" marB="45716"/>
                </a:tc>
                <a:tc>
                  <a:txBody>
                    <a:bodyPr/>
                    <a:lstStyle/>
                    <a:p>
                      <a:pPr algn="ctr"/>
                      <a:r>
                        <a:rPr lang="ru-RU" sz="1800" dirty="0" smtClean="0"/>
                        <a:t>Редко</a:t>
                      </a:r>
                      <a:endParaRPr lang="ru-RU" sz="1800" dirty="0"/>
                    </a:p>
                  </a:txBody>
                  <a:tcPr marT="45716" marB="45716"/>
                </a:tc>
              </a:tr>
              <a:tr h="370805">
                <a:tc>
                  <a:txBody>
                    <a:bodyPr/>
                    <a:lstStyle/>
                    <a:p>
                      <a:r>
                        <a:rPr lang="ru-RU" sz="1800" dirty="0" smtClean="0"/>
                        <a:t>Артрит</a:t>
                      </a:r>
                      <a:endParaRPr lang="ru-RU" sz="1800" dirty="0"/>
                    </a:p>
                  </a:txBody>
                  <a:tcPr marT="45716" marB="45716"/>
                </a:tc>
                <a:tc>
                  <a:txBody>
                    <a:bodyPr/>
                    <a:lstStyle/>
                    <a:p>
                      <a:pPr algn="ctr"/>
                      <a:r>
                        <a:rPr lang="ru-RU" sz="1800" dirty="0" smtClean="0"/>
                        <a:t>1,4-25%</a:t>
                      </a:r>
                      <a:endParaRPr lang="ru-RU" sz="1800" dirty="0"/>
                    </a:p>
                  </a:txBody>
                  <a:tcPr marT="45716" marB="45716"/>
                </a:tc>
                <a:tc>
                  <a:txBody>
                    <a:bodyPr/>
                    <a:lstStyle/>
                    <a:p>
                      <a:pPr algn="ctr"/>
                      <a:r>
                        <a:rPr lang="ru-RU" sz="1800" dirty="0" smtClean="0"/>
                        <a:t>1,4-25%</a:t>
                      </a:r>
                      <a:endParaRPr lang="ru-RU" sz="1800" dirty="0"/>
                    </a:p>
                  </a:txBody>
                  <a:tcPr marT="45716" marB="45716"/>
                </a:tc>
              </a:tr>
              <a:tr h="370805">
                <a:tc>
                  <a:txBody>
                    <a:bodyPr/>
                    <a:lstStyle/>
                    <a:p>
                      <a:r>
                        <a:rPr lang="ru-RU" sz="1800" dirty="0" smtClean="0"/>
                        <a:t>Склерит, иридоциклит</a:t>
                      </a:r>
                      <a:endParaRPr lang="ru-RU" sz="1800" dirty="0"/>
                    </a:p>
                  </a:txBody>
                  <a:tcPr marT="45716" marB="45716"/>
                </a:tc>
                <a:tc>
                  <a:txBody>
                    <a:bodyPr/>
                    <a:lstStyle/>
                    <a:p>
                      <a:pPr algn="ctr"/>
                      <a:r>
                        <a:rPr lang="ru-RU" sz="1800" dirty="0" smtClean="0"/>
                        <a:t>До 10%</a:t>
                      </a:r>
                      <a:endParaRPr lang="ru-RU" sz="1800" dirty="0"/>
                    </a:p>
                  </a:txBody>
                  <a:tcPr marT="45716" marB="45716"/>
                </a:tc>
                <a:tc>
                  <a:txBody>
                    <a:bodyPr/>
                    <a:lstStyle/>
                    <a:p>
                      <a:pPr algn="ctr"/>
                      <a:r>
                        <a:rPr lang="ru-RU" sz="1800" dirty="0" smtClean="0"/>
                        <a:t>Менее 4%</a:t>
                      </a:r>
                      <a:endParaRPr lang="ru-RU" sz="1800" dirty="0"/>
                    </a:p>
                  </a:txBody>
                  <a:tcPr marT="45716" marB="45716"/>
                </a:tc>
              </a:tr>
              <a:tr h="370805">
                <a:tc>
                  <a:txBody>
                    <a:bodyPr/>
                    <a:lstStyle/>
                    <a:p>
                      <a:r>
                        <a:rPr lang="ru-RU" sz="1800" dirty="0" smtClean="0"/>
                        <a:t>ПСХ</a:t>
                      </a:r>
                      <a:endParaRPr lang="ru-RU" sz="1800" dirty="0"/>
                    </a:p>
                  </a:txBody>
                  <a:tcPr marT="45716" marB="45716"/>
                </a:tc>
                <a:tc>
                  <a:txBody>
                    <a:bodyPr/>
                    <a:lstStyle/>
                    <a:p>
                      <a:pPr algn="ctr"/>
                      <a:r>
                        <a:rPr lang="ru-RU" sz="1800" dirty="0" smtClean="0"/>
                        <a:t>1-2%</a:t>
                      </a:r>
                      <a:endParaRPr lang="ru-RU" sz="1800" dirty="0"/>
                    </a:p>
                  </a:txBody>
                  <a:tcPr marT="45716" marB="45716"/>
                </a:tc>
                <a:tc>
                  <a:txBody>
                    <a:bodyPr/>
                    <a:lstStyle/>
                    <a:p>
                      <a:pPr algn="ctr"/>
                      <a:r>
                        <a:rPr lang="ru-RU" sz="1800" b="1" dirty="0" smtClean="0"/>
                        <a:t>Более 7,5%</a:t>
                      </a:r>
                      <a:endParaRPr lang="ru-RU" sz="1800" b="1" dirty="0"/>
                    </a:p>
                  </a:txBody>
                  <a:tcPr marT="45716" marB="45716"/>
                </a:tc>
              </a:tr>
              <a:tr h="370805">
                <a:tc>
                  <a:txBody>
                    <a:bodyPr/>
                    <a:lstStyle/>
                    <a:p>
                      <a:r>
                        <a:rPr lang="ru-RU" sz="1800" dirty="0" smtClean="0"/>
                        <a:t>ХАГ</a:t>
                      </a:r>
                      <a:endParaRPr lang="ru-RU" sz="1800" dirty="0"/>
                    </a:p>
                  </a:txBody>
                  <a:tcPr marT="45716" marB="45716"/>
                </a:tc>
                <a:tc>
                  <a:txBody>
                    <a:bodyPr/>
                    <a:lstStyle/>
                    <a:p>
                      <a:pPr algn="ctr"/>
                      <a:r>
                        <a:rPr lang="ru-RU" sz="1800" dirty="0" smtClean="0"/>
                        <a:t>1-5%</a:t>
                      </a:r>
                      <a:endParaRPr lang="ru-RU" sz="1800" dirty="0"/>
                    </a:p>
                  </a:txBody>
                  <a:tcPr marT="45716" marB="45716"/>
                </a:tc>
                <a:tc>
                  <a:txBody>
                    <a:bodyPr/>
                    <a:lstStyle/>
                    <a:p>
                      <a:pPr algn="ctr"/>
                      <a:r>
                        <a:rPr lang="ru-RU" sz="1800" dirty="0" smtClean="0"/>
                        <a:t>Более 5%</a:t>
                      </a:r>
                      <a:endParaRPr lang="ru-RU" sz="1800" dirty="0"/>
                    </a:p>
                  </a:txBody>
                  <a:tcPr marT="45716" marB="45716"/>
                </a:tc>
              </a:tr>
              <a:tr h="640062">
                <a:tc>
                  <a:txBody>
                    <a:bodyPr/>
                    <a:lstStyle/>
                    <a:p>
                      <a:r>
                        <a:rPr lang="ru-RU" sz="1800" dirty="0" smtClean="0"/>
                        <a:t>Изменение функции внешнего дыхания</a:t>
                      </a:r>
                      <a:endParaRPr lang="ru-RU" sz="1800" dirty="0"/>
                    </a:p>
                  </a:txBody>
                  <a:tcPr marT="45716" marB="45716"/>
                </a:tc>
                <a:tc>
                  <a:txBody>
                    <a:bodyPr/>
                    <a:lstStyle/>
                    <a:p>
                      <a:pPr algn="ctr"/>
                      <a:r>
                        <a:rPr lang="ru-RU" sz="1800" dirty="0" smtClean="0"/>
                        <a:t>54%</a:t>
                      </a:r>
                      <a:endParaRPr lang="ru-RU" sz="1800" dirty="0"/>
                    </a:p>
                  </a:txBody>
                  <a:tcPr marT="45716" marB="45716"/>
                </a:tc>
                <a:tc>
                  <a:txBody>
                    <a:bodyPr/>
                    <a:lstStyle/>
                    <a:p>
                      <a:pPr algn="ctr"/>
                      <a:r>
                        <a:rPr lang="ru-RU" sz="1800" dirty="0" smtClean="0"/>
                        <a:t>38%</a:t>
                      </a:r>
                      <a:endParaRPr lang="ru-RU" sz="1800" dirty="0"/>
                    </a:p>
                  </a:txBody>
                  <a:tcPr marT="45716" marB="45716"/>
                </a:tc>
              </a:tr>
              <a:tr h="370805">
                <a:tc>
                  <a:txBody>
                    <a:bodyPr/>
                    <a:lstStyle/>
                    <a:p>
                      <a:r>
                        <a:rPr lang="ru-RU" sz="1800" dirty="0" err="1" smtClean="0"/>
                        <a:t>Остеопения</a:t>
                      </a:r>
                      <a:r>
                        <a:rPr lang="ru-RU" sz="1800" dirty="0" smtClean="0"/>
                        <a:t>, </a:t>
                      </a:r>
                      <a:r>
                        <a:rPr lang="ru-RU" sz="1800" dirty="0" err="1" smtClean="0"/>
                        <a:t>остеопороз</a:t>
                      </a:r>
                      <a:endParaRPr lang="ru-RU" sz="1800" dirty="0"/>
                    </a:p>
                  </a:txBody>
                  <a:tcPr marT="45716" marB="45716"/>
                </a:tc>
                <a:tc>
                  <a:txBody>
                    <a:bodyPr/>
                    <a:lstStyle/>
                    <a:p>
                      <a:pPr algn="ctr"/>
                      <a:r>
                        <a:rPr lang="ru-RU" sz="1800" dirty="0" smtClean="0"/>
                        <a:t>До</a:t>
                      </a:r>
                      <a:r>
                        <a:rPr lang="ru-RU" sz="1800" baseline="0" dirty="0" smtClean="0"/>
                        <a:t> 30%</a:t>
                      </a:r>
                      <a:endParaRPr lang="ru-RU" sz="1800" dirty="0"/>
                    </a:p>
                  </a:txBody>
                  <a:tcPr marT="45716" marB="45716"/>
                </a:tc>
                <a:tc>
                  <a:txBody>
                    <a:bodyPr/>
                    <a:lstStyle/>
                    <a:p>
                      <a:pPr algn="ctr"/>
                      <a:r>
                        <a:rPr lang="ru-RU" sz="1800" dirty="0" smtClean="0"/>
                        <a:t>Более 30%</a:t>
                      </a:r>
                      <a:endParaRPr lang="ru-RU" sz="1800" dirty="0"/>
                    </a:p>
                  </a:txBody>
                  <a:tcPr marT="45716" marB="45716"/>
                </a:tc>
              </a:tr>
            </a:tbl>
          </a:graphicData>
        </a:graphic>
      </p:graphicFrame>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71625" y="357188"/>
            <a:ext cx="5715000" cy="571500"/>
          </a:xfrm>
        </p:spPr>
        <p:txBody>
          <a:bodyPr>
            <a:noAutofit/>
          </a:bodyPr>
          <a:lstStyle/>
          <a:p>
            <a:pPr eaLnBrk="1" fontAlgn="auto" hangingPunct="1">
              <a:spcAft>
                <a:spcPts val="0"/>
              </a:spcAft>
              <a:defRPr/>
            </a:pPr>
            <a:r>
              <a:rPr lang="ru-RU" sz="3200" dirty="0" smtClean="0">
                <a:solidFill>
                  <a:schemeClr val="accent1"/>
                </a:solidFill>
              </a:rPr>
              <a:t>ХНВЗК - диагностика</a:t>
            </a:r>
          </a:p>
        </p:txBody>
      </p:sp>
      <p:sp>
        <p:nvSpPr>
          <p:cNvPr id="14339" name="Rectangle 3"/>
          <p:cNvSpPr>
            <a:spLocks noGrp="1" noChangeArrowheads="1"/>
          </p:cNvSpPr>
          <p:nvPr>
            <p:ph type="body" idx="1"/>
          </p:nvPr>
        </p:nvSpPr>
        <p:spPr>
          <a:xfrm>
            <a:off x="357188" y="928688"/>
            <a:ext cx="8358187" cy="3429000"/>
          </a:xfrm>
        </p:spPr>
        <p:txBody>
          <a:bodyPr>
            <a:normAutofit fontScale="85000" lnSpcReduction="20000"/>
          </a:bodyPr>
          <a:lstStyle/>
          <a:p>
            <a:pPr marL="265176" indent="-265176" algn="just" eaLnBrk="1" fontAlgn="auto" hangingPunct="1">
              <a:spcAft>
                <a:spcPts val="0"/>
              </a:spcAft>
              <a:buFont typeface="Wingdings 2"/>
              <a:buChar char=""/>
              <a:defRPr/>
            </a:pPr>
            <a:r>
              <a:rPr lang="en-US" sz="2400" i="1" dirty="0" smtClean="0"/>
              <a:t>NB!</a:t>
            </a:r>
            <a:r>
              <a:rPr lang="ru-RU" sz="2400" dirty="0" smtClean="0"/>
              <a:t> Внекишечные поражения могут манифестировать ранее кишечной симптоматики! </a:t>
            </a:r>
          </a:p>
          <a:p>
            <a:pPr marL="265176" indent="-265176" algn="just" eaLnBrk="1" fontAlgn="auto" hangingPunct="1">
              <a:spcAft>
                <a:spcPts val="0"/>
              </a:spcAft>
              <a:buFont typeface="Wingdings 2"/>
              <a:buChar char=""/>
              <a:defRPr/>
            </a:pPr>
            <a:r>
              <a:rPr lang="en-US" sz="2400" i="1" dirty="0" smtClean="0"/>
              <a:t>NB!</a:t>
            </a:r>
            <a:r>
              <a:rPr lang="ru-RU" sz="2400" i="1" dirty="0" smtClean="0"/>
              <a:t> </a:t>
            </a:r>
            <a:r>
              <a:rPr lang="ru-RU" sz="2400" dirty="0" smtClean="0"/>
              <a:t>Внекишечные поражения могут прогрессировать при отсутствии активности БК или НЯК</a:t>
            </a:r>
            <a:endParaRPr lang="ru-RU" sz="2400" i="1" dirty="0" smtClean="0"/>
          </a:p>
          <a:p>
            <a:pPr marL="265176" indent="-265176" algn="just" eaLnBrk="1" fontAlgn="auto" hangingPunct="1">
              <a:spcAft>
                <a:spcPts val="0"/>
              </a:spcAft>
              <a:buFont typeface="Wingdings 2"/>
              <a:buChar char=""/>
              <a:defRPr/>
            </a:pPr>
            <a:r>
              <a:rPr lang="ru-RU" sz="2400" dirty="0" smtClean="0"/>
              <a:t>Несмотря на частое присутствие аутоиммунных проявлений в виде артрита, первичного </a:t>
            </a:r>
            <a:r>
              <a:rPr lang="ru-RU" sz="2400" dirty="0" err="1" smtClean="0"/>
              <a:t>склерозирующего</a:t>
            </a:r>
            <a:r>
              <a:rPr lang="ru-RU" sz="2400" dirty="0" smtClean="0"/>
              <a:t> холангита, «</a:t>
            </a:r>
            <a:r>
              <a:rPr lang="en-US" sz="2400" dirty="0" smtClean="0"/>
              <a:t>overlap</a:t>
            </a:r>
            <a:r>
              <a:rPr lang="ru-RU" sz="2400" dirty="0" smtClean="0"/>
              <a:t>» - синдрома и др., клиническая картина ХНВЗК неспецифична: жалобы на боли в животе (уменьшающиеся или проходящие после дефекации), метеоризм и нарушения стула могут встречаться и при синдроме раздраженного кишечника, инфекционном, ишемическом и радиационном колите, </a:t>
            </a:r>
            <a:r>
              <a:rPr lang="ru-RU" sz="2400" dirty="0" err="1" smtClean="0"/>
              <a:t>колоректальном</a:t>
            </a:r>
            <a:r>
              <a:rPr lang="ru-RU" sz="2400" dirty="0" smtClean="0"/>
              <a:t> раке и др. </a:t>
            </a:r>
          </a:p>
          <a:p>
            <a:pPr marL="265176" indent="-265176" algn="just" eaLnBrk="1" fontAlgn="auto" hangingPunct="1">
              <a:spcAft>
                <a:spcPts val="0"/>
              </a:spcAft>
              <a:buFont typeface="Wingdings 2" pitchFamily="18" charset="2"/>
              <a:buNone/>
              <a:defRPr/>
            </a:pPr>
            <a:endParaRPr lang="ru-RU" sz="2400" dirty="0" smtClean="0"/>
          </a:p>
          <a:p>
            <a:pPr marL="265176" indent="-265176" algn="just" eaLnBrk="1" fontAlgn="auto" hangingPunct="1">
              <a:spcAft>
                <a:spcPts val="0"/>
              </a:spcAft>
              <a:buFontTx/>
              <a:buNone/>
              <a:defRPr/>
            </a:pPr>
            <a:endParaRPr lang="ru-RU" sz="2400" dirty="0" smtClean="0">
              <a:solidFill>
                <a:srgbClr val="002060"/>
              </a:solidFill>
            </a:endParaRPr>
          </a:p>
          <a:p>
            <a:pPr marL="265176" indent="-265176" eaLnBrk="1" fontAlgn="auto" hangingPunct="1">
              <a:lnSpc>
                <a:spcPct val="90000"/>
              </a:lnSpc>
              <a:spcAft>
                <a:spcPts val="0"/>
              </a:spcAft>
              <a:buFont typeface="Wingdings 2"/>
              <a:buChar char=""/>
              <a:defRPr/>
            </a:pPr>
            <a:endParaRPr lang="ru-RU" dirty="0" smtClean="0"/>
          </a:p>
        </p:txBody>
      </p:sp>
      <p:pic>
        <p:nvPicPr>
          <p:cNvPr id="25604" name="Рисунок 3" descr="Изображение 095.jpg"/>
          <p:cNvPicPr>
            <a:picLocks noChangeAspect="1"/>
          </p:cNvPicPr>
          <p:nvPr/>
        </p:nvPicPr>
        <p:blipFill>
          <a:blip r:embed="rId2" cstate="print"/>
          <a:srcRect/>
          <a:stretch>
            <a:fillRect/>
          </a:stretch>
        </p:blipFill>
        <p:spPr bwMode="auto">
          <a:xfrm>
            <a:off x="681038" y="4500563"/>
            <a:ext cx="2090737" cy="1857375"/>
          </a:xfrm>
          <a:prstGeom prst="rect">
            <a:avLst/>
          </a:prstGeom>
          <a:noFill/>
          <a:ln w="9525">
            <a:noFill/>
            <a:miter lim="800000"/>
            <a:headEnd/>
            <a:tailEnd/>
          </a:ln>
        </p:spPr>
      </p:pic>
      <p:pic>
        <p:nvPicPr>
          <p:cNvPr id="25605" name="Рисунок 5" descr="Изображение 102.jpg"/>
          <p:cNvPicPr>
            <a:picLocks noChangeAspect="1"/>
          </p:cNvPicPr>
          <p:nvPr/>
        </p:nvPicPr>
        <p:blipFill>
          <a:blip r:embed="rId3" cstate="print"/>
          <a:srcRect/>
          <a:stretch>
            <a:fillRect/>
          </a:stretch>
        </p:blipFill>
        <p:spPr bwMode="auto">
          <a:xfrm>
            <a:off x="6572250" y="4500563"/>
            <a:ext cx="1857375" cy="1857375"/>
          </a:xfrm>
          <a:prstGeom prst="rect">
            <a:avLst/>
          </a:prstGeom>
          <a:noFill/>
          <a:ln w="9525">
            <a:noFill/>
            <a:miter lim="800000"/>
            <a:headEnd/>
            <a:tailEnd/>
          </a:ln>
        </p:spPr>
      </p:pic>
      <p:pic>
        <p:nvPicPr>
          <p:cNvPr id="25606" name="Рисунок 6" descr="DSC00834.JPG"/>
          <p:cNvPicPr>
            <a:picLocks noChangeAspect="1"/>
          </p:cNvPicPr>
          <p:nvPr/>
        </p:nvPicPr>
        <p:blipFill>
          <a:blip r:embed="rId4" cstate="print"/>
          <a:srcRect/>
          <a:stretch>
            <a:fillRect/>
          </a:stretch>
        </p:blipFill>
        <p:spPr bwMode="auto">
          <a:xfrm>
            <a:off x="4857750" y="4286250"/>
            <a:ext cx="1554163" cy="2071688"/>
          </a:xfrm>
          <a:prstGeom prst="rect">
            <a:avLst/>
          </a:prstGeom>
          <a:noFill/>
          <a:ln w="9525">
            <a:noFill/>
            <a:miter lim="800000"/>
            <a:headEnd/>
            <a:tailEnd/>
          </a:ln>
        </p:spPr>
      </p:pic>
      <p:pic>
        <p:nvPicPr>
          <p:cNvPr id="25607" name="Рисунок 7" descr="DSC00842.JPG"/>
          <p:cNvPicPr>
            <a:picLocks noChangeAspect="1"/>
          </p:cNvPicPr>
          <p:nvPr/>
        </p:nvPicPr>
        <p:blipFill>
          <a:blip r:embed="rId5" cstate="print"/>
          <a:srcRect/>
          <a:stretch>
            <a:fillRect/>
          </a:stretch>
        </p:blipFill>
        <p:spPr bwMode="auto">
          <a:xfrm>
            <a:off x="2928938" y="4286250"/>
            <a:ext cx="1714500" cy="20955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6838" y="404813"/>
            <a:ext cx="9251951" cy="1079500"/>
          </a:xfrm>
        </p:spPr>
        <p:txBody>
          <a:bodyPr>
            <a:noAutofit/>
          </a:bodyPr>
          <a:lstStyle/>
          <a:p>
            <a:pPr algn="ctr" eaLnBrk="1" fontAlgn="auto" hangingPunct="1">
              <a:spcAft>
                <a:spcPts val="0"/>
              </a:spcAft>
              <a:defRPr/>
            </a:pPr>
            <a:r>
              <a:rPr lang="ru-RU" sz="3200" dirty="0" smtClean="0">
                <a:solidFill>
                  <a:schemeClr val="accent1"/>
                </a:solidFill>
              </a:rPr>
              <a:t>ХНВЗК – </a:t>
            </a:r>
            <a:br>
              <a:rPr lang="ru-RU" sz="3200" dirty="0" smtClean="0">
                <a:solidFill>
                  <a:schemeClr val="accent1"/>
                </a:solidFill>
              </a:rPr>
            </a:br>
            <a:r>
              <a:rPr lang="ru-RU" sz="3200" dirty="0" smtClean="0">
                <a:solidFill>
                  <a:schemeClr val="accent1"/>
                </a:solidFill>
              </a:rPr>
              <a:t>дифференциальный диагноз</a:t>
            </a:r>
          </a:p>
        </p:txBody>
      </p:sp>
      <p:pic>
        <p:nvPicPr>
          <p:cNvPr id="72707" name="Рисунок 8"/>
          <p:cNvPicPr>
            <a:picLocks noChangeAspect="1"/>
          </p:cNvPicPr>
          <p:nvPr/>
        </p:nvPicPr>
        <p:blipFill>
          <a:blip r:embed="rId2" cstate="print"/>
          <a:srcRect/>
          <a:stretch>
            <a:fillRect/>
          </a:stretch>
        </p:blipFill>
        <p:spPr bwMode="auto">
          <a:xfrm>
            <a:off x="1547813" y="1557338"/>
            <a:ext cx="5903912" cy="414178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428625"/>
            <a:ext cx="8286750" cy="928688"/>
          </a:xfrm>
        </p:spPr>
        <p:txBody>
          <a:bodyPr>
            <a:noAutofit/>
          </a:bodyPr>
          <a:lstStyle/>
          <a:p>
            <a:pPr eaLnBrk="1" fontAlgn="auto" hangingPunct="1">
              <a:spcAft>
                <a:spcPts val="0"/>
              </a:spcAft>
              <a:defRPr/>
            </a:pPr>
            <a:r>
              <a:rPr lang="en-US" sz="3000" dirty="0" smtClean="0">
                <a:solidFill>
                  <a:schemeClr val="accent1">
                    <a:tint val="88000"/>
                    <a:satMod val="150000"/>
                  </a:schemeClr>
                </a:solidFill>
              </a:rPr>
              <a:t>C</a:t>
            </a:r>
            <a:r>
              <a:rPr lang="ru-RU" sz="3000" dirty="0" err="1" smtClean="0">
                <a:solidFill>
                  <a:schemeClr val="accent1">
                    <a:tint val="88000"/>
                    <a:satMod val="150000"/>
                  </a:schemeClr>
                </a:solidFill>
              </a:rPr>
              <a:t>ходство</a:t>
            </a:r>
            <a:r>
              <a:rPr lang="ru-RU" sz="3000" dirty="0" smtClean="0">
                <a:solidFill>
                  <a:schemeClr val="accent1">
                    <a:tint val="88000"/>
                    <a:satMod val="150000"/>
                  </a:schemeClr>
                </a:solidFill>
              </a:rPr>
              <a:t> эндоскопической картины инфекционных колитов и ХНВЗТК</a:t>
            </a:r>
            <a:endParaRPr lang="ru-RU" sz="3000" dirty="0">
              <a:solidFill>
                <a:schemeClr val="accent1">
                  <a:tint val="88000"/>
                  <a:satMod val="150000"/>
                </a:schemeClr>
              </a:solidFill>
            </a:endParaRPr>
          </a:p>
        </p:txBody>
      </p:sp>
      <p:graphicFrame>
        <p:nvGraphicFramePr>
          <p:cNvPr id="4" name="Содержимое 3"/>
          <p:cNvGraphicFramePr>
            <a:graphicFrameLocks noGrp="1"/>
          </p:cNvGraphicFramePr>
          <p:nvPr>
            <p:ph idx="1"/>
          </p:nvPr>
        </p:nvGraphicFramePr>
        <p:xfrm>
          <a:off x="500063" y="1428750"/>
          <a:ext cx="8183562" cy="4622800"/>
        </p:xfrm>
        <a:graphic>
          <a:graphicData uri="http://schemas.openxmlformats.org/drawingml/2006/table">
            <a:tbl>
              <a:tblPr firstRow="1" bandRow="1">
                <a:tableStyleId>{5C22544A-7EE6-4342-B048-85BDC9FD1C3A}</a:tableStyleId>
              </a:tblPr>
              <a:tblGrid>
                <a:gridCol w="2727854"/>
                <a:gridCol w="2727854"/>
                <a:gridCol w="2727854"/>
              </a:tblGrid>
              <a:tr h="370840">
                <a:tc>
                  <a:txBody>
                    <a:bodyPr/>
                    <a:lstStyle/>
                    <a:p>
                      <a:endParaRPr lang="ru-RU" dirty="0" smtClean="0"/>
                    </a:p>
                    <a:p>
                      <a:r>
                        <a:rPr lang="ru-RU" dirty="0" smtClean="0"/>
                        <a:t>Этиология колита</a:t>
                      </a:r>
                    </a:p>
                    <a:p>
                      <a:endParaRPr lang="ru-RU" dirty="0"/>
                    </a:p>
                  </a:txBody>
                  <a:tcPr/>
                </a:tc>
                <a:tc>
                  <a:txBody>
                    <a:bodyPr/>
                    <a:lstStyle/>
                    <a:p>
                      <a:pPr algn="ctr"/>
                      <a:endParaRPr lang="ru-RU" dirty="0" smtClean="0"/>
                    </a:p>
                    <a:p>
                      <a:pPr algn="ctr"/>
                      <a:r>
                        <a:rPr lang="ru-RU" dirty="0" smtClean="0"/>
                        <a:t>Язвенный колит</a:t>
                      </a:r>
                      <a:endParaRPr lang="ru-RU" dirty="0"/>
                    </a:p>
                  </a:txBody>
                  <a:tcPr/>
                </a:tc>
                <a:tc>
                  <a:txBody>
                    <a:bodyPr/>
                    <a:lstStyle/>
                    <a:p>
                      <a:pPr algn="ctr"/>
                      <a:endParaRPr lang="ru-RU" dirty="0" smtClean="0"/>
                    </a:p>
                    <a:p>
                      <a:pPr algn="ctr"/>
                      <a:r>
                        <a:rPr lang="ru-RU" dirty="0" smtClean="0"/>
                        <a:t>Колит Крона</a:t>
                      </a:r>
                      <a:endParaRPr lang="ru-RU" dirty="0"/>
                    </a:p>
                  </a:txBody>
                  <a:tcPr/>
                </a:tc>
              </a:tr>
              <a:tr h="370840">
                <a:tc>
                  <a:txBody>
                    <a:bodyPr/>
                    <a:lstStyle/>
                    <a:p>
                      <a:r>
                        <a:rPr lang="ru-RU" dirty="0" err="1" smtClean="0"/>
                        <a:t>Шигеллез</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Сальмонеллез</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ЦМВ</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err="1" smtClean="0"/>
                        <a:t>Иерсиниоз</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Герпес</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err="1" smtClean="0"/>
                        <a:t>Кампилобактер</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Туберкулез</a:t>
                      </a:r>
                      <a:endParaRPr lang="ru-RU" dirty="0"/>
                    </a:p>
                  </a:txBody>
                  <a:tcPr/>
                </a:tc>
                <a:tc>
                  <a:txBody>
                    <a:bodyPr/>
                    <a:lstStyle/>
                    <a:p>
                      <a:pPr algn="ctr"/>
                      <a:r>
                        <a:rPr lang="ru-RU" dirty="0" smtClean="0"/>
                        <a:t>-</a:t>
                      </a:r>
                      <a:r>
                        <a:rPr lang="en-US" dirty="0" smtClean="0"/>
                        <a:t>/</a:t>
                      </a: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Сифилис</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Гонорея</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r h="370840">
                <a:tc>
                  <a:txBody>
                    <a:bodyPr/>
                    <a:lstStyle/>
                    <a:p>
                      <a:r>
                        <a:rPr lang="ru-RU" dirty="0" smtClean="0"/>
                        <a:t>Амебиаз</a:t>
                      </a:r>
                      <a:endParaRPr lang="ru-RU" dirty="0"/>
                    </a:p>
                  </a:txBody>
                  <a:tcPr/>
                </a:tc>
                <a:tc>
                  <a:txBody>
                    <a:bodyPr/>
                    <a:lstStyle/>
                    <a:p>
                      <a:pPr algn="ctr"/>
                      <a:r>
                        <a:rPr lang="ru-RU" dirty="0" smtClean="0"/>
                        <a:t>++</a:t>
                      </a:r>
                      <a:endParaRPr lang="ru-RU" dirty="0"/>
                    </a:p>
                  </a:txBody>
                  <a:tcPr/>
                </a:tc>
                <a:tc>
                  <a:txBody>
                    <a:bodyPr/>
                    <a:lstStyle/>
                    <a:p>
                      <a:pPr algn="ctr"/>
                      <a:r>
                        <a:rPr lang="ru-RU" dirty="0" smtClean="0"/>
                        <a:t>++</a:t>
                      </a:r>
                      <a:endParaRPr lang="ru-RU" dirty="0"/>
                    </a:p>
                  </a:txBody>
                  <a:tcPr/>
                </a:tc>
              </a:tr>
            </a:tbl>
          </a:graphicData>
        </a:graphic>
      </p:graphicFrame>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28688" y="142875"/>
            <a:ext cx="8215312" cy="714375"/>
          </a:xfrm>
        </p:spPr>
        <p:txBody>
          <a:bodyPr/>
          <a:lstStyle/>
          <a:p>
            <a:pPr eaLnBrk="1" hangingPunct="1">
              <a:defRPr/>
            </a:pPr>
            <a:r>
              <a:rPr lang="ru-RU" sz="2800" dirty="0" smtClean="0">
                <a:solidFill>
                  <a:schemeClr val="accent1"/>
                </a:solidFill>
              </a:rPr>
              <a:t>ХНВЗК – новое в диагностике </a:t>
            </a:r>
            <a:endParaRPr lang="ru-RU" sz="2800" i="1" dirty="0" smtClean="0"/>
          </a:p>
        </p:txBody>
      </p:sp>
      <p:sp>
        <p:nvSpPr>
          <p:cNvPr id="37891" name="Rectangle 3"/>
          <p:cNvSpPr>
            <a:spLocks noGrp="1" noChangeArrowheads="1"/>
          </p:cNvSpPr>
          <p:nvPr>
            <p:ph type="body" idx="1"/>
          </p:nvPr>
        </p:nvSpPr>
        <p:spPr>
          <a:xfrm>
            <a:off x="285750" y="785813"/>
            <a:ext cx="8429625" cy="6072187"/>
          </a:xfrm>
        </p:spPr>
        <p:txBody>
          <a:bodyPr/>
          <a:lstStyle/>
          <a:p>
            <a:pPr marL="177800" indent="-177800" algn="just" eaLnBrk="1" hangingPunct="1">
              <a:tabLst>
                <a:tab pos="273050" algn="l"/>
              </a:tabLst>
              <a:defRPr/>
            </a:pPr>
            <a:r>
              <a:rPr lang="ru-RU" sz="2000" dirty="0" smtClean="0"/>
              <a:t>Присутствие активного воспаления в кишечнике больных ХНВЗК сопровождается миграцией лейкоцитов к очагу воспаления и выработкой «</a:t>
            </a:r>
            <a:r>
              <a:rPr lang="ru-RU" sz="2000" dirty="0" err="1" smtClean="0"/>
              <a:t>острофазовых</a:t>
            </a:r>
            <a:r>
              <a:rPr lang="ru-RU" sz="2000" dirty="0" smtClean="0"/>
              <a:t>» белков, из которых только </a:t>
            </a:r>
            <a:r>
              <a:rPr lang="ru-RU" sz="2000" dirty="0" err="1" smtClean="0"/>
              <a:t>С-реактивный</a:t>
            </a:r>
            <a:r>
              <a:rPr lang="ru-RU" sz="2000" dirty="0" smtClean="0"/>
              <a:t> белок хорошо </a:t>
            </a:r>
            <a:r>
              <a:rPr lang="ru-RU" sz="2000" dirty="0" err="1" smtClean="0"/>
              <a:t>коррелирует</a:t>
            </a:r>
            <a:r>
              <a:rPr lang="ru-RU" sz="2000" dirty="0" smtClean="0"/>
              <a:t> с активностью воспалительного процесса при болезни Крона, но намного хуже — при язвенном колите (</a:t>
            </a:r>
            <a:r>
              <a:rPr lang="en-US" sz="2000" dirty="0" smtClean="0"/>
              <a:t>V</a:t>
            </a:r>
            <a:r>
              <a:rPr lang="ru-RU" sz="2000" dirty="0" smtClean="0"/>
              <a:t>. </a:t>
            </a:r>
            <a:r>
              <a:rPr lang="en-US" sz="2000" dirty="0" smtClean="0"/>
              <a:t>Gross</a:t>
            </a:r>
            <a:r>
              <a:rPr lang="ru-RU" sz="2000" dirty="0" smtClean="0"/>
              <a:t> </a:t>
            </a:r>
            <a:r>
              <a:rPr lang="en-US" sz="2000" dirty="0" smtClean="0"/>
              <a:t>et al</a:t>
            </a:r>
            <a:r>
              <a:rPr lang="ru-RU" sz="2000" dirty="0" smtClean="0"/>
              <a:t>. (1992), </a:t>
            </a:r>
            <a:r>
              <a:rPr lang="en-US" sz="2000" dirty="0" smtClean="0"/>
              <a:t>A</a:t>
            </a:r>
            <a:r>
              <a:rPr lang="ru-RU" sz="2000" dirty="0" smtClean="0"/>
              <a:t>.</a:t>
            </a:r>
            <a:r>
              <a:rPr lang="en-US" sz="2000" dirty="0" smtClean="0"/>
              <a:t>J</a:t>
            </a:r>
            <a:r>
              <a:rPr lang="ru-RU" sz="2000" dirty="0" smtClean="0"/>
              <a:t>. </a:t>
            </a:r>
            <a:r>
              <a:rPr lang="en-US" sz="2000" dirty="0" err="1" smtClean="0"/>
              <a:t>Szalai</a:t>
            </a:r>
            <a:r>
              <a:rPr lang="ru-RU" sz="2000" dirty="0" smtClean="0"/>
              <a:t> </a:t>
            </a:r>
            <a:r>
              <a:rPr lang="en-US" sz="2000" dirty="0" smtClean="0"/>
              <a:t>et al</a:t>
            </a:r>
            <a:r>
              <a:rPr lang="ru-RU" sz="2000" dirty="0" smtClean="0"/>
              <a:t>. (2002), </a:t>
            </a:r>
            <a:r>
              <a:rPr lang="en-US" sz="2000" dirty="0" smtClean="0"/>
              <a:t>A</a:t>
            </a:r>
            <a:r>
              <a:rPr lang="ru-RU" sz="2000" dirty="0" smtClean="0"/>
              <a:t>.</a:t>
            </a:r>
            <a:r>
              <a:rPr lang="en-US" sz="2000" dirty="0" smtClean="0"/>
              <a:t>I</a:t>
            </a:r>
            <a:r>
              <a:rPr lang="ru-RU" sz="2000" dirty="0" smtClean="0"/>
              <a:t>. </a:t>
            </a:r>
            <a:r>
              <a:rPr lang="en-US" sz="2000" dirty="0" smtClean="0"/>
              <a:t>Russell</a:t>
            </a:r>
            <a:r>
              <a:rPr lang="ru-RU" sz="2000" dirty="0" smtClean="0"/>
              <a:t> </a:t>
            </a:r>
            <a:r>
              <a:rPr lang="en-US" sz="2000" dirty="0" smtClean="0"/>
              <a:t>et al</a:t>
            </a:r>
            <a:r>
              <a:rPr lang="ru-RU" sz="2000" dirty="0" smtClean="0"/>
              <a:t>. (</a:t>
            </a:r>
            <a:r>
              <a:rPr lang="en-US" sz="2000" dirty="0" smtClean="0"/>
              <a:t>2004</a:t>
            </a:r>
            <a:r>
              <a:rPr lang="ru-RU" sz="2000" dirty="0" smtClean="0"/>
              <a:t>),</a:t>
            </a:r>
            <a:r>
              <a:rPr lang="en-US" sz="2000" dirty="0" smtClean="0"/>
              <a:t> C.S. Carlson</a:t>
            </a:r>
            <a:r>
              <a:rPr lang="ru-RU" sz="2000" dirty="0" smtClean="0"/>
              <a:t> </a:t>
            </a:r>
            <a:r>
              <a:rPr lang="en-US" sz="2000" dirty="0" smtClean="0"/>
              <a:t>et al.</a:t>
            </a:r>
            <a:r>
              <a:rPr lang="ru-RU" sz="2000" dirty="0" smtClean="0"/>
              <a:t>; </a:t>
            </a:r>
            <a:r>
              <a:rPr lang="en-US" sz="2000" dirty="0" smtClean="0"/>
              <a:t>S. </a:t>
            </a:r>
            <a:r>
              <a:rPr lang="en-US" sz="2000" dirty="0" err="1" smtClean="0"/>
              <a:t>Willot</a:t>
            </a:r>
            <a:r>
              <a:rPr lang="en-US" sz="2000" dirty="0" smtClean="0"/>
              <a:t> et al. </a:t>
            </a:r>
            <a:r>
              <a:rPr lang="ru-RU" sz="2000" dirty="0" smtClean="0"/>
              <a:t>(</a:t>
            </a:r>
            <a:r>
              <a:rPr lang="en-US" sz="2000" dirty="0" smtClean="0"/>
              <a:t>2005</a:t>
            </a:r>
            <a:r>
              <a:rPr lang="ru-RU" sz="2000" dirty="0" smtClean="0"/>
              <a:t>))</a:t>
            </a:r>
            <a:r>
              <a:rPr lang="en-US" sz="2000" dirty="0" smtClean="0"/>
              <a:t> </a:t>
            </a:r>
            <a:endParaRPr lang="ru-RU" sz="2000" dirty="0" smtClean="0"/>
          </a:p>
          <a:p>
            <a:pPr marL="177800" indent="-177800" algn="just" eaLnBrk="1" hangingPunct="1">
              <a:tabLst>
                <a:tab pos="273050" algn="l"/>
              </a:tabLst>
              <a:defRPr/>
            </a:pPr>
            <a:r>
              <a:rPr lang="ru-RU" sz="2000" dirty="0" smtClean="0"/>
              <a:t>Для проведения дифференциального диагноза при ХНВЗК было предложено использовать антитела к </a:t>
            </a:r>
            <a:r>
              <a:rPr lang="ru-RU" sz="2000" dirty="0" err="1" smtClean="0"/>
              <a:t>Saccharomyces</a:t>
            </a:r>
            <a:r>
              <a:rPr lang="ru-RU" sz="2000" dirty="0" smtClean="0"/>
              <a:t> </a:t>
            </a:r>
            <a:r>
              <a:rPr lang="ru-RU" sz="2000" dirty="0" err="1" smtClean="0"/>
              <a:t>cerevisiae</a:t>
            </a:r>
            <a:r>
              <a:rPr lang="ru-RU" sz="2000" dirty="0" smtClean="0"/>
              <a:t> класса А (ASCA) и </a:t>
            </a:r>
            <a:r>
              <a:rPr lang="ru-RU" sz="2000" dirty="0" err="1" smtClean="0"/>
              <a:t>атипичные</a:t>
            </a:r>
            <a:r>
              <a:rPr lang="ru-RU" sz="2000" dirty="0" smtClean="0"/>
              <a:t> </a:t>
            </a:r>
            <a:r>
              <a:rPr lang="ru-RU" sz="2000" dirty="0" err="1" smtClean="0"/>
              <a:t>антинейтрофильные</a:t>
            </a:r>
            <a:r>
              <a:rPr lang="ru-RU" sz="2000" dirty="0" smtClean="0"/>
              <a:t> цитоплазматические антитела </a:t>
            </a:r>
            <a:r>
              <a:rPr lang="ru-RU" sz="2000" dirty="0" err="1" smtClean="0"/>
              <a:t>рANCA</a:t>
            </a:r>
            <a:r>
              <a:rPr lang="ru-RU" sz="2000" dirty="0" smtClean="0"/>
              <a:t>. ASCA были выявлены в повышенных титрах у 6–70 % пациентов с болезнью Крона, у 10–15 % больных язвенным колитом и до 5%  здоровых лиц (</a:t>
            </a:r>
            <a:r>
              <a:rPr lang="en-US" sz="2000" dirty="0" smtClean="0"/>
              <a:t>M</a:t>
            </a:r>
            <a:r>
              <a:rPr lang="ru-RU" sz="2000" dirty="0" smtClean="0"/>
              <a:t>.</a:t>
            </a:r>
            <a:r>
              <a:rPr lang="en-US" sz="2000" dirty="0" smtClean="0"/>
              <a:t>H</a:t>
            </a:r>
            <a:r>
              <a:rPr lang="ru-RU" sz="2000" dirty="0" smtClean="0"/>
              <a:t>. </a:t>
            </a:r>
            <a:r>
              <a:rPr lang="en-US" sz="2000" dirty="0" err="1" smtClean="0"/>
              <a:t>Giaffer</a:t>
            </a:r>
            <a:r>
              <a:rPr lang="ru-RU" sz="2000" dirty="0" smtClean="0"/>
              <a:t>, А. </a:t>
            </a:r>
            <a:r>
              <a:rPr lang="en-US" sz="2000" dirty="0" smtClean="0"/>
              <a:t>Clark</a:t>
            </a:r>
            <a:r>
              <a:rPr lang="ru-RU" sz="2000" dirty="0" smtClean="0"/>
              <a:t>, </a:t>
            </a:r>
            <a:r>
              <a:rPr lang="en-US" sz="2000" dirty="0" smtClean="0"/>
              <a:t>C</a:t>
            </a:r>
            <a:r>
              <a:rPr lang="ru-RU" sz="2000" dirty="0" smtClean="0"/>
              <a:t>.</a:t>
            </a:r>
            <a:r>
              <a:rPr lang="en-US" sz="2000" dirty="0" smtClean="0"/>
              <a:t>D</a:t>
            </a:r>
            <a:r>
              <a:rPr lang="ru-RU" sz="2000" dirty="0" smtClean="0"/>
              <a:t>. </a:t>
            </a:r>
            <a:r>
              <a:rPr lang="en-US" sz="2000" dirty="0" err="1" smtClean="0"/>
              <a:t>Holdsworth</a:t>
            </a:r>
            <a:r>
              <a:rPr lang="ru-RU" sz="2000" dirty="0" smtClean="0"/>
              <a:t> (1990), Р. </a:t>
            </a:r>
            <a:r>
              <a:rPr lang="en-US" sz="2000" dirty="0" err="1" smtClean="0"/>
              <a:t>Rutgeerts</a:t>
            </a:r>
            <a:r>
              <a:rPr lang="ru-RU" sz="2000" dirty="0" smtClean="0"/>
              <a:t>, </a:t>
            </a:r>
            <a:r>
              <a:rPr lang="en-US" sz="2000" dirty="0" smtClean="0"/>
              <a:t>S</a:t>
            </a:r>
            <a:r>
              <a:rPr lang="ru-RU" sz="2000" dirty="0" smtClean="0"/>
              <a:t>. </a:t>
            </a:r>
            <a:r>
              <a:rPr lang="en-US" sz="2000" dirty="0" err="1" smtClean="0"/>
              <a:t>Vermeire</a:t>
            </a:r>
            <a:r>
              <a:rPr lang="ru-RU" sz="2000" dirty="0" smtClean="0"/>
              <a:t>; </a:t>
            </a:r>
            <a:r>
              <a:rPr lang="en-US" sz="2000" dirty="0" smtClean="0"/>
              <a:t>J</a:t>
            </a:r>
            <a:r>
              <a:rPr lang="ru-RU" sz="2000" dirty="0" smtClean="0"/>
              <a:t>.</a:t>
            </a:r>
            <a:r>
              <a:rPr lang="en-US" sz="2000" dirty="0" smtClean="0"/>
              <a:t>F</a:t>
            </a:r>
            <a:r>
              <a:rPr lang="ru-RU" sz="2000" dirty="0" smtClean="0"/>
              <a:t>. </a:t>
            </a:r>
            <a:r>
              <a:rPr lang="en-US" sz="2000" dirty="0" smtClean="0"/>
              <a:t>Quinton</a:t>
            </a:r>
            <a:r>
              <a:rPr lang="ru-RU" sz="2000" dirty="0" smtClean="0"/>
              <a:t> </a:t>
            </a:r>
            <a:r>
              <a:rPr lang="en-US" sz="2000" dirty="0" smtClean="0"/>
              <a:t>et al</a:t>
            </a:r>
            <a:r>
              <a:rPr lang="ru-RU" sz="2000" dirty="0" smtClean="0"/>
              <a:t>. (1998), </a:t>
            </a:r>
            <a:r>
              <a:rPr lang="en-US" sz="2000" dirty="0" smtClean="0"/>
              <a:t>S</a:t>
            </a:r>
            <a:r>
              <a:rPr lang="ru-RU" sz="2000" dirty="0" smtClean="0"/>
              <a:t>. </a:t>
            </a:r>
            <a:r>
              <a:rPr lang="en-US" sz="2000" dirty="0" err="1" smtClean="0"/>
              <a:t>Arslan</a:t>
            </a:r>
            <a:r>
              <a:rPr lang="ru-RU" sz="2000" dirty="0" smtClean="0"/>
              <a:t> </a:t>
            </a:r>
            <a:r>
              <a:rPr lang="en-US" sz="2000" dirty="0" smtClean="0"/>
              <a:t>et al</a:t>
            </a:r>
            <a:r>
              <a:rPr lang="ru-RU" sz="2000" dirty="0" smtClean="0"/>
              <a:t>.(2000),</a:t>
            </a:r>
            <a:r>
              <a:rPr lang="en-US" sz="2000" dirty="0" smtClean="0"/>
              <a:t>C</a:t>
            </a:r>
            <a:r>
              <a:rPr lang="ru-RU" sz="2000" dirty="0" smtClean="0"/>
              <a:t>.</a:t>
            </a:r>
            <a:r>
              <a:rPr lang="en-US" sz="2000" dirty="0" smtClean="0"/>
              <a:t>N</a:t>
            </a:r>
            <a:r>
              <a:rPr lang="ru-RU" sz="2000" dirty="0" smtClean="0"/>
              <a:t>. </a:t>
            </a:r>
            <a:r>
              <a:rPr lang="en-US" sz="2000" dirty="0" smtClean="0"/>
              <a:t>Bernstein</a:t>
            </a:r>
            <a:r>
              <a:rPr lang="ru-RU" sz="2000" dirty="0" smtClean="0"/>
              <a:t> </a:t>
            </a:r>
            <a:r>
              <a:rPr lang="en-US" sz="2000" dirty="0" smtClean="0"/>
              <a:t>et al</a:t>
            </a:r>
            <a:r>
              <a:rPr lang="ru-RU" sz="2000" dirty="0" smtClean="0"/>
              <a:t>. (2001) и др.) </a:t>
            </a:r>
          </a:p>
          <a:p>
            <a:pPr algn="just" eaLnBrk="1" hangingPunct="1">
              <a:defRPr/>
            </a:pPr>
            <a:endParaRPr lang="ru-RU" sz="2400" dirty="0" smtClean="0">
              <a:solidFill>
                <a:srgbClr val="002060"/>
              </a:solidFill>
            </a:endParaRPr>
          </a:p>
          <a:p>
            <a:pPr eaLnBrk="1" hangingPunct="1">
              <a:lnSpc>
                <a:spcPct val="90000"/>
              </a:lnSpc>
              <a:defRPr/>
            </a:pPr>
            <a:endParaRPr lang="ru-RU" dirty="0" smtClean="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0063" y="714375"/>
            <a:ext cx="8469312" cy="642938"/>
          </a:xfrm>
        </p:spPr>
        <p:txBody>
          <a:bodyPr/>
          <a:lstStyle/>
          <a:p>
            <a:pPr algn="ctr" eaLnBrk="1" hangingPunct="1">
              <a:defRPr/>
            </a:pPr>
            <a:r>
              <a:rPr lang="ru-RU" dirty="0" smtClean="0">
                <a:solidFill>
                  <a:schemeClr val="accent1"/>
                </a:solidFill>
              </a:rPr>
              <a:t>Причины секреторной диареи</a:t>
            </a:r>
          </a:p>
        </p:txBody>
      </p:sp>
      <p:sp>
        <p:nvSpPr>
          <p:cNvPr id="12291" name="Rectangle 3"/>
          <p:cNvSpPr>
            <a:spLocks noGrp="1" noChangeArrowheads="1"/>
          </p:cNvSpPr>
          <p:nvPr>
            <p:ph type="body" idx="1"/>
          </p:nvPr>
        </p:nvSpPr>
        <p:spPr>
          <a:xfrm>
            <a:off x="428625" y="1785938"/>
            <a:ext cx="8286750" cy="4714875"/>
          </a:xfrm>
        </p:spPr>
        <p:txBody>
          <a:bodyPr/>
          <a:lstStyle/>
          <a:p>
            <a:pPr algn="just"/>
            <a:r>
              <a:rPr lang="ru-RU" sz="1800" smtClean="0"/>
              <a:t> 1. Экзогенные</a:t>
            </a:r>
          </a:p>
          <a:p>
            <a:pPr algn="just"/>
            <a:r>
              <a:rPr lang="ru-RU" sz="1800" smtClean="0"/>
              <a:t>Прием слабительных средств (фенолфталеин, бисакодил, сенна, касторовое масло и др.) или ряда лекарственных препаратов (фуросемид, тиазидные диуретики, теофиллин, холиномиметики, ингибиторы холинэстеразы, хинидин, хинин, колхицин, мизопростол, препараты золота)</a:t>
            </a:r>
          </a:p>
          <a:p>
            <a:pPr algn="just"/>
            <a:r>
              <a:rPr lang="ru-RU" sz="1800" smtClean="0"/>
              <a:t>Токсины (металлы – мышьяк, ФОС, этанол, бактериальные и др.)</a:t>
            </a:r>
          </a:p>
          <a:p>
            <a:pPr algn="just"/>
            <a:r>
              <a:rPr lang="ru-RU" sz="1800" smtClean="0"/>
              <a:t>2. Эндогенные</a:t>
            </a:r>
          </a:p>
          <a:p>
            <a:pPr algn="just"/>
            <a:r>
              <a:rPr lang="ru-RU" sz="1800" smtClean="0"/>
              <a:t>Желчные кислоты, длинноцепочечные жирные кислоты (особенно гидроксилированные)</a:t>
            </a:r>
          </a:p>
          <a:p>
            <a:pPr algn="just"/>
            <a:r>
              <a:rPr lang="ru-RU" sz="1800" smtClean="0"/>
              <a:t>Гормонпродуцирующие опухоли (ВИПома, медулярный рак щитовидной железы – кальцитонин и простагландины, мастоцитома (гистамин) и др.</a:t>
            </a:r>
          </a:p>
          <a:p>
            <a:pPr algn="just"/>
            <a:r>
              <a:rPr lang="ru-RU" sz="1800" smtClean="0"/>
              <a:t>Бактериальные энтеротоксины (рассматриваются в курсе инфекционных заболеваний)</a:t>
            </a:r>
            <a:endParaRPr lang="ru-RU" smtClean="0"/>
          </a:p>
        </p:txBody>
      </p:sp>
    </p:spTree>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1071562"/>
          </a:xfrm>
        </p:spPr>
        <p:txBody>
          <a:bodyPr>
            <a:normAutofit fontScale="90000"/>
          </a:bodyPr>
          <a:lstStyle/>
          <a:p>
            <a:pPr algn="ctr" eaLnBrk="1" hangingPunct="1">
              <a:defRPr/>
            </a:pPr>
            <a:r>
              <a:rPr lang="ru-RU" dirty="0" smtClean="0">
                <a:solidFill>
                  <a:schemeClr val="accent1"/>
                </a:solidFill>
              </a:rPr>
              <a:t>ЯК - клинические индексы активности</a:t>
            </a:r>
          </a:p>
        </p:txBody>
      </p:sp>
      <p:sp>
        <p:nvSpPr>
          <p:cNvPr id="28675" name="Rectangle 3"/>
          <p:cNvSpPr>
            <a:spLocks noGrp="1" noChangeArrowheads="1"/>
          </p:cNvSpPr>
          <p:nvPr>
            <p:ph type="body" idx="1"/>
          </p:nvPr>
        </p:nvSpPr>
        <p:spPr>
          <a:xfrm>
            <a:off x="428625" y="1357313"/>
            <a:ext cx="8286750" cy="4857750"/>
          </a:xfrm>
        </p:spPr>
        <p:txBody>
          <a:bodyPr/>
          <a:lstStyle/>
          <a:p>
            <a:pPr algn="just"/>
            <a:r>
              <a:rPr lang="ru-RU" sz="2400" smtClean="0"/>
              <a:t> </a:t>
            </a:r>
            <a:r>
              <a:rPr lang="en-US" sz="2400" smtClean="0"/>
              <a:t>UC-DAI (Ulcerative Colitis Disease Activity Indicator) </a:t>
            </a:r>
          </a:p>
          <a:p>
            <a:pPr algn="just"/>
            <a:r>
              <a:rPr lang="en-US" sz="2400" smtClean="0"/>
              <a:t>UCCS (Ulcerative Colitis Clinical Score)</a:t>
            </a:r>
          </a:p>
          <a:p>
            <a:pPr algn="just"/>
            <a:r>
              <a:rPr lang="ru-RU" sz="2400" smtClean="0"/>
              <a:t>Признаки для клинической оценки активности:</a:t>
            </a:r>
          </a:p>
          <a:p>
            <a:pPr algn="just"/>
            <a:r>
              <a:rPr lang="ru-RU" sz="2400" smtClean="0"/>
              <a:t>Число дефекаций за последнюю неделю</a:t>
            </a:r>
          </a:p>
          <a:p>
            <a:pPr algn="just"/>
            <a:r>
              <a:rPr lang="ru-RU" sz="2400" smtClean="0"/>
              <a:t>Примесь крови в стуле</a:t>
            </a:r>
          </a:p>
          <a:p>
            <a:pPr algn="just"/>
            <a:r>
              <a:rPr lang="ru-RU" sz="2400" smtClean="0"/>
              <a:t>Общее состояние</a:t>
            </a:r>
          </a:p>
          <a:p>
            <a:pPr algn="just"/>
            <a:r>
              <a:rPr lang="ru-RU" sz="2400" smtClean="0"/>
              <a:t>Боль в животе</a:t>
            </a:r>
          </a:p>
          <a:p>
            <a:pPr algn="just"/>
            <a:r>
              <a:rPr lang="ru-RU" sz="2400" smtClean="0"/>
              <a:t>Температура тела</a:t>
            </a:r>
          </a:p>
          <a:p>
            <a:pPr algn="just"/>
            <a:r>
              <a:rPr lang="ru-RU" sz="2400" smtClean="0"/>
              <a:t>Наличие внекишечных проявлений</a:t>
            </a:r>
          </a:p>
          <a:p>
            <a:pPr algn="just"/>
            <a:r>
              <a:rPr lang="ru-RU" sz="2400" smtClean="0"/>
              <a:t>Лабораторные показатели (СОЭ, гемоглобин)</a:t>
            </a:r>
          </a:p>
          <a:p>
            <a:pPr algn="just"/>
            <a:endParaRPr lang="ru-RU" sz="2400" smtClean="0"/>
          </a:p>
          <a:p>
            <a:pPr algn="just">
              <a:buFont typeface="Wingdings 2" pitchFamily="18" charset="2"/>
              <a:buNone/>
            </a:pPr>
            <a:endParaRPr lang="ru-RU" sz="2400" smtClean="0"/>
          </a:p>
          <a:p>
            <a:pPr algn="just">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1071562"/>
          </a:xfrm>
        </p:spPr>
        <p:txBody>
          <a:bodyPr>
            <a:normAutofit fontScale="90000"/>
          </a:bodyPr>
          <a:lstStyle/>
          <a:p>
            <a:pPr algn="ctr" eaLnBrk="1" hangingPunct="1">
              <a:defRPr/>
            </a:pPr>
            <a:r>
              <a:rPr lang="ru-RU" dirty="0" smtClean="0">
                <a:solidFill>
                  <a:schemeClr val="accent1"/>
                </a:solidFill>
              </a:rPr>
              <a:t>ЯК – эндоскопическая оценка активности</a:t>
            </a:r>
          </a:p>
        </p:txBody>
      </p:sp>
      <p:sp>
        <p:nvSpPr>
          <p:cNvPr id="29699" name="Rectangle 3"/>
          <p:cNvSpPr>
            <a:spLocks noGrp="1" noChangeArrowheads="1"/>
          </p:cNvSpPr>
          <p:nvPr>
            <p:ph type="body" idx="1"/>
          </p:nvPr>
        </p:nvSpPr>
        <p:spPr>
          <a:xfrm>
            <a:off x="357188" y="1500188"/>
            <a:ext cx="8358187" cy="4857750"/>
          </a:xfrm>
        </p:spPr>
        <p:txBody>
          <a:bodyPr/>
          <a:lstStyle/>
          <a:p>
            <a:pPr algn="just"/>
            <a:r>
              <a:rPr lang="ru-RU" sz="2000" smtClean="0"/>
              <a:t>Эндоскопические признаки для оценки активности:</a:t>
            </a:r>
          </a:p>
          <a:p>
            <a:pPr algn="just">
              <a:buFontTx/>
              <a:buChar char="-"/>
            </a:pPr>
            <a:r>
              <a:rPr lang="ru-RU" sz="2000" smtClean="0"/>
              <a:t>сосудистый рисунок</a:t>
            </a:r>
          </a:p>
          <a:p>
            <a:pPr algn="just">
              <a:buFontTx/>
              <a:buChar char="-"/>
            </a:pPr>
            <a:r>
              <a:rPr lang="ru-RU" sz="2000" smtClean="0"/>
              <a:t>Эритема</a:t>
            </a:r>
          </a:p>
          <a:p>
            <a:pPr algn="just">
              <a:buFontTx/>
              <a:buChar char="-"/>
            </a:pPr>
            <a:r>
              <a:rPr lang="ru-RU" sz="2000" smtClean="0"/>
              <a:t>эрозии, язвы</a:t>
            </a:r>
          </a:p>
          <a:p>
            <a:pPr algn="just">
              <a:buFontTx/>
              <a:buChar char="-"/>
            </a:pPr>
            <a:r>
              <a:rPr lang="ru-RU" sz="2000" smtClean="0"/>
              <a:t>Кровоточивость</a:t>
            </a:r>
          </a:p>
          <a:p>
            <a:pPr algn="just">
              <a:buFontTx/>
              <a:buChar char="-"/>
            </a:pPr>
            <a:r>
              <a:rPr lang="ru-RU" sz="2000" smtClean="0"/>
              <a:t>зернистость слизистой оболочки толстой кишки</a:t>
            </a:r>
          </a:p>
          <a:p>
            <a:pPr algn="just"/>
            <a:r>
              <a:rPr lang="ru-RU" sz="2000" smtClean="0"/>
              <a:t>Заключение: ремиссия, минимальная, умеренная, выраженная активность</a:t>
            </a:r>
          </a:p>
          <a:p>
            <a:pPr algn="just"/>
            <a:r>
              <a:rPr lang="ru-RU" sz="2000" smtClean="0"/>
              <a:t>Дополнительно при колоно-(сигмо)скопии указывается распространенность поражения, наличие псевдополипов и других находок. Обязательна множественная биопсия слизистой оболочки толстой кишки</a:t>
            </a:r>
          </a:p>
          <a:p>
            <a:pPr algn="just"/>
            <a:endParaRPr lang="ru-RU" sz="2400" smtClean="0"/>
          </a:p>
          <a:p>
            <a:pPr algn="just">
              <a:buFont typeface="Wingdings 2" pitchFamily="18" charset="2"/>
              <a:buNone/>
            </a:pPr>
            <a:endParaRPr lang="ru-RU" sz="2400" smtClean="0"/>
          </a:p>
          <a:p>
            <a:pPr algn="just">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642937"/>
          </a:xfrm>
        </p:spPr>
        <p:txBody>
          <a:bodyPr/>
          <a:lstStyle/>
          <a:p>
            <a:pPr algn="ctr" eaLnBrk="1" hangingPunct="1">
              <a:defRPr/>
            </a:pPr>
            <a:r>
              <a:rPr lang="ru-RU" dirty="0" smtClean="0"/>
              <a:t>Индекс активности БК</a:t>
            </a:r>
          </a:p>
        </p:txBody>
      </p:sp>
      <p:sp>
        <p:nvSpPr>
          <p:cNvPr id="30723" name="Rectangle 3"/>
          <p:cNvSpPr>
            <a:spLocks noGrp="1" noChangeArrowheads="1"/>
          </p:cNvSpPr>
          <p:nvPr>
            <p:ph type="body" idx="1"/>
          </p:nvPr>
        </p:nvSpPr>
        <p:spPr>
          <a:xfrm>
            <a:off x="357188" y="857250"/>
            <a:ext cx="8429625" cy="5429250"/>
          </a:xfrm>
        </p:spPr>
        <p:txBody>
          <a:bodyPr/>
          <a:lstStyle/>
          <a:p>
            <a:pPr algn="just"/>
            <a:r>
              <a:rPr lang="en-US" sz="2000" smtClean="0"/>
              <a:t>CDAI</a:t>
            </a:r>
            <a:r>
              <a:rPr lang="ru-RU" sz="2000" smtClean="0"/>
              <a:t> (Crohn</a:t>
            </a:r>
            <a:r>
              <a:rPr lang="en-US" sz="2000" smtClean="0"/>
              <a:t> Disease Activity Index</a:t>
            </a:r>
            <a:r>
              <a:rPr lang="ru-RU" sz="2000" smtClean="0"/>
              <a:t>)</a:t>
            </a:r>
          </a:p>
          <a:p>
            <a:pPr algn="just"/>
            <a:r>
              <a:rPr lang="ru-RU" sz="2000" smtClean="0"/>
              <a:t>Признаки для клинической оценки активности:</a:t>
            </a:r>
          </a:p>
          <a:p>
            <a:pPr algn="just"/>
            <a:r>
              <a:rPr lang="ru-RU" sz="2000" smtClean="0"/>
              <a:t>Чистота неоформленного стула за последнюю неделю</a:t>
            </a:r>
          </a:p>
          <a:p>
            <a:pPr algn="just"/>
            <a:r>
              <a:rPr lang="ru-RU" sz="2000" smtClean="0"/>
              <a:t>Общее состояние</a:t>
            </a:r>
          </a:p>
          <a:p>
            <a:pPr algn="just"/>
            <a:r>
              <a:rPr lang="ru-RU" sz="2000" smtClean="0"/>
              <a:t>Боль в животе</a:t>
            </a:r>
          </a:p>
          <a:p>
            <a:pPr algn="just"/>
            <a:r>
              <a:rPr lang="ru-RU" sz="2000" smtClean="0"/>
              <a:t>Сопутствующие симптомы (иридоциклит, увеит, узловатая эритема, гангренозная пиодермия, афтозный стоматит, артралгии, анальные трещины, фистуллы, абсцессы, повышение температуры тела более 37,5°С за последнюю неделю)</a:t>
            </a:r>
          </a:p>
          <a:p>
            <a:pPr algn="just"/>
            <a:r>
              <a:rPr lang="ru-RU" sz="2000" smtClean="0"/>
              <a:t>Была необходимость лечить диарею</a:t>
            </a:r>
          </a:p>
          <a:p>
            <a:pPr algn="just"/>
            <a:r>
              <a:rPr lang="ru-RU" sz="2000" smtClean="0"/>
              <a:t>Определяется ли опухоль в животе (абдоминальная масса)</a:t>
            </a:r>
          </a:p>
          <a:p>
            <a:pPr algn="just"/>
            <a:r>
              <a:rPr lang="ru-RU" sz="2000" smtClean="0"/>
              <a:t>Лабораторные показатели (гематокрит)</a:t>
            </a:r>
          </a:p>
          <a:p>
            <a:pPr algn="just"/>
            <a:r>
              <a:rPr lang="ru-RU" sz="2000" smtClean="0"/>
              <a:t>Отношение фактической массы тела к должной</a:t>
            </a:r>
          </a:p>
          <a:p>
            <a:pPr algn="just">
              <a:buFont typeface="Wingdings 2" pitchFamily="18" charset="2"/>
              <a:buNone/>
            </a:pPr>
            <a:endParaRPr lang="ru-RU" smtClean="0"/>
          </a:p>
        </p:txBody>
      </p:sp>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071688" y="571500"/>
            <a:ext cx="4214812" cy="500063"/>
          </a:xfrm>
        </p:spPr>
        <p:txBody>
          <a:bodyPr>
            <a:noAutofit/>
          </a:bodyPr>
          <a:lstStyle/>
          <a:p>
            <a:pPr eaLnBrk="1" fontAlgn="auto" hangingPunct="1">
              <a:spcAft>
                <a:spcPts val="0"/>
              </a:spcAft>
              <a:defRPr/>
            </a:pPr>
            <a:r>
              <a:rPr lang="ru-RU" sz="3200" dirty="0" smtClean="0">
                <a:solidFill>
                  <a:schemeClr val="accent1"/>
                </a:solidFill>
              </a:rPr>
              <a:t>Лечение ХНВЗК</a:t>
            </a:r>
          </a:p>
        </p:txBody>
      </p:sp>
      <p:sp>
        <p:nvSpPr>
          <p:cNvPr id="16387" name="Rectangle 3"/>
          <p:cNvSpPr>
            <a:spLocks noGrp="1" noChangeArrowheads="1"/>
          </p:cNvSpPr>
          <p:nvPr>
            <p:ph type="body" idx="1"/>
          </p:nvPr>
        </p:nvSpPr>
        <p:spPr>
          <a:xfrm>
            <a:off x="357188" y="1143000"/>
            <a:ext cx="8286750" cy="5715000"/>
          </a:xfrm>
        </p:spPr>
        <p:txBody>
          <a:bodyPr>
            <a:normAutofit/>
          </a:bodyPr>
          <a:lstStyle/>
          <a:p>
            <a:pPr algn="just" eaLnBrk="1" hangingPunct="1">
              <a:lnSpc>
                <a:spcPct val="80000"/>
              </a:lnSpc>
            </a:pPr>
            <a:r>
              <a:rPr lang="ru-RU" sz="2000" smtClean="0"/>
              <a:t>Иммуносупрессивные стратегии</a:t>
            </a:r>
            <a:r>
              <a:rPr lang="en-US" sz="2000" smtClean="0"/>
              <a:t> </a:t>
            </a:r>
            <a:r>
              <a:rPr lang="ru-RU" sz="2000" smtClean="0"/>
              <a:t>и антицитокиновая терапия рассматриваются сегодня как неотъемлемая часть лечения пациентов с ХНВЗК </a:t>
            </a:r>
          </a:p>
          <a:p>
            <a:pPr algn="just" eaLnBrk="1" hangingPunct="1">
              <a:lnSpc>
                <a:spcPct val="80000"/>
              </a:lnSpc>
            </a:pPr>
            <a:r>
              <a:rPr lang="ru-RU" sz="2000" smtClean="0"/>
              <a:t>Лучшие результаты достигались при использовании препаратов, способных блокировать воспалительный каскад в слизистой кишечника (препараты 5-аминосалициловой кислоты, глюкокортикоиды) </a:t>
            </a:r>
          </a:p>
          <a:p>
            <a:pPr algn="just" eaLnBrk="1" hangingPunct="1">
              <a:lnSpc>
                <a:spcPct val="80000"/>
              </a:lnSpc>
            </a:pPr>
            <a:r>
              <a:rPr lang="ru-RU" sz="2000" smtClean="0"/>
              <a:t>К настоящему времени получены весомые доказательства того, что активное индуцирование апоптоза эффекторных Т-лимфоцитов является основным противовоспалительным механизмом, позволяющим контролировать воспалительные реакции в слизистой больных ХНВЗК. К хорошо изученным препаратам с проапоптотическим эффектом в отношении Т-лимфоцитов относятся азатиоприн и метотрексат</a:t>
            </a:r>
          </a:p>
          <a:p>
            <a:pPr algn="just" eaLnBrk="1" hangingPunct="1">
              <a:lnSpc>
                <a:spcPct val="80000"/>
              </a:lnSpc>
            </a:pPr>
            <a:r>
              <a:rPr lang="ru-RU" sz="2000" smtClean="0"/>
              <a:t>В настоящее время применяются биологические препараты, в частности </a:t>
            </a:r>
            <a:r>
              <a:rPr lang="ru-RU" sz="2000" smtClean="0">
                <a:latin typeface="Arial" pitchFamily="34" charset="0"/>
              </a:rPr>
              <a:t>- </a:t>
            </a:r>
            <a:r>
              <a:rPr lang="ru-RU" sz="2000" smtClean="0"/>
              <a:t>антитела к фактору некроза опухолей α (инфликсимаб</a:t>
            </a:r>
            <a:r>
              <a:rPr lang="ru-RU" sz="2000" smtClean="0">
                <a:latin typeface="Arial" pitchFamily="34" charset="0"/>
              </a:rPr>
              <a:t>, ритуксимаб, голимумаб, цертолизумаб</a:t>
            </a:r>
            <a:r>
              <a:rPr lang="ru-RU" sz="2000" smtClean="0"/>
              <a:t>)</a:t>
            </a:r>
            <a:endParaRPr lang="ru-RU" sz="2000" smtClean="0">
              <a:latin typeface="Arial" pitchFamily="34" charset="0"/>
            </a:endParaRPr>
          </a:p>
          <a:p>
            <a:pPr algn="just" eaLnBrk="1" hangingPunct="1">
              <a:lnSpc>
                <a:spcPct val="80000"/>
              </a:lnSpc>
            </a:pPr>
            <a:r>
              <a:rPr lang="ru-RU" sz="2000" smtClean="0"/>
              <a:t> Возможно радикальное хирургическое лечение ЯК и паллиативное – БК</a:t>
            </a:r>
            <a:endParaRPr lang="ru-RU" sz="2600" smtClean="0"/>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Oval 2"/>
          <p:cNvSpPr>
            <a:spLocks noChangeArrowheads="1"/>
          </p:cNvSpPr>
          <p:nvPr/>
        </p:nvSpPr>
        <p:spPr bwMode="auto">
          <a:xfrm>
            <a:off x="1143000" y="4114800"/>
            <a:ext cx="990600" cy="914400"/>
          </a:xfrm>
          <a:prstGeom prst="ellipse">
            <a:avLst/>
          </a:prstGeom>
          <a:solidFill>
            <a:srgbClr val="0066FF"/>
          </a:solidFill>
          <a:ln w="12700">
            <a:solidFill>
              <a:schemeClr val="tx1"/>
            </a:solidFill>
            <a:round/>
            <a:headEnd/>
            <a:tailEnd/>
          </a:ln>
        </p:spPr>
        <p:txBody>
          <a:bodyPr wrap="none" anchor="ctr"/>
          <a:lstStyle/>
          <a:p>
            <a:pPr algn="r">
              <a:spcBef>
                <a:spcPct val="30000"/>
              </a:spcBef>
            </a:pPr>
            <a:endParaRPr lang="ru-RU" altLang="ru-RU" sz="1100" b="1"/>
          </a:p>
        </p:txBody>
      </p:sp>
      <p:sp>
        <p:nvSpPr>
          <p:cNvPr id="84995" name="Oval 3"/>
          <p:cNvSpPr>
            <a:spLocks noChangeArrowheads="1"/>
          </p:cNvSpPr>
          <p:nvPr/>
        </p:nvSpPr>
        <p:spPr bwMode="auto">
          <a:xfrm>
            <a:off x="1371600" y="4343400"/>
            <a:ext cx="457200" cy="444500"/>
          </a:xfrm>
          <a:prstGeom prst="ellipse">
            <a:avLst/>
          </a:prstGeom>
          <a:solidFill>
            <a:srgbClr val="000080"/>
          </a:solidFill>
          <a:ln w="12700">
            <a:solidFill>
              <a:schemeClr val="tx1"/>
            </a:solidFill>
            <a:round/>
            <a:headEnd/>
            <a:tailEnd/>
          </a:ln>
        </p:spPr>
        <p:txBody>
          <a:bodyPr wrap="none" anchor="ctr"/>
          <a:lstStyle/>
          <a:p>
            <a:pPr algn="ctr" defTabSz="762000" eaLnBrk="0" hangingPunct="0"/>
            <a:r>
              <a:rPr lang="ru-RU" altLang="ru-RU" sz="1600" b="1">
                <a:solidFill>
                  <a:srgbClr val="FFFF00"/>
                </a:solidFill>
                <a:latin typeface="Times New Roman Cyr" charset="-52"/>
              </a:rPr>
              <a:t>Тх1</a:t>
            </a:r>
          </a:p>
        </p:txBody>
      </p:sp>
      <p:sp>
        <p:nvSpPr>
          <p:cNvPr id="84996" name="Oval 4"/>
          <p:cNvSpPr>
            <a:spLocks noChangeArrowheads="1"/>
          </p:cNvSpPr>
          <p:nvPr/>
        </p:nvSpPr>
        <p:spPr bwMode="auto">
          <a:xfrm>
            <a:off x="3124200" y="3962400"/>
            <a:ext cx="990600" cy="914400"/>
          </a:xfrm>
          <a:prstGeom prst="ellipse">
            <a:avLst/>
          </a:prstGeom>
          <a:solidFill>
            <a:srgbClr val="0066FF"/>
          </a:solidFill>
          <a:ln w="12700">
            <a:solidFill>
              <a:schemeClr val="tx1"/>
            </a:solidFill>
            <a:round/>
            <a:headEnd/>
            <a:tailEnd/>
          </a:ln>
        </p:spPr>
        <p:txBody>
          <a:bodyPr wrap="none" anchor="ctr"/>
          <a:lstStyle/>
          <a:p>
            <a:pPr algn="r">
              <a:spcBef>
                <a:spcPct val="30000"/>
              </a:spcBef>
            </a:pPr>
            <a:endParaRPr lang="ru-RU" altLang="ru-RU" sz="1100" b="1"/>
          </a:p>
        </p:txBody>
      </p:sp>
      <p:sp>
        <p:nvSpPr>
          <p:cNvPr id="84997" name="Oval 5"/>
          <p:cNvSpPr>
            <a:spLocks noChangeArrowheads="1"/>
          </p:cNvSpPr>
          <p:nvPr/>
        </p:nvSpPr>
        <p:spPr bwMode="auto">
          <a:xfrm>
            <a:off x="3352800" y="4267200"/>
            <a:ext cx="533400" cy="444500"/>
          </a:xfrm>
          <a:prstGeom prst="ellipse">
            <a:avLst/>
          </a:prstGeom>
          <a:solidFill>
            <a:srgbClr val="000080"/>
          </a:solidFill>
          <a:ln w="12700">
            <a:solidFill>
              <a:schemeClr val="tx1"/>
            </a:solidFill>
            <a:round/>
            <a:headEnd/>
            <a:tailEnd/>
          </a:ln>
        </p:spPr>
        <p:txBody>
          <a:bodyPr wrap="none" anchor="ctr"/>
          <a:lstStyle/>
          <a:p>
            <a:pPr algn="ctr" defTabSz="762000" eaLnBrk="0" hangingPunct="0"/>
            <a:r>
              <a:rPr lang="ru-RU" altLang="ru-RU" sz="1600" b="1">
                <a:solidFill>
                  <a:srgbClr val="FFFF00"/>
                </a:solidFill>
                <a:latin typeface="Times New Roman Cyr" charset="-52"/>
              </a:rPr>
              <a:t>Т</a:t>
            </a:r>
          </a:p>
          <a:p>
            <a:pPr algn="ctr" defTabSz="762000" eaLnBrk="0" hangingPunct="0"/>
            <a:r>
              <a:rPr lang="ru-RU" altLang="ru-RU" sz="1600" b="1">
                <a:solidFill>
                  <a:srgbClr val="FFFF00"/>
                </a:solidFill>
                <a:latin typeface="Times New Roman Cyr" charset="-52"/>
              </a:rPr>
              <a:t>цит</a:t>
            </a:r>
          </a:p>
        </p:txBody>
      </p:sp>
      <p:sp>
        <p:nvSpPr>
          <p:cNvPr id="84998" name="Line 6"/>
          <p:cNvSpPr>
            <a:spLocks noChangeShapeType="1"/>
          </p:cNvSpPr>
          <p:nvPr/>
        </p:nvSpPr>
        <p:spPr bwMode="auto">
          <a:xfrm rot="-1295405">
            <a:off x="1754188" y="3289300"/>
            <a:ext cx="4495800" cy="1588"/>
          </a:xfrm>
          <a:prstGeom prst="line">
            <a:avLst/>
          </a:prstGeom>
          <a:noFill/>
          <a:ln w="38100" cmpd="dbl">
            <a:solidFill>
              <a:srgbClr val="00FF99"/>
            </a:solidFill>
            <a:round/>
            <a:headEnd type="stealth" w="med" len="med"/>
            <a:tailEnd type="none" w="sm" len="sm"/>
          </a:ln>
        </p:spPr>
        <p:txBody>
          <a:bodyPr/>
          <a:lstStyle/>
          <a:p>
            <a:endParaRPr lang="ru-RU"/>
          </a:p>
        </p:txBody>
      </p:sp>
      <p:sp>
        <p:nvSpPr>
          <p:cNvPr id="84999" name="Line 7"/>
          <p:cNvSpPr>
            <a:spLocks noChangeShapeType="1"/>
          </p:cNvSpPr>
          <p:nvPr/>
        </p:nvSpPr>
        <p:spPr bwMode="auto">
          <a:xfrm rot="1802244">
            <a:off x="965200" y="3517900"/>
            <a:ext cx="533400" cy="609600"/>
          </a:xfrm>
          <a:prstGeom prst="line">
            <a:avLst/>
          </a:prstGeom>
          <a:noFill/>
          <a:ln w="38100" cmpd="dbl">
            <a:solidFill>
              <a:srgbClr val="FFFF00"/>
            </a:solidFill>
            <a:round/>
            <a:headEnd type="none" w="sm" len="sm"/>
            <a:tailEnd type="stealth" w="med" len="med"/>
          </a:ln>
        </p:spPr>
        <p:txBody>
          <a:bodyPr/>
          <a:lstStyle/>
          <a:p>
            <a:endParaRPr lang="ru-RU"/>
          </a:p>
        </p:txBody>
      </p:sp>
      <p:sp>
        <p:nvSpPr>
          <p:cNvPr id="85000" name="Line 8"/>
          <p:cNvSpPr>
            <a:spLocks noChangeShapeType="1"/>
          </p:cNvSpPr>
          <p:nvPr/>
        </p:nvSpPr>
        <p:spPr bwMode="auto">
          <a:xfrm rot="-1264801">
            <a:off x="3798888" y="3525838"/>
            <a:ext cx="3048000" cy="0"/>
          </a:xfrm>
          <a:prstGeom prst="line">
            <a:avLst/>
          </a:prstGeom>
          <a:noFill/>
          <a:ln w="38100" cmpd="dbl">
            <a:solidFill>
              <a:srgbClr val="FFFF00"/>
            </a:solidFill>
            <a:round/>
            <a:headEnd type="none" w="sm" len="sm"/>
            <a:tailEnd type="stealth" w="med" len="med"/>
          </a:ln>
        </p:spPr>
        <p:txBody>
          <a:bodyPr/>
          <a:lstStyle/>
          <a:p>
            <a:endParaRPr lang="ru-RU"/>
          </a:p>
        </p:txBody>
      </p:sp>
      <p:sp>
        <p:nvSpPr>
          <p:cNvPr id="85001" name="Line 9"/>
          <p:cNvSpPr>
            <a:spLocks noChangeShapeType="1"/>
          </p:cNvSpPr>
          <p:nvPr/>
        </p:nvSpPr>
        <p:spPr bwMode="auto">
          <a:xfrm flipH="1">
            <a:off x="7010400" y="2971800"/>
            <a:ext cx="0" cy="1828800"/>
          </a:xfrm>
          <a:prstGeom prst="line">
            <a:avLst/>
          </a:prstGeom>
          <a:noFill/>
          <a:ln w="38100" cmpd="dbl">
            <a:solidFill>
              <a:srgbClr val="00FF99"/>
            </a:solidFill>
            <a:round/>
            <a:headEnd type="none" w="sm" len="sm"/>
            <a:tailEnd type="stealth" w="med" len="med"/>
          </a:ln>
        </p:spPr>
        <p:txBody>
          <a:bodyPr/>
          <a:lstStyle/>
          <a:p>
            <a:endParaRPr lang="ru-RU"/>
          </a:p>
        </p:txBody>
      </p:sp>
      <p:sp>
        <p:nvSpPr>
          <p:cNvPr id="85002" name="Line 10"/>
          <p:cNvSpPr>
            <a:spLocks noChangeShapeType="1"/>
          </p:cNvSpPr>
          <p:nvPr/>
        </p:nvSpPr>
        <p:spPr bwMode="auto">
          <a:xfrm>
            <a:off x="7696200" y="2971800"/>
            <a:ext cx="0" cy="1828800"/>
          </a:xfrm>
          <a:prstGeom prst="line">
            <a:avLst/>
          </a:prstGeom>
          <a:noFill/>
          <a:ln w="38100" cmpd="dbl">
            <a:solidFill>
              <a:srgbClr val="00FF99"/>
            </a:solidFill>
            <a:round/>
            <a:headEnd type="none" w="sm" len="sm"/>
            <a:tailEnd type="stealth" w="med" len="med"/>
          </a:ln>
        </p:spPr>
        <p:txBody>
          <a:bodyPr/>
          <a:lstStyle/>
          <a:p>
            <a:endParaRPr lang="ru-RU"/>
          </a:p>
        </p:txBody>
      </p:sp>
      <p:sp>
        <p:nvSpPr>
          <p:cNvPr id="85003" name="Line 11"/>
          <p:cNvSpPr>
            <a:spLocks noChangeShapeType="1"/>
          </p:cNvSpPr>
          <p:nvPr/>
        </p:nvSpPr>
        <p:spPr bwMode="auto">
          <a:xfrm rot="-1273078">
            <a:off x="2033588" y="3608388"/>
            <a:ext cx="4343400" cy="0"/>
          </a:xfrm>
          <a:prstGeom prst="line">
            <a:avLst/>
          </a:prstGeom>
          <a:noFill/>
          <a:ln w="38100" cmpd="dbl">
            <a:solidFill>
              <a:srgbClr val="FFFF00"/>
            </a:solidFill>
            <a:round/>
            <a:headEnd type="none" w="sm" len="sm"/>
            <a:tailEnd type="stealth" w="med" len="med"/>
          </a:ln>
        </p:spPr>
        <p:txBody>
          <a:bodyPr/>
          <a:lstStyle/>
          <a:p>
            <a:endParaRPr lang="ru-RU"/>
          </a:p>
        </p:txBody>
      </p:sp>
      <p:sp>
        <p:nvSpPr>
          <p:cNvPr id="85004" name="Rectangle 12"/>
          <p:cNvSpPr>
            <a:spLocks noChangeArrowheads="1"/>
          </p:cNvSpPr>
          <p:nvPr/>
        </p:nvSpPr>
        <p:spPr bwMode="auto">
          <a:xfrm rot="-1184858">
            <a:off x="3736975" y="3217863"/>
            <a:ext cx="1173163" cy="396875"/>
          </a:xfrm>
          <a:prstGeom prst="rect">
            <a:avLst/>
          </a:prstGeom>
          <a:noFill/>
          <a:ln w="9525">
            <a:noFill/>
            <a:miter lim="800000"/>
            <a:headEnd/>
            <a:tailEnd/>
          </a:ln>
        </p:spPr>
        <p:txBody>
          <a:bodyPr wrap="none" lIns="92075" tIns="46038" rIns="92075" bIns="46038">
            <a:spAutoFit/>
          </a:bodyPr>
          <a:lstStyle/>
          <a:p>
            <a:pPr algn="r" defTabSz="762000" eaLnBrk="0" hangingPunct="0"/>
            <a:r>
              <a:rPr lang="ru-RU" altLang="ru-RU" sz="1600" b="1">
                <a:solidFill>
                  <a:schemeClr val="bg1"/>
                </a:solidFill>
                <a:latin typeface="Times New Roman" pitchFamily="18" charset="0"/>
              </a:rPr>
              <a:t>ИЛ-2, ИФ-</a:t>
            </a:r>
            <a:r>
              <a:rPr lang="ru-RU" altLang="ru-RU" sz="2000" b="1">
                <a:solidFill>
                  <a:schemeClr val="bg1"/>
                </a:solidFill>
                <a:latin typeface="Symbol" pitchFamily="18" charset="2"/>
              </a:rPr>
              <a:t>g</a:t>
            </a:r>
          </a:p>
        </p:txBody>
      </p:sp>
      <p:sp>
        <p:nvSpPr>
          <p:cNvPr id="85005" name="Rectangle 13"/>
          <p:cNvSpPr>
            <a:spLocks noChangeArrowheads="1"/>
          </p:cNvSpPr>
          <p:nvPr/>
        </p:nvSpPr>
        <p:spPr bwMode="auto">
          <a:xfrm>
            <a:off x="2117725" y="2970213"/>
            <a:ext cx="488950" cy="336550"/>
          </a:xfrm>
          <a:prstGeom prst="rect">
            <a:avLst/>
          </a:prstGeom>
          <a:noFill/>
          <a:ln w="9525">
            <a:noFill/>
            <a:miter lim="800000"/>
            <a:headEnd/>
            <a:tailEnd/>
          </a:ln>
        </p:spPr>
        <p:txBody>
          <a:bodyPr wrap="none" lIns="92075" tIns="46038" rIns="92075" bIns="46038">
            <a:spAutoFit/>
          </a:bodyPr>
          <a:lstStyle/>
          <a:p>
            <a:pPr algn="r" defTabSz="762000" eaLnBrk="0" hangingPunct="0"/>
            <a:r>
              <a:rPr lang="ru-RU" altLang="ru-RU" sz="1600" b="1">
                <a:latin typeface="Times New Roman" pitchFamily="18" charset="0"/>
              </a:rPr>
              <a:t>      </a:t>
            </a:r>
            <a:endParaRPr lang="ru-RU" altLang="ru-RU" sz="1600" b="1">
              <a:latin typeface="Times New Roman Cyr" charset="-52"/>
            </a:endParaRPr>
          </a:p>
        </p:txBody>
      </p:sp>
      <p:sp>
        <p:nvSpPr>
          <p:cNvPr id="85006" name="Rectangle 14"/>
          <p:cNvSpPr>
            <a:spLocks noChangeArrowheads="1"/>
          </p:cNvSpPr>
          <p:nvPr/>
        </p:nvSpPr>
        <p:spPr bwMode="auto">
          <a:xfrm rot="-23242">
            <a:off x="1676400" y="4648200"/>
            <a:ext cx="1695450" cy="336550"/>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600" b="1">
                <a:latin typeface="Times New Roman" pitchFamily="18" charset="0"/>
              </a:rPr>
              <a:t>            </a:t>
            </a:r>
            <a:r>
              <a:rPr lang="ru-RU" altLang="ru-RU" sz="1600" b="1">
                <a:solidFill>
                  <a:schemeClr val="bg1"/>
                </a:solidFill>
                <a:latin typeface="Times New Roman" pitchFamily="18" charset="0"/>
              </a:rPr>
              <a:t>ИЛ-2 </a:t>
            </a:r>
            <a:endParaRPr lang="ru-RU" altLang="ru-RU" sz="1600" b="1">
              <a:solidFill>
                <a:schemeClr val="bg1"/>
              </a:solidFill>
              <a:latin typeface="Times New Roman Cyr" charset="-52"/>
            </a:endParaRPr>
          </a:p>
        </p:txBody>
      </p:sp>
      <p:sp>
        <p:nvSpPr>
          <p:cNvPr id="85007" name="Rectangle 15"/>
          <p:cNvSpPr>
            <a:spLocks noChangeArrowheads="1"/>
          </p:cNvSpPr>
          <p:nvPr/>
        </p:nvSpPr>
        <p:spPr bwMode="auto">
          <a:xfrm rot="-1219400">
            <a:off x="4572000" y="3657600"/>
            <a:ext cx="1066800" cy="304800"/>
          </a:xfrm>
          <a:prstGeom prst="rect">
            <a:avLst/>
          </a:prstGeom>
          <a:noFill/>
          <a:ln w="9525">
            <a:noFill/>
            <a:miter lim="800000"/>
            <a:headEnd/>
            <a:tailEnd/>
          </a:ln>
        </p:spPr>
        <p:txBody>
          <a:bodyPr lIns="92075" tIns="46038" rIns="92075" bIns="46038">
            <a:spAutoFit/>
          </a:bodyPr>
          <a:lstStyle/>
          <a:p>
            <a:pPr algn="r" defTabSz="762000" eaLnBrk="0" hangingPunct="0">
              <a:lnSpc>
                <a:spcPct val="70000"/>
              </a:lnSpc>
            </a:pPr>
            <a:r>
              <a:rPr lang="ru-RU" altLang="ru-RU" sz="1600" b="1">
                <a:solidFill>
                  <a:schemeClr val="bg1"/>
                </a:solidFill>
                <a:latin typeface="Times New Roman" pitchFamily="18" charset="0"/>
              </a:rPr>
              <a:t>ИФ-</a:t>
            </a:r>
            <a:r>
              <a:rPr lang="ru-RU" altLang="ru-RU" sz="2000" b="1">
                <a:solidFill>
                  <a:schemeClr val="bg1"/>
                </a:solidFill>
                <a:latin typeface="Symbol" pitchFamily="18" charset="2"/>
              </a:rPr>
              <a:t>g</a:t>
            </a:r>
          </a:p>
        </p:txBody>
      </p:sp>
      <p:sp>
        <p:nvSpPr>
          <p:cNvPr id="85008" name="Rectangle 16"/>
          <p:cNvSpPr>
            <a:spLocks noChangeArrowheads="1"/>
          </p:cNvSpPr>
          <p:nvPr/>
        </p:nvSpPr>
        <p:spPr bwMode="auto">
          <a:xfrm rot="-1314437">
            <a:off x="3125788" y="3133725"/>
            <a:ext cx="612775" cy="336550"/>
          </a:xfrm>
          <a:prstGeom prst="rect">
            <a:avLst/>
          </a:prstGeom>
          <a:noFill/>
          <a:ln w="9525">
            <a:noFill/>
            <a:miter lim="800000"/>
            <a:headEnd/>
            <a:tailEnd/>
          </a:ln>
        </p:spPr>
        <p:txBody>
          <a:bodyPr wrap="none" lIns="92075" tIns="46038" rIns="92075" bIns="46038">
            <a:spAutoFit/>
          </a:bodyPr>
          <a:lstStyle/>
          <a:p>
            <a:pPr algn="r" defTabSz="762000" eaLnBrk="0" hangingPunct="0"/>
            <a:r>
              <a:rPr lang="ru-RU" altLang="ru-RU" sz="1600" b="1">
                <a:solidFill>
                  <a:schemeClr val="bg1"/>
                </a:solidFill>
                <a:latin typeface="Times New Roman" pitchFamily="18" charset="0"/>
              </a:rPr>
              <a:t>ИЛ-1</a:t>
            </a:r>
            <a:endParaRPr lang="ru-RU" altLang="ru-RU" sz="1600" b="1">
              <a:solidFill>
                <a:schemeClr val="bg1"/>
              </a:solidFill>
              <a:latin typeface="Times New Roman Cyr" charset="-52"/>
            </a:endParaRPr>
          </a:p>
        </p:txBody>
      </p:sp>
      <p:sp>
        <p:nvSpPr>
          <p:cNvPr id="85009" name="Rectangle 17"/>
          <p:cNvSpPr>
            <a:spLocks noChangeArrowheads="1"/>
          </p:cNvSpPr>
          <p:nvPr/>
        </p:nvSpPr>
        <p:spPr bwMode="auto">
          <a:xfrm>
            <a:off x="1524000" y="4114800"/>
            <a:ext cx="292100" cy="63500"/>
          </a:xfrm>
          <a:prstGeom prst="rect">
            <a:avLst/>
          </a:prstGeom>
          <a:solidFill>
            <a:srgbClr val="FFCC00"/>
          </a:solidFill>
          <a:ln w="12700">
            <a:solidFill>
              <a:srgbClr val="FFCC00"/>
            </a:solidFill>
            <a:miter lim="800000"/>
            <a:headEnd/>
            <a:tailEnd/>
          </a:ln>
        </p:spPr>
        <p:txBody>
          <a:bodyPr wrap="none" anchor="ctr"/>
          <a:lstStyle/>
          <a:p>
            <a:pPr algn="ctr" defTabSz="762000" eaLnBrk="0" hangingPunct="0"/>
            <a:endParaRPr lang="ru-RU" altLang="ru-RU" sz="2400">
              <a:solidFill>
                <a:srgbClr val="FFCC00"/>
              </a:solidFill>
              <a:latin typeface="Times New Roman Cyr" charset="-52"/>
            </a:endParaRPr>
          </a:p>
        </p:txBody>
      </p:sp>
      <p:sp>
        <p:nvSpPr>
          <p:cNvPr id="85010" name="Rectangle 18"/>
          <p:cNvSpPr>
            <a:spLocks noChangeArrowheads="1"/>
          </p:cNvSpPr>
          <p:nvPr/>
        </p:nvSpPr>
        <p:spPr bwMode="auto">
          <a:xfrm>
            <a:off x="1219200" y="3810000"/>
            <a:ext cx="1023938" cy="336550"/>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600" b="1">
                <a:solidFill>
                  <a:schemeClr val="bg1"/>
                </a:solidFill>
                <a:latin typeface="Times New Roman" pitchFamily="18" charset="0"/>
              </a:rPr>
              <a:t>  ИЛ-1р</a:t>
            </a:r>
            <a:endParaRPr lang="ru-RU" altLang="ru-RU" sz="1600" b="1">
              <a:solidFill>
                <a:schemeClr val="bg1"/>
              </a:solidFill>
              <a:latin typeface="Times New Roman Cyr" charset="-52"/>
            </a:endParaRPr>
          </a:p>
        </p:txBody>
      </p:sp>
      <p:sp>
        <p:nvSpPr>
          <p:cNvPr id="85011" name="Rectangle 19"/>
          <p:cNvSpPr>
            <a:spLocks noChangeArrowheads="1"/>
          </p:cNvSpPr>
          <p:nvPr/>
        </p:nvSpPr>
        <p:spPr bwMode="auto">
          <a:xfrm>
            <a:off x="0" y="2362200"/>
            <a:ext cx="1219200" cy="336550"/>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600" b="1">
                <a:latin typeface="Times New Roman" pitchFamily="18" charset="0"/>
              </a:rPr>
              <a:t> </a:t>
            </a:r>
            <a:r>
              <a:rPr lang="en-US" altLang="ru-RU" sz="1600" b="1">
                <a:latin typeface="Times New Roman" pitchFamily="18" charset="0"/>
              </a:rPr>
              <a:t>          </a:t>
            </a:r>
            <a:endParaRPr lang="ru-RU" altLang="ru-RU" sz="1600" b="1">
              <a:latin typeface="Times New Roman Cyr" charset="-52"/>
            </a:endParaRPr>
          </a:p>
        </p:txBody>
      </p:sp>
      <p:sp>
        <p:nvSpPr>
          <p:cNvPr id="85012" name="Rectangle 20"/>
          <p:cNvSpPr>
            <a:spLocks noChangeArrowheads="1"/>
          </p:cNvSpPr>
          <p:nvPr/>
        </p:nvSpPr>
        <p:spPr bwMode="auto">
          <a:xfrm>
            <a:off x="6400800" y="4876800"/>
            <a:ext cx="2058988" cy="458788"/>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600">
                <a:latin typeface="Times New Roman" pitchFamily="18" charset="0"/>
              </a:rPr>
              <a:t>       </a:t>
            </a:r>
            <a:r>
              <a:rPr lang="ru-RU" altLang="ru-RU" sz="1600" b="1">
                <a:latin typeface="Times New Roman" pitchFamily="18" charset="0"/>
              </a:rPr>
              <a:t>воспаление</a:t>
            </a:r>
          </a:p>
          <a:p>
            <a:pPr algn="r" defTabSz="762000" eaLnBrk="0" hangingPunct="0">
              <a:lnSpc>
                <a:spcPct val="50000"/>
              </a:lnSpc>
            </a:pPr>
            <a:r>
              <a:rPr lang="ru-RU" altLang="ru-RU" sz="1600" b="1">
                <a:latin typeface="Times New Roman" pitchFamily="18" charset="0"/>
              </a:rPr>
              <a:t>  деструкция ткани</a:t>
            </a:r>
            <a:endParaRPr lang="ru-RU" altLang="ru-RU" sz="1600" b="1">
              <a:latin typeface="Times New Roman Cyr" charset="-52"/>
            </a:endParaRPr>
          </a:p>
        </p:txBody>
      </p:sp>
      <p:sp>
        <p:nvSpPr>
          <p:cNvPr id="85013" name="Line 21"/>
          <p:cNvSpPr>
            <a:spLocks noChangeShapeType="1"/>
          </p:cNvSpPr>
          <p:nvPr/>
        </p:nvSpPr>
        <p:spPr bwMode="auto">
          <a:xfrm>
            <a:off x="5867400" y="4343400"/>
            <a:ext cx="2819400" cy="0"/>
          </a:xfrm>
          <a:prstGeom prst="line">
            <a:avLst/>
          </a:prstGeom>
          <a:noFill/>
          <a:ln w="76200">
            <a:solidFill>
              <a:srgbClr val="00FF00"/>
            </a:solidFill>
            <a:prstDash val="sysDot"/>
            <a:round/>
            <a:headEnd type="none" w="sm" len="sm"/>
            <a:tailEnd type="none" w="sm" len="sm"/>
          </a:ln>
        </p:spPr>
        <p:txBody>
          <a:bodyPr/>
          <a:lstStyle/>
          <a:p>
            <a:endParaRPr lang="ru-RU"/>
          </a:p>
        </p:txBody>
      </p:sp>
      <p:sp>
        <p:nvSpPr>
          <p:cNvPr id="85014" name="Rectangle 22"/>
          <p:cNvSpPr>
            <a:spLocks noChangeArrowheads="1"/>
          </p:cNvSpPr>
          <p:nvPr/>
        </p:nvSpPr>
        <p:spPr bwMode="auto">
          <a:xfrm>
            <a:off x="5792788" y="3446463"/>
            <a:ext cx="3351212" cy="336550"/>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600" b="1">
                <a:solidFill>
                  <a:schemeClr val="bg1"/>
                </a:solidFill>
                <a:latin typeface="Times New Roman" pitchFamily="18" charset="0"/>
              </a:rPr>
              <a:t>ИЛ-1     ИЛ-8   ИЛ-18  ФНО-</a:t>
            </a:r>
            <a:r>
              <a:rPr lang="ru-RU" altLang="ru-RU" sz="1600" b="1">
                <a:solidFill>
                  <a:schemeClr val="bg1"/>
                </a:solidFill>
                <a:latin typeface="Times New Roman" pitchFamily="18" charset="0"/>
                <a:cs typeface="Times New Roman" pitchFamily="18" charset="0"/>
              </a:rPr>
              <a:t>α</a:t>
            </a:r>
            <a:r>
              <a:rPr lang="ru-RU" altLang="ru-RU" sz="1600" b="1">
                <a:solidFill>
                  <a:schemeClr val="bg1"/>
                </a:solidFill>
                <a:latin typeface="Times New Roman" pitchFamily="18" charset="0"/>
              </a:rPr>
              <a:t> </a:t>
            </a:r>
          </a:p>
        </p:txBody>
      </p:sp>
      <p:sp>
        <p:nvSpPr>
          <p:cNvPr id="85015" name="Rectangle 23"/>
          <p:cNvSpPr>
            <a:spLocks noChangeArrowheads="1"/>
          </p:cNvSpPr>
          <p:nvPr/>
        </p:nvSpPr>
        <p:spPr bwMode="auto">
          <a:xfrm>
            <a:off x="1187450" y="5256213"/>
            <a:ext cx="2814638" cy="307975"/>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400" b="1">
                <a:latin typeface="Times New Roman" pitchFamily="18" charset="0"/>
              </a:rPr>
              <a:t>точки приложения препаратов</a:t>
            </a:r>
            <a:r>
              <a:rPr lang="ru-RU" altLang="ru-RU" sz="1400" b="1">
                <a:solidFill>
                  <a:schemeClr val="bg1"/>
                </a:solidFill>
                <a:latin typeface="Times New Roman" pitchFamily="18" charset="0"/>
              </a:rPr>
              <a:t>:</a:t>
            </a:r>
            <a:endParaRPr lang="ru-RU" altLang="ru-RU" sz="1400" b="1">
              <a:solidFill>
                <a:schemeClr val="bg1"/>
              </a:solidFill>
              <a:latin typeface="Times New Roman Cyr" charset="-52"/>
            </a:endParaRPr>
          </a:p>
        </p:txBody>
      </p:sp>
      <p:sp>
        <p:nvSpPr>
          <p:cNvPr id="85016" name="Rectangle 24"/>
          <p:cNvSpPr>
            <a:spLocks noChangeArrowheads="1"/>
          </p:cNvSpPr>
          <p:nvPr/>
        </p:nvSpPr>
        <p:spPr bwMode="auto">
          <a:xfrm>
            <a:off x="4479925" y="5356225"/>
            <a:ext cx="4206875" cy="307975"/>
          </a:xfrm>
          <a:prstGeom prst="rect">
            <a:avLst/>
          </a:prstGeom>
          <a:noFill/>
          <a:ln w="9525">
            <a:noFill/>
            <a:miter lim="800000"/>
            <a:headEnd/>
            <a:tailEnd/>
          </a:ln>
        </p:spPr>
        <p:txBody>
          <a:bodyPr lIns="92075" tIns="46038" rIns="92075" bIns="46038">
            <a:spAutoFit/>
          </a:bodyPr>
          <a:lstStyle/>
          <a:p>
            <a:pPr algn="r" defTabSz="762000" eaLnBrk="0" hangingPunct="0"/>
            <a:r>
              <a:rPr lang="ru-RU" altLang="ru-RU" sz="1400" b="1">
                <a:latin typeface="Times New Roman" pitchFamily="18" charset="0"/>
              </a:rPr>
              <a:t>5-АСК,  кортикостероиды</a:t>
            </a:r>
            <a:endParaRPr lang="ru-RU" altLang="ru-RU" sz="1400" b="1">
              <a:latin typeface="Times New Roman Cyr" charset="-52"/>
            </a:endParaRPr>
          </a:p>
        </p:txBody>
      </p:sp>
      <p:sp>
        <p:nvSpPr>
          <p:cNvPr id="85017" name="Line 25"/>
          <p:cNvSpPr>
            <a:spLocks noChangeShapeType="1"/>
          </p:cNvSpPr>
          <p:nvPr/>
        </p:nvSpPr>
        <p:spPr bwMode="auto">
          <a:xfrm>
            <a:off x="304800" y="5410200"/>
            <a:ext cx="838200" cy="0"/>
          </a:xfrm>
          <a:prstGeom prst="line">
            <a:avLst/>
          </a:prstGeom>
          <a:noFill/>
          <a:ln w="76200">
            <a:solidFill>
              <a:srgbClr val="00FF00"/>
            </a:solidFill>
            <a:prstDash val="sysDot"/>
            <a:round/>
            <a:headEnd type="none" w="sm" len="sm"/>
            <a:tailEnd type="none" w="sm" len="sm"/>
          </a:ln>
        </p:spPr>
        <p:txBody>
          <a:bodyPr/>
          <a:lstStyle/>
          <a:p>
            <a:endParaRPr lang="ru-RU"/>
          </a:p>
        </p:txBody>
      </p:sp>
      <p:sp>
        <p:nvSpPr>
          <p:cNvPr id="85018" name="Line 26"/>
          <p:cNvSpPr>
            <a:spLocks noChangeShapeType="1"/>
          </p:cNvSpPr>
          <p:nvPr/>
        </p:nvSpPr>
        <p:spPr bwMode="auto">
          <a:xfrm rot="20401110" flipV="1">
            <a:off x="2971800" y="3048000"/>
            <a:ext cx="1588" cy="838200"/>
          </a:xfrm>
          <a:prstGeom prst="line">
            <a:avLst/>
          </a:prstGeom>
          <a:noFill/>
          <a:ln w="76200">
            <a:solidFill>
              <a:srgbClr val="00FF00"/>
            </a:solidFill>
            <a:prstDash val="sysDot"/>
            <a:round/>
            <a:headEnd type="none" w="sm" len="sm"/>
            <a:tailEnd type="none" w="sm" len="sm"/>
          </a:ln>
        </p:spPr>
        <p:txBody>
          <a:bodyPr/>
          <a:lstStyle/>
          <a:p>
            <a:endParaRPr lang="ru-RU"/>
          </a:p>
        </p:txBody>
      </p:sp>
      <p:sp>
        <p:nvSpPr>
          <p:cNvPr id="85019" name="Rectangle 27"/>
          <p:cNvSpPr>
            <a:spLocks noChangeArrowheads="1"/>
          </p:cNvSpPr>
          <p:nvPr/>
        </p:nvSpPr>
        <p:spPr bwMode="auto">
          <a:xfrm>
            <a:off x="381000" y="5664200"/>
            <a:ext cx="8534400" cy="1016000"/>
          </a:xfrm>
          <a:prstGeom prst="rect">
            <a:avLst/>
          </a:prstGeom>
          <a:noFill/>
          <a:ln w="9525">
            <a:noFill/>
            <a:miter lim="800000"/>
            <a:headEnd/>
            <a:tailEnd/>
          </a:ln>
        </p:spPr>
        <p:txBody>
          <a:bodyPr lIns="92075" tIns="46038" rIns="92075" bIns="46038">
            <a:spAutoFit/>
          </a:bodyPr>
          <a:lstStyle/>
          <a:p>
            <a:pPr algn="just" defTabSz="762000" eaLnBrk="0" hangingPunct="0"/>
            <a:r>
              <a:rPr lang="ru-RU" altLang="ru-RU" sz="1400" b="1">
                <a:latin typeface="Times New Roman" pitchFamily="18" charset="0"/>
              </a:rPr>
              <a:t>Схема  межклеточных  взаимодействий в очаге поражения и точки приложения лекарственных  средств</a:t>
            </a:r>
            <a:r>
              <a:rPr lang="en-US" altLang="ru-RU" sz="1400" b="1">
                <a:latin typeface="Times New Roman" pitchFamily="18" charset="0"/>
              </a:rPr>
              <a:t> </a:t>
            </a:r>
            <a:r>
              <a:rPr lang="ru-RU" altLang="ru-RU" sz="1400" b="1">
                <a:latin typeface="Times New Roman" pitchFamily="18" charset="0"/>
              </a:rPr>
              <a:t>при ВЗК</a:t>
            </a:r>
            <a:r>
              <a:rPr lang="en-US" altLang="ru-RU" sz="1400" b="1">
                <a:latin typeface="Times New Roman" pitchFamily="18" charset="0"/>
              </a:rPr>
              <a:t>: </a:t>
            </a:r>
            <a:r>
              <a:rPr lang="ru-RU" altLang="ru-RU" sz="1400" b="1">
                <a:latin typeface="Times New Roman" pitchFamily="18" charset="0"/>
              </a:rPr>
              <a:t>Т –лимфоциты, Тх1-хелперы 1 типа, Тцит- цитотоксичесие клетки, АПК-</a:t>
            </a:r>
            <a:r>
              <a:rPr lang="ru-RU" altLang="ru-RU" sz="1600" b="1">
                <a:latin typeface="Times New Roman" pitchFamily="18" charset="0"/>
              </a:rPr>
              <a:t>антигенпрезентирующая клетка</a:t>
            </a:r>
            <a:r>
              <a:rPr lang="en-US" altLang="ru-RU" sz="1600" b="1">
                <a:latin typeface="Times New Roman" pitchFamily="18" charset="0"/>
              </a:rPr>
              <a:t>, </a:t>
            </a:r>
            <a:r>
              <a:rPr lang="ru-RU" altLang="ru-RU" sz="1400" b="1">
                <a:latin typeface="Times New Roman" pitchFamily="18" charset="0"/>
              </a:rPr>
              <a:t>ИЛ-интерлейкины, ФНО-фактор некроза опухолей, ИФ-интерферон</a:t>
            </a:r>
          </a:p>
        </p:txBody>
      </p:sp>
      <p:sp>
        <p:nvSpPr>
          <p:cNvPr id="85020" name="Line 28"/>
          <p:cNvSpPr>
            <a:spLocks noChangeShapeType="1"/>
          </p:cNvSpPr>
          <p:nvPr/>
        </p:nvSpPr>
        <p:spPr bwMode="auto">
          <a:xfrm>
            <a:off x="6477000" y="2590800"/>
            <a:ext cx="0" cy="2209800"/>
          </a:xfrm>
          <a:prstGeom prst="line">
            <a:avLst/>
          </a:prstGeom>
          <a:noFill/>
          <a:ln w="38100" cmpd="dbl">
            <a:solidFill>
              <a:srgbClr val="00FF99"/>
            </a:solidFill>
            <a:round/>
            <a:headEnd type="none" w="sm" len="sm"/>
            <a:tailEnd type="triangle" w="med" len="med"/>
          </a:ln>
        </p:spPr>
        <p:txBody>
          <a:bodyPr/>
          <a:lstStyle/>
          <a:p>
            <a:endParaRPr lang="ru-RU"/>
          </a:p>
        </p:txBody>
      </p:sp>
      <p:sp>
        <p:nvSpPr>
          <p:cNvPr id="85021" name="Line 29"/>
          <p:cNvSpPr>
            <a:spLocks noChangeShapeType="1"/>
          </p:cNvSpPr>
          <p:nvPr/>
        </p:nvSpPr>
        <p:spPr bwMode="auto">
          <a:xfrm>
            <a:off x="7239000" y="3886200"/>
            <a:ext cx="0" cy="0"/>
          </a:xfrm>
          <a:prstGeom prst="line">
            <a:avLst/>
          </a:prstGeom>
          <a:noFill/>
          <a:ln w="12700">
            <a:solidFill>
              <a:schemeClr val="tx1"/>
            </a:solidFill>
            <a:round/>
            <a:headEnd type="none" w="sm" len="sm"/>
            <a:tailEnd type="none" w="sm" len="sm"/>
          </a:ln>
        </p:spPr>
        <p:txBody>
          <a:bodyPr/>
          <a:lstStyle/>
          <a:p>
            <a:endParaRPr lang="ru-RU"/>
          </a:p>
        </p:txBody>
      </p:sp>
      <p:sp>
        <p:nvSpPr>
          <p:cNvPr id="85022" name="Line 30"/>
          <p:cNvSpPr>
            <a:spLocks noChangeShapeType="1"/>
          </p:cNvSpPr>
          <p:nvPr/>
        </p:nvSpPr>
        <p:spPr bwMode="auto">
          <a:xfrm flipH="1">
            <a:off x="8382000" y="2743200"/>
            <a:ext cx="0" cy="2057400"/>
          </a:xfrm>
          <a:prstGeom prst="line">
            <a:avLst/>
          </a:prstGeom>
          <a:noFill/>
          <a:ln w="38100" cmpd="dbl">
            <a:solidFill>
              <a:srgbClr val="00FF99"/>
            </a:solidFill>
            <a:round/>
            <a:headEnd type="none" w="sm" len="sm"/>
            <a:tailEnd type="triangle" w="med" len="med"/>
          </a:ln>
        </p:spPr>
        <p:txBody>
          <a:bodyPr/>
          <a:lstStyle/>
          <a:p>
            <a:endParaRPr lang="ru-RU"/>
          </a:p>
        </p:txBody>
      </p:sp>
      <p:sp>
        <p:nvSpPr>
          <p:cNvPr id="85023" name="Text Box 31"/>
          <p:cNvSpPr txBox="1">
            <a:spLocks noChangeArrowheads="1"/>
          </p:cNvSpPr>
          <p:nvPr/>
        </p:nvSpPr>
        <p:spPr bwMode="auto">
          <a:xfrm>
            <a:off x="7832725" y="4557713"/>
            <a:ext cx="184150" cy="336550"/>
          </a:xfrm>
          <a:prstGeom prst="rect">
            <a:avLst/>
          </a:prstGeom>
          <a:noFill/>
          <a:ln w="12700">
            <a:noFill/>
            <a:miter lim="800000"/>
            <a:headEnd type="none" w="sm" len="sm"/>
            <a:tailEnd type="none" w="sm" len="sm"/>
          </a:ln>
        </p:spPr>
        <p:txBody>
          <a:bodyPr wrap="none">
            <a:spAutoFit/>
          </a:bodyPr>
          <a:lstStyle/>
          <a:p>
            <a:pPr algn="r" defTabSz="762000" eaLnBrk="0" hangingPunct="0"/>
            <a:endParaRPr lang="ru-RU" altLang="ru-RU" sz="1600" b="1">
              <a:latin typeface="Times New Roman Cyr" charset="-52"/>
            </a:endParaRPr>
          </a:p>
        </p:txBody>
      </p:sp>
      <p:sp>
        <p:nvSpPr>
          <p:cNvPr id="85024" name="Text Box 32"/>
          <p:cNvSpPr txBox="1">
            <a:spLocks noChangeArrowheads="1"/>
          </p:cNvSpPr>
          <p:nvPr/>
        </p:nvSpPr>
        <p:spPr bwMode="auto">
          <a:xfrm>
            <a:off x="-92075" y="1793875"/>
            <a:ext cx="260350" cy="822325"/>
          </a:xfrm>
          <a:prstGeom prst="rect">
            <a:avLst/>
          </a:prstGeom>
          <a:noFill/>
          <a:ln w="12700">
            <a:noFill/>
            <a:miter lim="800000"/>
            <a:headEnd type="none" w="sm" len="sm"/>
            <a:tailEnd type="none" w="sm" len="sm"/>
          </a:ln>
        </p:spPr>
        <p:txBody>
          <a:bodyPr wrap="none">
            <a:spAutoFit/>
          </a:bodyPr>
          <a:lstStyle/>
          <a:p>
            <a:pPr algn="r" defTabSz="762000" eaLnBrk="0" hangingPunct="0"/>
            <a:r>
              <a:rPr lang="en-US" altLang="ru-RU" sz="2400">
                <a:latin typeface="Times New Roman Cyr" charset="-52"/>
              </a:rPr>
              <a:t> </a:t>
            </a:r>
            <a:endParaRPr lang="ru-RU" altLang="ru-RU" sz="1600" b="1">
              <a:latin typeface="Times New Roman Cyr" charset="-52"/>
            </a:endParaRPr>
          </a:p>
          <a:p>
            <a:pPr algn="r" defTabSz="762000" eaLnBrk="0" hangingPunct="0"/>
            <a:endParaRPr lang="ru-RU" altLang="ru-RU" sz="2400">
              <a:latin typeface="Times New Roman Cyr" charset="-52"/>
            </a:endParaRPr>
          </a:p>
        </p:txBody>
      </p:sp>
      <p:sp>
        <p:nvSpPr>
          <p:cNvPr id="85025" name="Cloud"/>
          <p:cNvSpPr>
            <a:spLocks noChangeAspect="1" noEditPoints="1" noChangeArrowheads="1"/>
          </p:cNvSpPr>
          <p:nvPr/>
        </p:nvSpPr>
        <p:spPr bwMode="auto">
          <a:xfrm>
            <a:off x="5943600" y="1066800"/>
            <a:ext cx="2743200" cy="18383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66CC"/>
          </a:solidFill>
          <a:ln w="9525">
            <a:solidFill>
              <a:srgbClr val="000000"/>
            </a:solidFill>
            <a:miter lim="800000"/>
            <a:headEnd/>
            <a:tailEnd/>
          </a:ln>
          <a:effectLst>
            <a:outerShdw dist="107763" dir="2700000" algn="ctr" rotWithShape="0">
              <a:srgbClr val="808080"/>
            </a:outerShdw>
          </a:effectLst>
        </p:spPr>
        <p:txBody>
          <a:bodyPr/>
          <a:lstStyle/>
          <a:p>
            <a:pPr algn="r" defTabSz="762000" eaLnBrk="0" hangingPunct="0"/>
            <a:endParaRPr lang="ru-RU" altLang="ru-RU" sz="1400" b="1" dirty="0">
              <a:latin typeface="Times New Roman" pitchFamily="18" charset="0"/>
            </a:endParaRPr>
          </a:p>
          <a:p>
            <a:pPr algn="r" defTabSz="762000" eaLnBrk="0" hangingPunct="0"/>
            <a:r>
              <a:rPr lang="ru-RU" altLang="ru-RU" sz="1400" b="1" dirty="0" smtClean="0">
                <a:latin typeface="Times New Roman" pitchFamily="18" charset="0"/>
              </a:rPr>
              <a:t>Макрофаг </a:t>
            </a:r>
            <a:r>
              <a:rPr lang="ru-RU" altLang="ru-RU" sz="1400" b="1" dirty="0">
                <a:latin typeface="Times New Roman" pitchFamily="18" charset="0"/>
              </a:rPr>
              <a:t>слизистой оболочки толстой кишки</a:t>
            </a:r>
            <a:endParaRPr lang="ru-RU" altLang="ru-RU" sz="1400" b="1" dirty="0">
              <a:latin typeface="Times New Roman Cyr" charset="-52"/>
            </a:endParaRPr>
          </a:p>
          <a:p>
            <a:pPr algn="r" defTabSz="762000" eaLnBrk="0" hangingPunct="0"/>
            <a:endParaRPr lang="ru-RU" altLang="ru-RU" sz="2400" dirty="0">
              <a:latin typeface="Times New Roman Cyr" charset="-52"/>
            </a:endParaRPr>
          </a:p>
        </p:txBody>
      </p:sp>
      <p:sp>
        <p:nvSpPr>
          <p:cNvPr id="85026" name="AutoShape 34"/>
          <p:cNvSpPr>
            <a:spLocks noChangeArrowheads="1"/>
          </p:cNvSpPr>
          <p:nvPr/>
        </p:nvSpPr>
        <p:spPr bwMode="auto">
          <a:xfrm>
            <a:off x="2438400" y="685800"/>
            <a:ext cx="1524000" cy="1143000"/>
          </a:xfrm>
          <a:prstGeom prst="irregularSeal2">
            <a:avLst/>
          </a:prstGeom>
          <a:solidFill>
            <a:srgbClr val="FFFF99"/>
          </a:solidFill>
          <a:ln w="12700">
            <a:solidFill>
              <a:schemeClr val="tx1"/>
            </a:solidFill>
            <a:miter lim="800000"/>
            <a:headEnd type="none" w="sm" len="sm"/>
            <a:tailEnd type="none" w="sm" len="sm"/>
          </a:ln>
        </p:spPr>
        <p:txBody>
          <a:bodyPr wrap="none" anchor="ctr"/>
          <a:lstStyle/>
          <a:p>
            <a:pPr algn="ctr" defTabSz="762000" eaLnBrk="0" hangingPunct="0"/>
            <a:endParaRPr lang="ru-RU" altLang="ru-RU" sz="2400">
              <a:latin typeface="Times New Roman Cyr" charset="-52"/>
            </a:endParaRPr>
          </a:p>
        </p:txBody>
      </p:sp>
      <p:sp>
        <p:nvSpPr>
          <p:cNvPr id="85027" name="Oval 35"/>
          <p:cNvSpPr>
            <a:spLocks noChangeArrowheads="1"/>
          </p:cNvSpPr>
          <p:nvPr/>
        </p:nvSpPr>
        <p:spPr bwMode="auto">
          <a:xfrm>
            <a:off x="533400" y="2438400"/>
            <a:ext cx="990600" cy="1054100"/>
          </a:xfrm>
          <a:prstGeom prst="ellipse">
            <a:avLst/>
          </a:prstGeom>
          <a:solidFill>
            <a:srgbClr val="0066FF"/>
          </a:solidFill>
          <a:ln w="12700">
            <a:solidFill>
              <a:schemeClr val="tx1"/>
            </a:solidFill>
            <a:round/>
            <a:headEnd/>
            <a:tailEnd/>
          </a:ln>
        </p:spPr>
        <p:txBody>
          <a:bodyPr wrap="none" anchor="ctr"/>
          <a:lstStyle/>
          <a:p>
            <a:pPr algn="r">
              <a:spcBef>
                <a:spcPct val="30000"/>
              </a:spcBef>
            </a:pPr>
            <a:endParaRPr lang="ru-RU" altLang="ru-RU" sz="1100" b="1"/>
          </a:p>
        </p:txBody>
      </p:sp>
      <p:sp>
        <p:nvSpPr>
          <p:cNvPr id="85028" name="Oval 36"/>
          <p:cNvSpPr>
            <a:spLocks noChangeArrowheads="1"/>
          </p:cNvSpPr>
          <p:nvPr/>
        </p:nvSpPr>
        <p:spPr bwMode="auto">
          <a:xfrm>
            <a:off x="762000" y="2667000"/>
            <a:ext cx="457200" cy="520700"/>
          </a:xfrm>
          <a:prstGeom prst="ellipse">
            <a:avLst/>
          </a:prstGeom>
          <a:solidFill>
            <a:srgbClr val="000080"/>
          </a:solidFill>
          <a:ln w="12700">
            <a:solidFill>
              <a:schemeClr val="tx1"/>
            </a:solidFill>
            <a:round/>
            <a:headEnd/>
            <a:tailEnd/>
          </a:ln>
        </p:spPr>
        <p:txBody>
          <a:bodyPr wrap="none" anchor="ctr"/>
          <a:lstStyle/>
          <a:p>
            <a:pPr algn="ctr" defTabSz="762000" eaLnBrk="0" hangingPunct="0"/>
            <a:r>
              <a:rPr lang="ru-RU" altLang="ru-RU" sz="1600" b="1">
                <a:solidFill>
                  <a:srgbClr val="FFFF00"/>
                </a:solidFill>
                <a:latin typeface="Times New Roman Cyr" charset="-52"/>
              </a:rPr>
              <a:t>Т</a:t>
            </a:r>
          </a:p>
        </p:txBody>
      </p:sp>
      <p:sp>
        <p:nvSpPr>
          <p:cNvPr id="85029" name="Line 37"/>
          <p:cNvSpPr>
            <a:spLocks noChangeShapeType="1"/>
          </p:cNvSpPr>
          <p:nvPr/>
        </p:nvSpPr>
        <p:spPr bwMode="auto">
          <a:xfrm rot="5102302">
            <a:off x="1635125" y="1563688"/>
            <a:ext cx="849313" cy="1366837"/>
          </a:xfrm>
          <a:prstGeom prst="line">
            <a:avLst/>
          </a:prstGeom>
          <a:noFill/>
          <a:ln w="38100" cmpd="dbl">
            <a:solidFill>
              <a:srgbClr val="FFFF00"/>
            </a:solidFill>
            <a:round/>
            <a:headEnd type="none" w="sm" len="sm"/>
            <a:tailEnd type="stealth" w="med" len="med"/>
          </a:ln>
        </p:spPr>
        <p:txBody>
          <a:bodyPr/>
          <a:lstStyle/>
          <a:p>
            <a:endParaRPr lang="ru-RU"/>
          </a:p>
        </p:txBody>
      </p:sp>
      <p:sp>
        <p:nvSpPr>
          <p:cNvPr id="85030" name="Text Box 38"/>
          <p:cNvSpPr txBox="1">
            <a:spLocks noChangeArrowheads="1"/>
          </p:cNvSpPr>
          <p:nvPr/>
        </p:nvSpPr>
        <p:spPr bwMode="auto">
          <a:xfrm>
            <a:off x="1371600" y="1524000"/>
            <a:ext cx="838200" cy="825500"/>
          </a:xfrm>
          <a:prstGeom prst="rect">
            <a:avLst/>
          </a:prstGeom>
          <a:noFill/>
          <a:ln w="12700">
            <a:noFill/>
            <a:miter lim="800000"/>
            <a:headEnd type="none" w="sm" len="sm"/>
            <a:tailEnd type="none" w="sm" len="sm"/>
          </a:ln>
        </p:spPr>
        <p:txBody>
          <a:bodyPr wrap="none">
            <a:spAutoFit/>
          </a:bodyPr>
          <a:lstStyle/>
          <a:p>
            <a:pPr algn="r" defTabSz="762000" eaLnBrk="0" hangingPunct="0"/>
            <a:r>
              <a:rPr lang="ru-RU" altLang="ru-RU" sz="1600" b="1">
                <a:solidFill>
                  <a:schemeClr val="bg1"/>
                </a:solidFill>
                <a:latin typeface="Times New Roman" pitchFamily="18" charset="0"/>
              </a:rPr>
              <a:t>ИЛ-1   </a:t>
            </a:r>
          </a:p>
          <a:p>
            <a:pPr algn="r" defTabSz="762000" eaLnBrk="0" hangingPunct="0"/>
            <a:r>
              <a:rPr lang="ru-RU" altLang="ru-RU" sz="1600" b="1">
                <a:solidFill>
                  <a:schemeClr val="bg1"/>
                </a:solidFill>
                <a:latin typeface="Times New Roman" pitchFamily="18" charset="0"/>
              </a:rPr>
              <a:t>ИЛ-6 </a:t>
            </a:r>
          </a:p>
          <a:p>
            <a:pPr algn="r" defTabSz="762000" eaLnBrk="0" hangingPunct="0"/>
            <a:r>
              <a:rPr lang="ru-RU" altLang="ru-RU" sz="1600" b="1">
                <a:solidFill>
                  <a:schemeClr val="bg1"/>
                </a:solidFill>
                <a:latin typeface="Times New Roman" pitchFamily="18" charset="0"/>
              </a:rPr>
              <a:t>ФНО-</a:t>
            </a:r>
            <a:r>
              <a:rPr lang="ru-RU" altLang="ru-RU" sz="1600" b="1">
                <a:solidFill>
                  <a:schemeClr val="bg1"/>
                </a:solidFill>
                <a:latin typeface="Times New Roman" pitchFamily="18" charset="0"/>
                <a:cs typeface="Times New Roman" pitchFamily="18" charset="0"/>
              </a:rPr>
              <a:t>α</a:t>
            </a:r>
            <a:r>
              <a:rPr lang="ru-RU" altLang="ru-RU" sz="1600" b="1">
                <a:solidFill>
                  <a:srgbClr val="FFFF00"/>
                </a:solidFill>
                <a:latin typeface="Times New Roman" pitchFamily="18" charset="0"/>
              </a:rPr>
              <a:t> </a:t>
            </a:r>
          </a:p>
        </p:txBody>
      </p:sp>
      <p:sp>
        <p:nvSpPr>
          <p:cNvPr id="85031" name="Line 39"/>
          <p:cNvSpPr>
            <a:spLocks noChangeShapeType="1"/>
          </p:cNvSpPr>
          <p:nvPr/>
        </p:nvSpPr>
        <p:spPr bwMode="auto">
          <a:xfrm>
            <a:off x="2133600" y="4648200"/>
            <a:ext cx="1066800" cy="0"/>
          </a:xfrm>
          <a:prstGeom prst="line">
            <a:avLst/>
          </a:prstGeom>
          <a:noFill/>
          <a:ln w="38100">
            <a:solidFill>
              <a:srgbClr val="FFFF00"/>
            </a:solidFill>
            <a:round/>
            <a:headEnd type="none" w="sm" len="sm"/>
            <a:tailEnd type="triangle" w="med" len="med"/>
          </a:ln>
        </p:spPr>
        <p:txBody>
          <a:bodyPr/>
          <a:lstStyle/>
          <a:p>
            <a:endParaRPr lang="ru-RU"/>
          </a:p>
        </p:txBody>
      </p:sp>
      <p:sp>
        <p:nvSpPr>
          <p:cNvPr id="85032" name="Text Box 40"/>
          <p:cNvSpPr txBox="1">
            <a:spLocks noChangeArrowheads="1"/>
          </p:cNvSpPr>
          <p:nvPr/>
        </p:nvSpPr>
        <p:spPr bwMode="auto">
          <a:xfrm>
            <a:off x="2803525" y="955675"/>
            <a:ext cx="828675" cy="457200"/>
          </a:xfrm>
          <a:prstGeom prst="rect">
            <a:avLst/>
          </a:prstGeom>
          <a:noFill/>
          <a:ln w="12700">
            <a:noFill/>
            <a:miter lim="800000"/>
            <a:headEnd type="none" w="sm" len="sm"/>
            <a:tailEnd type="none" w="sm" len="sm"/>
          </a:ln>
        </p:spPr>
        <p:txBody>
          <a:bodyPr wrap="none">
            <a:spAutoFit/>
          </a:bodyPr>
          <a:lstStyle/>
          <a:p>
            <a:pPr algn="r" defTabSz="762000" eaLnBrk="0" hangingPunct="0"/>
            <a:r>
              <a:rPr lang="ru-RU" altLang="ru-RU" sz="2400">
                <a:solidFill>
                  <a:schemeClr val="accent1"/>
                </a:solidFill>
                <a:latin typeface="Times New Roman Cyr" charset="-52"/>
              </a:rPr>
              <a:t>АПК</a:t>
            </a:r>
          </a:p>
        </p:txBody>
      </p:sp>
      <p:sp>
        <p:nvSpPr>
          <p:cNvPr id="85033" name="Text Box 41"/>
          <p:cNvSpPr txBox="1">
            <a:spLocks noChangeArrowheads="1"/>
          </p:cNvSpPr>
          <p:nvPr/>
        </p:nvSpPr>
        <p:spPr bwMode="auto">
          <a:xfrm>
            <a:off x="38100" y="0"/>
            <a:ext cx="8658225" cy="954088"/>
          </a:xfrm>
          <a:prstGeom prst="rect">
            <a:avLst/>
          </a:prstGeom>
          <a:noFill/>
          <a:ln w="9525">
            <a:noFill/>
            <a:miter lim="800000"/>
            <a:headEnd/>
            <a:tailEnd/>
          </a:ln>
        </p:spPr>
        <p:txBody>
          <a:bodyPr wrap="none">
            <a:spAutoFit/>
          </a:bodyPr>
          <a:lstStyle/>
          <a:p>
            <a:pPr algn="r" eaLnBrk="0" hangingPunct="0"/>
            <a:r>
              <a:rPr lang="ru-RU" altLang="ru-RU" sz="2800" b="1">
                <a:solidFill>
                  <a:schemeClr val="accent1"/>
                </a:solidFill>
                <a:latin typeface="Verdana" pitchFamily="34" charset="0"/>
                <a:ea typeface="Verdana" pitchFamily="34" charset="0"/>
                <a:cs typeface="Verdana" pitchFamily="34" charset="0"/>
              </a:rPr>
              <a:t>Преимущество биологической терапии -</a:t>
            </a:r>
          </a:p>
          <a:p>
            <a:pPr algn="r" eaLnBrk="0" hangingPunct="0"/>
            <a:r>
              <a:rPr lang="ru-RU" altLang="ru-RU" sz="2800" b="1">
                <a:solidFill>
                  <a:schemeClr val="accent1"/>
                </a:solidFill>
                <a:latin typeface="Verdana" pitchFamily="34" charset="0"/>
                <a:ea typeface="Verdana" pitchFamily="34" charset="0"/>
                <a:cs typeface="Verdana" pitchFamily="34" charset="0"/>
              </a:rPr>
              <a:t>селективность действия</a:t>
            </a:r>
          </a:p>
        </p:txBody>
      </p:sp>
    </p:spTree>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0" y="333375"/>
            <a:ext cx="9144000" cy="1384300"/>
          </a:xfrm>
          <a:prstGeom prst="rect">
            <a:avLst/>
          </a:prstGeom>
          <a:noFill/>
          <a:ln w="12700">
            <a:noFill/>
            <a:miter lim="800000"/>
            <a:headEnd type="none" w="sm" len="sm"/>
            <a:tailEnd type="none" w="sm" len="sm"/>
          </a:ln>
        </p:spPr>
        <p:txBody>
          <a:bodyPr>
            <a:spAutoFit/>
          </a:bodyPr>
          <a:lstStyle/>
          <a:p>
            <a:pPr algn="ctr" defTabSz="762000" eaLnBrk="0" hangingPunct="0"/>
            <a:r>
              <a:rPr lang="ru-RU" altLang="ru-RU" sz="2000" b="1">
                <a:solidFill>
                  <a:schemeClr val="accent1"/>
                </a:solidFill>
                <a:latin typeface="Verdana" pitchFamily="34" charset="0"/>
                <a:ea typeface="Verdana" pitchFamily="34" charset="0"/>
                <a:cs typeface="Verdana" pitchFamily="34" charset="0"/>
              </a:rPr>
              <a:t>       </a:t>
            </a:r>
            <a:r>
              <a:rPr lang="ru-RU" altLang="ru-RU" sz="3200" b="1">
                <a:solidFill>
                  <a:schemeClr val="accent1"/>
                </a:solidFill>
                <a:latin typeface="Verdana" pitchFamily="34" charset="0"/>
                <a:ea typeface="Verdana" pitchFamily="34" charset="0"/>
                <a:cs typeface="Verdana" pitchFamily="34" charset="0"/>
              </a:rPr>
              <a:t>Возможности ингибирования ФНО-α при ВЗК</a:t>
            </a:r>
          </a:p>
          <a:p>
            <a:pPr algn="ctr" defTabSz="762000" eaLnBrk="0" hangingPunct="0"/>
            <a:r>
              <a:rPr lang="ru-RU" altLang="ru-RU" sz="2000" b="1">
                <a:latin typeface="Times New Roman Cyr" charset="-52"/>
              </a:rPr>
              <a:t> </a:t>
            </a:r>
          </a:p>
        </p:txBody>
      </p:sp>
      <p:sp>
        <p:nvSpPr>
          <p:cNvPr id="17411" name="Text Box 3"/>
          <p:cNvSpPr txBox="1">
            <a:spLocks noChangeArrowheads="1"/>
          </p:cNvSpPr>
          <p:nvPr/>
        </p:nvSpPr>
        <p:spPr bwMode="auto">
          <a:xfrm>
            <a:off x="384175" y="1484313"/>
            <a:ext cx="8442325" cy="4708525"/>
          </a:xfrm>
          <a:prstGeom prst="rect">
            <a:avLst/>
          </a:prstGeom>
          <a:noFill/>
          <a:ln w="12700">
            <a:noFill/>
            <a:miter lim="800000"/>
            <a:headEnd type="none" w="sm" len="sm"/>
            <a:tailEnd type="none" w="sm" len="sm"/>
          </a:ln>
        </p:spPr>
        <p:txBody>
          <a:bodyPr>
            <a:spAutoFit/>
          </a:bodyPr>
          <a:lstStyle/>
          <a:p>
            <a:pPr defTabSz="762000" eaLnBrk="0" hangingPunct="0">
              <a:defRPr/>
            </a:pPr>
            <a:r>
              <a:rPr lang="ru-RU" sz="2400" u="sng" dirty="0">
                <a:latin typeface="+mn-lt"/>
              </a:rPr>
              <a:t>Антитела к ФНО</a:t>
            </a:r>
          </a:p>
          <a:p>
            <a:pPr defTabSz="762000" eaLnBrk="0" hangingPunct="0">
              <a:buFontTx/>
              <a:buChar char="•"/>
              <a:defRPr/>
            </a:pPr>
            <a:r>
              <a:rPr lang="ru-RU" sz="2400" u="sng" dirty="0">
                <a:latin typeface="+mn-lt"/>
              </a:rPr>
              <a:t> </a:t>
            </a:r>
            <a:r>
              <a:rPr lang="ru-RU" sz="2400" u="sng" dirty="0" err="1">
                <a:latin typeface="+mn-lt"/>
              </a:rPr>
              <a:t>химерные</a:t>
            </a:r>
            <a:r>
              <a:rPr lang="ru-RU" sz="2400" u="sng" dirty="0">
                <a:latin typeface="+mn-lt"/>
              </a:rPr>
              <a:t> </a:t>
            </a:r>
            <a:r>
              <a:rPr lang="en-US" sz="2400" u="sng" dirty="0">
                <a:latin typeface="+mn-lt"/>
              </a:rPr>
              <a:t>- </a:t>
            </a:r>
            <a:r>
              <a:rPr lang="ru-RU" sz="2400" u="sng" dirty="0" err="1">
                <a:latin typeface="+mn-lt"/>
              </a:rPr>
              <a:t>инфликсимаб</a:t>
            </a:r>
            <a:r>
              <a:rPr lang="ru-RU" sz="2400" u="sng" dirty="0">
                <a:latin typeface="+mn-lt"/>
              </a:rPr>
              <a:t>      </a:t>
            </a:r>
          </a:p>
          <a:p>
            <a:pPr defTabSz="762000" eaLnBrk="0" hangingPunct="0">
              <a:buFontTx/>
              <a:buChar char="•"/>
              <a:defRPr/>
            </a:pPr>
            <a:r>
              <a:rPr lang="ru-RU" sz="2400" u="sng" dirty="0">
                <a:latin typeface="+mn-lt"/>
              </a:rPr>
              <a:t> </a:t>
            </a:r>
            <a:r>
              <a:rPr lang="ru-RU" sz="2400" u="sng" dirty="0" err="1">
                <a:latin typeface="+mn-lt"/>
              </a:rPr>
              <a:t>хуманизированные</a:t>
            </a:r>
            <a:r>
              <a:rPr lang="ru-RU" sz="2400" u="sng" dirty="0">
                <a:latin typeface="+mn-lt"/>
              </a:rPr>
              <a:t> </a:t>
            </a:r>
            <a:r>
              <a:rPr lang="en-US" sz="2400" u="sng" dirty="0">
                <a:latin typeface="+mn-lt"/>
              </a:rPr>
              <a:t>-</a:t>
            </a:r>
            <a:r>
              <a:rPr lang="ru-RU" sz="2400" u="sng" dirty="0">
                <a:latin typeface="+mn-lt"/>
              </a:rPr>
              <a:t> </a:t>
            </a:r>
            <a:r>
              <a:rPr lang="ru-RU" sz="2400" u="sng" dirty="0" err="1">
                <a:latin typeface="+mn-lt"/>
              </a:rPr>
              <a:t>цертолизумаб</a:t>
            </a:r>
            <a:r>
              <a:rPr lang="ru-RU" sz="2400" u="sng" dirty="0">
                <a:latin typeface="+mn-lt"/>
              </a:rPr>
              <a:t> </a:t>
            </a:r>
          </a:p>
          <a:p>
            <a:pPr defTabSz="762000" eaLnBrk="0" hangingPunct="0">
              <a:buFontTx/>
              <a:buChar char="•"/>
              <a:defRPr/>
            </a:pPr>
            <a:r>
              <a:rPr lang="ru-RU" sz="2400" u="sng" dirty="0">
                <a:latin typeface="+mn-lt"/>
              </a:rPr>
              <a:t> человеческие - </a:t>
            </a:r>
            <a:r>
              <a:rPr lang="ru-RU" sz="2400" u="sng" dirty="0" err="1">
                <a:latin typeface="+mn-lt"/>
              </a:rPr>
              <a:t>адалимумаб</a:t>
            </a:r>
            <a:r>
              <a:rPr lang="ru-RU" sz="2400" u="sng" dirty="0">
                <a:latin typeface="+mn-lt"/>
              </a:rPr>
              <a:t>,  </a:t>
            </a:r>
            <a:r>
              <a:rPr lang="ru-RU" sz="2400" u="sng" dirty="0" err="1">
                <a:latin typeface="+mn-lt"/>
              </a:rPr>
              <a:t>голимумаб</a:t>
            </a:r>
            <a:endParaRPr lang="ru-RU" sz="2400" u="sng" dirty="0">
              <a:latin typeface="+mn-lt"/>
            </a:endParaRPr>
          </a:p>
          <a:p>
            <a:pPr defTabSz="762000" eaLnBrk="0" hangingPunct="0">
              <a:lnSpc>
                <a:spcPct val="150000"/>
              </a:lnSpc>
              <a:defRPr/>
            </a:pPr>
            <a:r>
              <a:rPr lang="ru-RU" sz="2400" dirty="0">
                <a:latin typeface="+mn-lt"/>
              </a:rPr>
              <a:t>Р</a:t>
            </a:r>
            <a:r>
              <a:rPr lang="ru-RU" sz="2400" dirty="0">
                <a:latin typeface="+mn-lt"/>
                <a:cs typeface="Times New Roman" pitchFamily="18" charset="0"/>
              </a:rPr>
              <a:t>астворимы</a:t>
            </a:r>
            <a:r>
              <a:rPr lang="ru-RU" sz="2400" dirty="0">
                <a:latin typeface="+mn-lt"/>
              </a:rPr>
              <a:t>е</a:t>
            </a:r>
            <a:r>
              <a:rPr lang="ru-RU" sz="2400" dirty="0">
                <a:latin typeface="+mn-lt"/>
                <a:cs typeface="Times New Roman" pitchFamily="18" charset="0"/>
              </a:rPr>
              <a:t> рецептор</a:t>
            </a:r>
            <a:r>
              <a:rPr lang="ru-RU" sz="2400" dirty="0">
                <a:latin typeface="+mn-lt"/>
              </a:rPr>
              <a:t>ы</a:t>
            </a:r>
            <a:r>
              <a:rPr lang="ru-RU" sz="2400" dirty="0">
                <a:latin typeface="+mn-lt"/>
                <a:cs typeface="Times New Roman" pitchFamily="18" charset="0"/>
              </a:rPr>
              <a:t> к ФНО</a:t>
            </a:r>
            <a:endParaRPr lang="ru-RU" sz="2400" dirty="0">
              <a:latin typeface="+mn-lt"/>
            </a:endParaRPr>
          </a:p>
          <a:p>
            <a:pPr defTabSz="762000" eaLnBrk="0" hangingPunct="0">
              <a:buFontTx/>
              <a:buChar char="•"/>
              <a:defRPr/>
            </a:pPr>
            <a:r>
              <a:rPr lang="ru-RU" sz="2400" dirty="0">
                <a:latin typeface="+mn-lt"/>
              </a:rPr>
              <a:t> рецепторы </a:t>
            </a:r>
            <a:r>
              <a:rPr lang="en-US" sz="2400" dirty="0">
                <a:latin typeface="+mn-lt"/>
              </a:rPr>
              <a:t>II</a:t>
            </a:r>
            <a:r>
              <a:rPr lang="ru-RU" sz="2400" dirty="0">
                <a:latin typeface="+mn-lt"/>
              </a:rPr>
              <a:t> типа р75 (</a:t>
            </a:r>
            <a:r>
              <a:rPr lang="ru-RU" sz="2400" dirty="0" err="1">
                <a:latin typeface="+mn-lt"/>
              </a:rPr>
              <a:t>Этанерсепт</a:t>
            </a:r>
            <a:r>
              <a:rPr lang="ru-RU" sz="2400" dirty="0">
                <a:latin typeface="+mn-lt"/>
              </a:rPr>
              <a:t>, </a:t>
            </a:r>
            <a:r>
              <a:rPr lang="ru-RU" sz="2400" dirty="0" err="1">
                <a:latin typeface="+mn-lt"/>
              </a:rPr>
              <a:t>Энбрел</a:t>
            </a:r>
            <a:r>
              <a:rPr lang="ru-RU" sz="2400" dirty="0">
                <a:latin typeface="+mn-lt"/>
              </a:rPr>
              <a:t>)</a:t>
            </a:r>
          </a:p>
          <a:p>
            <a:pPr defTabSz="762000" eaLnBrk="0" hangingPunct="0">
              <a:lnSpc>
                <a:spcPct val="150000"/>
              </a:lnSpc>
              <a:buFontTx/>
              <a:buChar char="•"/>
              <a:defRPr/>
            </a:pPr>
            <a:r>
              <a:rPr lang="ru-RU" sz="2400" dirty="0">
                <a:latin typeface="+mn-lt"/>
              </a:rPr>
              <a:t> рецепторы </a:t>
            </a:r>
            <a:r>
              <a:rPr lang="en-US" sz="2400" dirty="0">
                <a:latin typeface="+mn-lt"/>
              </a:rPr>
              <a:t>I</a:t>
            </a:r>
            <a:r>
              <a:rPr lang="ru-RU" sz="2400" dirty="0">
                <a:latin typeface="+mn-lt"/>
              </a:rPr>
              <a:t> типа р55 (</a:t>
            </a:r>
            <a:r>
              <a:rPr lang="ru-RU" sz="2400" dirty="0" err="1">
                <a:latin typeface="+mn-lt"/>
              </a:rPr>
              <a:t>Онерсепт</a:t>
            </a:r>
            <a:r>
              <a:rPr lang="ru-RU" sz="2400" dirty="0">
                <a:latin typeface="+mn-lt"/>
              </a:rPr>
              <a:t>)</a:t>
            </a:r>
          </a:p>
          <a:p>
            <a:pPr marL="342900" indent="-342900" defTabSz="762000" eaLnBrk="0" hangingPunct="0">
              <a:lnSpc>
                <a:spcPct val="150000"/>
              </a:lnSpc>
              <a:buFont typeface="Arial" panose="020B0604020202020204" pitchFamily="34" charset="0"/>
              <a:buChar char="•"/>
              <a:defRPr/>
            </a:pPr>
            <a:r>
              <a:rPr lang="ru-RU" sz="2400" dirty="0" err="1">
                <a:latin typeface="+mn-lt"/>
                <a:cs typeface="Times New Roman" pitchFamily="18" charset="0"/>
              </a:rPr>
              <a:t>Талидомид</a:t>
            </a:r>
            <a:r>
              <a:rPr lang="ru-RU" sz="2400" dirty="0">
                <a:latin typeface="+mn-lt"/>
                <a:cs typeface="Times New Roman" pitchFamily="18" charset="0"/>
              </a:rPr>
              <a:t> </a:t>
            </a:r>
            <a:endParaRPr lang="ru-RU" sz="2400" dirty="0">
              <a:latin typeface="+mn-lt"/>
            </a:endParaRPr>
          </a:p>
          <a:p>
            <a:pPr marL="342900" indent="-342900" defTabSz="762000" eaLnBrk="0" hangingPunct="0">
              <a:lnSpc>
                <a:spcPct val="150000"/>
              </a:lnSpc>
              <a:buFont typeface="Arial" panose="020B0604020202020204" pitchFamily="34" charset="0"/>
              <a:buChar char="•"/>
              <a:defRPr/>
            </a:pPr>
            <a:r>
              <a:rPr lang="ru-RU" sz="2400" dirty="0" err="1">
                <a:latin typeface="+mn-lt"/>
                <a:cs typeface="Times New Roman" pitchFamily="18" charset="0"/>
              </a:rPr>
              <a:t>Пентоксифилин</a:t>
            </a:r>
            <a:r>
              <a:rPr lang="ru-RU" sz="2400" dirty="0">
                <a:latin typeface="+mn-lt"/>
                <a:cs typeface="Times New Roman" pitchFamily="18" charset="0"/>
              </a:rPr>
              <a:t>  </a:t>
            </a:r>
            <a:endParaRPr lang="ru-RU" sz="2400" dirty="0">
              <a:latin typeface="+mn-lt"/>
            </a:endParaRPr>
          </a:p>
          <a:p>
            <a:pPr defTabSz="762000" eaLnBrk="0" hangingPunct="0">
              <a:lnSpc>
                <a:spcPct val="150000"/>
              </a:lnSpc>
              <a:defRPr/>
            </a:pPr>
            <a:endParaRPr lang="ru-RU" sz="2400" b="1" dirty="0">
              <a:solidFill>
                <a:schemeClr val="bg1"/>
              </a:solidFill>
              <a:latin typeface="+mn-lt"/>
            </a:endParaRPr>
          </a:p>
        </p:txBody>
      </p:sp>
    </p:spTree>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idx="4294967295"/>
          </p:nvPr>
        </p:nvSpPr>
        <p:spPr bwMode="auto">
          <a:xfrm>
            <a:off x="0" y="508000"/>
            <a:ext cx="9144000" cy="768350"/>
          </a:xfrm>
          <a:noFill/>
        </p:spPr>
        <p:txBody>
          <a:bodyPr wrap="square" lIns="91440" tIns="45720" rIns="91440" bIns="45720" numCol="1" anchor="ctr" anchorCtr="0" compatLnSpc="1">
            <a:prstTxWarp prst="textNoShape">
              <a:avLst/>
            </a:prstTxWarp>
          </a:bodyPr>
          <a:lstStyle/>
          <a:p>
            <a:pPr algn="ctr" defTabSz="812800" eaLnBrk="1" hangingPunct="1"/>
            <a:r>
              <a:rPr lang="ru-RU" altLang="ru-RU" sz="2100" smtClean="0">
                <a:effectLst/>
              </a:rPr>
              <a:t>     </a:t>
            </a:r>
            <a:r>
              <a:rPr lang="ru-RU" altLang="ru-RU" sz="2200" smtClean="0">
                <a:solidFill>
                  <a:schemeClr val="accent1"/>
                </a:solidFill>
                <a:effectLst/>
                <a:ea typeface="Verdana" pitchFamily="34" charset="0"/>
                <a:cs typeface="Verdana" pitchFamily="34" charset="0"/>
              </a:rPr>
              <a:t>Биологическая структура </a:t>
            </a:r>
            <a:br>
              <a:rPr lang="ru-RU" altLang="ru-RU" sz="2200" smtClean="0">
                <a:solidFill>
                  <a:schemeClr val="accent1"/>
                </a:solidFill>
                <a:effectLst/>
                <a:ea typeface="Verdana" pitchFamily="34" charset="0"/>
                <a:cs typeface="Verdana" pitchFamily="34" charset="0"/>
              </a:rPr>
            </a:br>
            <a:r>
              <a:rPr lang="ru-RU" altLang="ru-RU" sz="2200" smtClean="0">
                <a:solidFill>
                  <a:schemeClr val="accent1"/>
                </a:solidFill>
                <a:effectLst/>
                <a:ea typeface="Verdana" pitchFamily="34" charset="0"/>
                <a:cs typeface="Verdana" pitchFamily="34" charset="0"/>
              </a:rPr>
              <a:t>моноклональных антител к ФНО-α</a:t>
            </a:r>
            <a:endParaRPr lang="en-US" altLang="ru-RU" sz="2200" smtClean="0">
              <a:solidFill>
                <a:schemeClr val="accent1"/>
              </a:solidFill>
              <a:effectLst/>
              <a:ea typeface="Verdana" pitchFamily="34" charset="0"/>
              <a:cs typeface="Verdana" pitchFamily="34" charset="0"/>
            </a:endParaRPr>
          </a:p>
        </p:txBody>
      </p:sp>
      <p:sp>
        <p:nvSpPr>
          <p:cNvPr id="19459" name="Rectangle 4"/>
          <p:cNvSpPr>
            <a:spLocks noChangeArrowheads="1"/>
          </p:cNvSpPr>
          <p:nvPr/>
        </p:nvSpPr>
        <p:spPr bwMode="auto">
          <a:xfrm>
            <a:off x="6591300" y="1336675"/>
            <a:ext cx="2278063" cy="760413"/>
          </a:xfrm>
          <a:prstGeom prst="rect">
            <a:avLst/>
          </a:prstGeom>
          <a:noFill/>
          <a:ln w="12700">
            <a:noFill/>
            <a:miter lim="800000"/>
            <a:headEnd/>
            <a:tailEnd/>
          </a:ln>
        </p:spPr>
        <p:txBody>
          <a:bodyPr lIns="22223" tIns="11110" rIns="22223" bIns="11110">
            <a:spAutoFit/>
          </a:bodyPr>
          <a:lstStyle/>
          <a:p>
            <a:pPr algn="ctr" defTabSz="812800" eaLnBrk="0" hangingPunct="0">
              <a:defRPr/>
            </a:pPr>
            <a:r>
              <a:rPr lang="ru-RU" sz="1600" b="1" dirty="0" err="1">
                <a:solidFill>
                  <a:schemeClr val="bg1"/>
                </a:solidFill>
                <a:latin typeface="+mj-lt"/>
              </a:rPr>
              <a:t>Моноклональные</a:t>
            </a:r>
            <a:r>
              <a:rPr lang="ru-RU" sz="1600" b="1" dirty="0">
                <a:solidFill>
                  <a:schemeClr val="bg1"/>
                </a:solidFill>
                <a:latin typeface="+mj-lt"/>
              </a:rPr>
              <a:t> человеческие</a:t>
            </a:r>
          </a:p>
          <a:p>
            <a:pPr algn="ctr" defTabSz="812800" eaLnBrk="0" hangingPunct="0">
              <a:defRPr/>
            </a:pPr>
            <a:r>
              <a:rPr lang="ru-RU" sz="1600" b="1" dirty="0">
                <a:solidFill>
                  <a:schemeClr val="bg1"/>
                </a:solidFill>
                <a:latin typeface="+mj-lt"/>
              </a:rPr>
              <a:t>антитела</a:t>
            </a:r>
            <a:endParaRPr lang="en-US" sz="1600" b="1" dirty="0">
              <a:solidFill>
                <a:schemeClr val="bg1"/>
              </a:solidFill>
              <a:latin typeface="+mj-lt"/>
            </a:endParaRPr>
          </a:p>
        </p:txBody>
      </p:sp>
      <p:sp>
        <p:nvSpPr>
          <p:cNvPr id="19460" name="Rectangle 6"/>
          <p:cNvSpPr>
            <a:spLocks noChangeArrowheads="1"/>
          </p:cNvSpPr>
          <p:nvPr/>
        </p:nvSpPr>
        <p:spPr bwMode="auto">
          <a:xfrm>
            <a:off x="715963" y="1376363"/>
            <a:ext cx="1257300" cy="762000"/>
          </a:xfrm>
          <a:prstGeom prst="rect">
            <a:avLst/>
          </a:prstGeom>
          <a:noFill/>
          <a:ln w="12700">
            <a:noFill/>
            <a:miter lim="800000"/>
            <a:headEnd/>
            <a:tailEnd/>
          </a:ln>
        </p:spPr>
        <p:txBody>
          <a:bodyPr lIns="22223" tIns="11110" rIns="22223" bIns="11110">
            <a:spAutoFit/>
          </a:bodyPr>
          <a:lstStyle/>
          <a:p>
            <a:pPr algn="ctr" defTabSz="812800" eaLnBrk="0" hangingPunct="0">
              <a:defRPr/>
            </a:pPr>
            <a:r>
              <a:rPr lang="ru-RU" sz="1600" b="1" dirty="0">
                <a:solidFill>
                  <a:schemeClr val="bg1"/>
                </a:solidFill>
                <a:latin typeface="+mj-lt"/>
              </a:rPr>
              <a:t>Мышиные</a:t>
            </a:r>
          </a:p>
          <a:p>
            <a:pPr algn="ctr" defTabSz="812800" eaLnBrk="0" hangingPunct="0">
              <a:defRPr/>
            </a:pPr>
            <a:r>
              <a:rPr lang="ru-RU" sz="1600" b="1" dirty="0">
                <a:solidFill>
                  <a:schemeClr val="bg1"/>
                </a:solidFill>
                <a:latin typeface="+mj-lt"/>
              </a:rPr>
              <a:t>антитела к </a:t>
            </a:r>
            <a:r>
              <a:rPr lang="ru-RU" sz="1600" b="1" dirty="0" err="1">
                <a:solidFill>
                  <a:schemeClr val="bg1"/>
                </a:solidFill>
                <a:latin typeface="+mj-lt"/>
              </a:rPr>
              <a:t>ФНО-</a:t>
            </a:r>
            <a:r>
              <a:rPr lang="ru-RU" sz="1600" b="1" dirty="0" err="1">
                <a:solidFill>
                  <a:schemeClr val="bg1"/>
                </a:solidFill>
                <a:latin typeface="+mj-lt"/>
                <a:cs typeface="Arial" pitchFamily="34" charset="0"/>
              </a:rPr>
              <a:t>α</a:t>
            </a:r>
            <a:r>
              <a:rPr lang="ru-RU" sz="1600" b="1" dirty="0">
                <a:solidFill>
                  <a:schemeClr val="bg1"/>
                </a:solidFill>
                <a:latin typeface="+mj-lt"/>
              </a:rPr>
              <a:t> </a:t>
            </a:r>
            <a:endParaRPr lang="en-US" sz="1600" b="1" dirty="0">
              <a:solidFill>
                <a:schemeClr val="bg1"/>
              </a:solidFill>
              <a:latin typeface="+mj-lt"/>
            </a:endParaRPr>
          </a:p>
        </p:txBody>
      </p:sp>
      <p:sp>
        <p:nvSpPr>
          <p:cNvPr id="632839" name="Rectangle 7"/>
          <p:cNvSpPr>
            <a:spLocks noChangeArrowheads="1"/>
          </p:cNvSpPr>
          <p:nvPr/>
        </p:nvSpPr>
        <p:spPr bwMode="auto">
          <a:xfrm>
            <a:off x="1973263" y="1303338"/>
            <a:ext cx="2298700" cy="760412"/>
          </a:xfrm>
          <a:prstGeom prst="rect">
            <a:avLst/>
          </a:prstGeom>
          <a:noFill/>
          <a:ln w="12700">
            <a:noFill/>
            <a:miter lim="800000"/>
            <a:headEnd/>
            <a:tailEnd/>
          </a:ln>
          <a:effectLst/>
        </p:spPr>
        <p:txBody>
          <a:bodyPr lIns="22223" tIns="11110" rIns="22223" bIns="11110">
            <a:spAutoFit/>
          </a:bodyPr>
          <a:lstStyle/>
          <a:p>
            <a:pPr algn="ctr" defTabSz="812800" eaLnBrk="0" hangingPunct="0">
              <a:defRPr/>
            </a:pPr>
            <a:r>
              <a:rPr lang="ru-RU" sz="1600" b="1" dirty="0" err="1">
                <a:solidFill>
                  <a:schemeClr val="bg1"/>
                </a:solidFill>
                <a:latin typeface="+mn-lt"/>
              </a:rPr>
              <a:t>Химерные</a:t>
            </a:r>
            <a:endParaRPr lang="ru-RU" sz="1600" b="1" dirty="0">
              <a:solidFill>
                <a:schemeClr val="bg1"/>
              </a:solidFill>
              <a:latin typeface="+mn-lt"/>
            </a:endParaRPr>
          </a:p>
          <a:p>
            <a:pPr algn="ctr" defTabSz="812800" eaLnBrk="0" hangingPunct="0">
              <a:defRPr/>
            </a:pPr>
            <a:r>
              <a:rPr lang="ru-RU" sz="1600" b="1" dirty="0" err="1">
                <a:solidFill>
                  <a:schemeClr val="bg1"/>
                </a:solidFill>
                <a:latin typeface="+mn-lt"/>
              </a:rPr>
              <a:t>моноклональные</a:t>
            </a:r>
            <a:endParaRPr lang="ru-RU" sz="1600" b="1" dirty="0">
              <a:solidFill>
                <a:schemeClr val="bg1"/>
              </a:solidFill>
              <a:latin typeface="+mn-lt"/>
            </a:endParaRPr>
          </a:p>
          <a:p>
            <a:pPr algn="ctr" defTabSz="812800" eaLnBrk="0" hangingPunct="0">
              <a:defRPr/>
            </a:pPr>
            <a:r>
              <a:rPr lang="ru-RU" sz="1600" b="1" dirty="0">
                <a:solidFill>
                  <a:schemeClr val="bg1"/>
                </a:solidFill>
                <a:latin typeface="+mn-lt"/>
              </a:rPr>
              <a:t>антитела</a:t>
            </a:r>
            <a:endParaRPr lang="en-US" sz="1600" b="1" dirty="0">
              <a:solidFill>
                <a:schemeClr val="bg1"/>
              </a:solidFill>
              <a:latin typeface="+mn-lt"/>
            </a:endParaRPr>
          </a:p>
        </p:txBody>
      </p:sp>
      <p:sp>
        <p:nvSpPr>
          <p:cNvPr id="19462" name="Rectangle 8"/>
          <p:cNvSpPr>
            <a:spLocks noChangeArrowheads="1"/>
          </p:cNvSpPr>
          <p:nvPr/>
        </p:nvSpPr>
        <p:spPr bwMode="auto">
          <a:xfrm>
            <a:off x="4184650" y="1328738"/>
            <a:ext cx="2459038" cy="760412"/>
          </a:xfrm>
          <a:prstGeom prst="rect">
            <a:avLst/>
          </a:prstGeom>
          <a:noFill/>
          <a:ln w="12700">
            <a:noFill/>
            <a:miter lim="800000"/>
            <a:headEnd/>
            <a:tailEnd/>
          </a:ln>
        </p:spPr>
        <p:txBody>
          <a:bodyPr lIns="22223" tIns="11110" rIns="22223" bIns="11110">
            <a:spAutoFit/>
          </a:bodyPr>
          <a:lstStyle/>
          <a:p>
            <a:pPr algn="ctr" defTabSz="812800" eaLnBrk="0" hangingPunct="0">
              <a:defRPr/>
            </a:pPr>
            <a:r>
              <a:rPr lang="ru-RU" sz="1600" b="1" dirty="0" err="1">
                <a:solidFill>
                  <a:schemeClr val="bg1"/>
                </a:solidFill>
                <a:latin typeface="+mj-lt"/>
              </a:rPr>
              <a:t>Хуманизированные</a:t>
            </a:r>
            <a:endParaRPr lang="ru-RU" sz="1600" b="1" dirty="0">
              <a:solidFill>
                <a:schemeClr val="bg1"/>
              </a:solidFill>
              <a:latin typeface="+mj-lt"/>
            </a:endParaRPr>
          </a:p>
          <a:p>
            <a:pPr algn="ctr" defTabSz="812800" eaLnBrk="0" hangingPunct="0">
              <a:defRPr/>
            </a:pPr>
            <a:r>
              <a:rPr lang="en-US" sz="1600" b="1" dirty="0" err="1">
                <a:solidFill>
                  <a:schemeClr val="bg1"/>
                </a:solidFill>
                <a:latin typeface="+mj-lt"/>
              </a:rPr>
              <a:t>Fab</a:t>
            </a:r>
            <a:r>
              <a:rPr lang="en-US" sz="1600" b="1" dirty="0">
                <a:solidFill>
                  <a:schemeClr val="bg1"/>
                </a:solidFill>
                <a:latin typeface="+mj-lt"/>
              </a:rPr>
              <a:t>`</a:t>
            </a:r>
            <a:r>
              <a:rPr lang="ru-RU" sz="1600" b="1" dirty="0">
                <a:solidFill>
                  <a:schemeClr val="bg1"/>
                </a:solidFill>
                <a:latin typeface="+mj-lt"/>
              </a:rPr>
              <a:t>- фрагменты,</a:t>
            </a:r>
          </a:p>
          <a:p>
            <a:pPr algn="ctr" defTabSz="812800" eaLnBrk="0" hangingPunct="0">
              <a:defRPr/>
            </a:pPr>
            <a:r>
              <a:rPr lang="ru-RU" sz="1600" b="1" dirty="0">
                <a:solidFill>
                  <a:schemeClr val="bg1"/>
                </a:solidFill>
                <a:latin typeface="+mj-lt"/>
              </a:rPr>
              <a:t>связанные с ПЭГ</a:t>
            </a:r>
            <a:endParaRPr lang="en-US" sz="1600" b="1" dirty="0">
              <a:solidFill>
                <a:schemeClr val="bg1"/>
              </a:solidFill>
              <a:latin typeface="+mj-lt"/>
            </a:endParaRPr>
          </a:p>
        </p:txBody>
      </p:sp>
      <p:sp>
        <p:nvSpPr>
          <p:cNvPr id="632841" name="Rectangle 9"/>
          <p:cNvSpPr>
            <a:spLocks noChangeArrowheads="1"/>
          </p:cNvSpPr>
          <p:nvPr/>
        </p:nvSpPr>
        <p:spPr bwMode="auto">
          <a:xfrm>
            <a:off x="4343400" y="3581400"/>
            <a:ext cx="2141538" cy="514350"/>
          </a:xfrm>
          <a:prstGeom prst="rect">
            <a:avLst/>
          </a:prstGeom>
          <a:noFill/>
          <a:ln w="12700">
            <a:noFill/>
            <a:miter lim="800000"/>
            <a:headEnd/>
            <a:tailEnd/>
          </a:ln>
          <a:effectLst/>
        </p:spPr>
        <p:txBody>
          <a:bodyPr lIns="22223" tIns="11110" rIns="22223" bIns="11110">
            <a:spAutoFit/>
          </a:bodyPr>
          <a:lstStyle/>
          <a:p>
            <a:pPr algn="ctr" defTabSz="812800" eaLnBrk="0" hangingPunct="0">
              <a:defRPr/>
            </a:pPr>
            <a:r>
              <a:rPr lang="en-US" sz="1600" b="1" dirty="0">
                <a:solidFill>
                  <a:schemeClr val="bg1"/>
                </a:solidFill>
                <a:latin typeface="+mj-lt"/>
              </a:rPr>
              <a:t>5–10% </a:t>
            </a:r>
            <a:endParaRPr lang="ru-RU" sz="1600" b="1" dirty="0">
              <a:solidFill>
                <a:schemeClr val="bg1"/>
              </a:solidFill>
              <a:latin typeface="+mj-lt"/>
            </a:endParaRPr>
          </a:p>
          <a:p>
            <a:pPr algn="ctr" defTabSz="812800" eaLnBrk="0" hangingPunct="0">
              <a:defRPr/>
            </a:pPr>
            <a:r>
              <a:rPr lang="ru-RU" sz="1600" b="1" dirty="0">
                <a:solidFill>
                  <a:schemeClr val="bg1"/>
                </a:solidFill>
                <a:latin typeface="+mj-lt"/>
              </a:rPr>
              <a:t>мышиного белка</a:t>
            </a:r>
            <a:endParaRPr lang="en-US" sz="1600" b="1" dirty="0">
              <a:solidFill>
                <a:schemeClr val="bg1"/>
              </a:solidFill>
              <a:effectLst>
                <a:outerShdw blurRad="38100" dist="38100" dir="2700000" algn="tl">
                  <a:srgbClr val="000000"/>
                </a:outerShdw>
              </a:effectLst>
              <a:latin typeface="+mj-lt"/>
            </a:endParaRPr>
          </a:p>
        </p:txBody>
      </p:sp>
      <p:sp>
        <p:nvSpPr>
          <p:cNvPr id="19464" name="Rectangle 10"/>
          <p:cNvSpPr>
            <a:spLocks noChangeArrowheads="1"/>
          </p:cNvSpPr>
          <p:nvPr/>
        </p:nvSpPr>
        <p:spPr bwMode="auto">
          <a:xfrm>
            <a:off x="6592888" y="3617913"/>
            <a:ext cx="2114550" cy="514350"/>
          </a:xfrm>
          <a:prstGeom prst="rect">
            <a:avLst/>
          </a:prstGeom>
          <a:noFill/>
          <a:ln w="12700">
            <a:noFill/>
            <a:miter lim="800000"/>
            <a:headEnd/>
            <a:tailEnd/>
          </a:ln>
        </p:spPr>
        <p:txBody>
          <a:bodyPr lIns="22223" tIns="11110" rIns="22223" bIns="11110">
            <a:spAutoFit/>
          </a:bodyPr>
          <a:lstStyle/>
          <a:p>
            <a:pPr algn="ctr" defTabSz="812800" eaLnBrk="0" hangingPunct="0">
              <a:defRPr/>
            </a:pPr>
            <a:r>
              <a:rPr lang="ru-RU" sz="1600" b="1" dirty="0">
                <a:solidFill>
                  <a:schemeClr val="bg1"/>
                </a:solidFill>
                <a:latin typeface="+mj-lt"/>
              </a:rPr>
              <a:t>Только человеческий белок</a:t>
            </a:r>
            <a:endParaRPr lang="en-US" sz="1600" b="1" dirty="0">
              <a:solidFill>
                <a:schemeClr val="bg1"/>
              </a:solidFill>
              <a:latin typeface="+mj-lt"/>
            </a:endParaRPr>
          </a:p>
        </p:txBody>
      </p:sp>
      <p:sp>
        <p:nvSpPr>
          <p:cNvPr id="632843" name="Rectangle 11"/>
          <p:cNvSpPr>
            <a:spLocks noChangeArrowheads="1"/>
          </p:cNvSpPr>
          <p:nvPr/>
        </p:nvSpPr>
        <p:spPr bwMode="auto">
          <a:xfrm>
            <a:off x="2486025" y="3603625"/>
            <a:ext cx="1911350" cy="514350"/>
          </a:xfrm>
          <a:prstGeom prst="rect">
            <a:avLst/>
          </a:prstGeom>
          <a:noFill/>
          <a:ln w="12700">
            <a:noFill/>
            <a:miter lim="800000"/>
            <a:headEnd/>
            <a:tailEnd/>
          </a:ln>
          <a:effectLst/>
        </p:spPr>
        <p:txBody>
          <a:bodyPr lIns="22223" tIns="11110" rIns="22223" bIns="11110">
            <a:spAutoFit/>
          </a:bodyPr>
          <a:lstStyle/>
          <a:p>
            <a:pPr algn="ctr" defTabSz="812800" eaLnBrk="0" hangingPunct="0">
              <a:defRPr/>
            </a:pPr>
            <a:r>
              <a:rPr lang="en-US" sz="1600" b="1" dirty="0">
                <a:solidFill>
                  <a:schemeClr val="bg1"/>
                </a:solidFill>
                <a:latin typeface="+mj-lt"/>
              </a:rPr>
              <a:t>25% </a:t>
            </a:r>
            <a:endParaRPr lang="ru-RU" sz="1600" b="1" dirty="0">
              <a:solidFill>
                <a:schemeClr val="bg1"/>
              </a:solidFill>
              <a:latin typeface="+mj-lt"/>
            </a:endParaRPr>
          </a:p>
          <a:p>
            <a:pPr algn="ctr" defTabSz="812800" eaLnBrk="0" hangingPunct="0">
              <a:defRPr/>
            </a:pPr>
            <a:r>
              <a:rPr lang="ru-RU" sz="1600" b="1" dirty="0">
                <a:solidFill>
                  <a:schemeClr val="bg1"/>
                </a:solidFill>
                <a:latin typeface="+mj-lt"/>
              </a:rPr>
              <a:t>мышиного белка</a:t>
            </a:r>
            <a:endParaRPr lang="en-US" sz="1600" b="1" dirty="0">
              <a:solidFill>
                <a:schemeClr val="bg1"/>
              </a:solidFill>
              <a:effectLst>
                <a:outerShdw blurRad="38100" dist="38100" dir="2700000" algn="tl">
                  <a:srgbClr val="000000"/>
                </a:outerShdw>
              </a:effectLst>
              <a:latin typeface="+mj-lt"/>
            </a:endParaRPr>
          </a:p>
        </p:txBody>
      </p:sp>
      <p:sp>
        <p:nvSpPr>
          <p:cNvPr id="632844" name="Rectangle 12"/>
          <p:cNvSpPr>
            <a:spLocks noChangeArrowheads="1"/>
          </p:cNvSpPr>
          <p:nvPr/>
        </p:nvSpPr>
        <p:spPr bwMode="auto">
          <a:xfrm>
            <a:off x="515938" y="3595688"/>
            <a:ext cx="2014537" cy="514350"/>
          </a:xfrm>
          <a:prstGeom prst="rect">
            <a:avLst/>
          </a:prstGeom>
          <a:noFill/>
          <a:ln w="12700">
            <a:noFill/>
            <a:miter lim="800000"/>
            <a:headEnd/>
            <a:tailEnd/>
          </a:ln>
          <a:effectLst/>
        </p:spPr>
        <p:txBody>
          <a:bodyPr lIns="22223" tIns="11110" rIns="22223" bIns="11110">
            <a:spAutoFit/>
          </a:bodyPr>
          <a:lstStyle/>
          <a:p>
            <a:pPr algn="ctr" defTabSz="812800" eaLnBrk="0" hangingPunct="0">
              <a:defRPr/>
            </a:pPr>
            <a:r>
              <a:rPr lang="en-US" sz="1600" b="1" dirty="0">
                <a:solidFill>
                  <a:schemeClr val="bg1"/>
                </a:solidFill>
                <a:latin typeface="+mj-lt"/>
              </a:rPr>
              <a:t>100% </a:t>
            </a:r>
            <a:endParaRPr lang="ru-RU" sz="1600" b="1" dirty="0">
              <a:solidFill>
                <a:schemeClr val="bg1"/>
              </a:solidFill>
              <a:latin typeface="+mj-lt"/>
            </a:endParaRPr>
          </a:p>
          <a:p>
            <a:pPr algn="ctr" defTabSz="812800" eaLnBrk="0" hangingPunct="0">
              <a:defRPr/>
            </a:pPr>
            <a:r>
              <a:rPr lang="ru-RU" sz="1600" b="1" dirty="0">
                <a:solidFill>
                  <a:schemeClr val="bg1"/>
                </a:solidFill>
                <a:latin typeface="+mj-lt"/>
              </a:rPr>
              <a:t>мышиного белка</a:t>
            </a:r>
            <a:endParaRPr lang="en-US" sz="1600" b="1" dirty="0">
              <a:solidFill>
                <a:schemeClr val="bg1"/>
              </a:solidFill>
              <a:effectLst>
                <a:outerShdw blurRad="38100" dist="38100" dir="2700000" algn="tl">
                  <a:srgbClr val="000000"/>
                </a:outerShdw>
              </a:effectLst>
              <a:latin typeface="+mj-lt"/>
            </a:endParaRPr>
          </a:p>
        </p:txBody>
      </p:sp>
      <p:grpSp>
        <p:nvGrpSpPr>
          <p:cNvPr id="2" name="Group 17"/>
          <p:cNvGrpSpPr>
            <a:grpSpLocks/>
          </p:cNvGrpSpPr>
          <p:nvPr/>
        </p:nvGrpSpPr>
        <p:grpSpPr bwMode="auto">
          <a:xfrm>
            <a:off x="831850" y="2333625"/>
            <a:ext cx="1116013" cy="1112838"/>
            <a:chOff x="769" y="2528"/>
            <a:chExt cx="703" cy="701"/>
          </a:xfrm>
        </p:grpSpPr>
        <p:sp>
          <p:nvSpPr>
            <p:cNvPr id="87098" name="AutoShape 18"/>
            <p:cNvSpPr>
              <a:spLocks noChangeArrowheads="1"/>
            </p:cNvSpPr>
            <p:nvPr/>
          </p:nvSpPr>
          <p:spPr bwMode="auto">
            <a:xfrm>
              <a:off x="1049" y="2653"/>
              <a:ext cx="48" cy="576"/>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099" name="AutoShape 19"/>
            <p:cNvSpPr>
              <a:spLocks noChangeArrowheads="1"/>
            </p:cNvSpPr>
            <p:nvPr/>
          </p:nvSpPr>
          <p:spPr bwMode="auto">
            <a:xfrm>
              <a:off x="1145" y="2653"/>
              <a:ext cx="48" cy="576"/>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100" name="AutoShape 20"/>
            <p:cNvSpPr>
              <a:spLocks noChangeArrowheads="1"/>
            </p:cNvSpPr>
            <p:nvPr/>
          </p:nvSpPr>
          <p:spPr bwMode="auto">
            <a:xfrm rot="-2868751">
              <a:off x="943" y="2396"/>
              <a:ext cx="48" cy="312"/>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101" name="AutoShape 21"/>
            <p:cNvSpPr>
              <a:spLocks noChangeArrowheads="1"/>
            </p:cNvSpPr>
            <p:nvPr/>
          </p:nvSpPr>
          <p:spPr bwMode="auto">
            <a:xfrm rot="-2868751">
              <a:off x="877" y="2473"/>
              <a:ext cx="47" cy="264"/>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102" name="AutoShape 22"/>
            <p:cNvSpPr>
              <a:spLocks noChangeArrowheads="1"/>
            </p:cNvSpPr>
            <p:nvPr/>
          </p:nvSpPr>
          <p:spPr bwMode="auto">
            <a:xfrm rot="2868751" flipH="1">
              <a:off x="1249" y="2405"/>
              <a:ext cx="48" cy="312"/>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103" name="AutoShape 23"/>
            <p:cNvSpPr>
              <a:spLocks noChangeArrowheads="1"/>
            </p:cNvSpPr>
            <p:nvPr/>
          </p:nvSpPr>
          <p:spPr bwMode="auto">
            <a:xfrm rot="2868751" flipH="1">
              <a:off x="1312" y="2468"/>
              <a:ext cx="43" cy="277"/>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grpSp>
      <p:grpSp>
        <p:nvGrpSpPr>
          <p:cNvPr id="3" name="Group 24"/>
          <p:cNvGrpSpPr>
            <a:grpSpLocks/>
          </p:cNvGrpSpPr>
          <p:nvPr/>
        </p:nvGrpSpPr>
        <p:grpSpPr bwMode="auto">
          <a:xfrm>
            <a:off x="2563813" y="2176463"/>
            <a:ext cx="1116012" cy="1204912"/>
            <a:chOff x="1266" y="1460"/>
            <a:chExt cx="703" cy="759"/>
          </a:xfrm>
        </p:grpSpPr>
        <p:grpSp>
          <p:nvGrpSpPr>
            <p:cNvPr id="4" name="Group 25"/>
            <p:cNvGrpSpPr>
              <a:grpSpLocks/>
            </p:cNvGrpSpPr>
            <p:nvPr/>
          </p:nvGrpSpPr>
          <p:grpSpPr bwMode="auto">
            <a:xfrm>
              <a:off x="1266" y="1518"/>
              <a:ext cx="703" cy="701"/>
              <a:chOff x="1266" y="1518"/>
              <a:chExt cx="703" cy="701"/>
            </a:xfrm>
          </p:grpSpPr>
          <p:sp>
            <p:nvSpPr>
              <p:cNvPr id="87092" name="AutoShape 26"/>
              <p:cNvSpPr>
                <a:spLocks noChangeArrowheads="1"/>
              </p:cNvSpPr>
              <p:nvPr/>
            </p:nvSpPr>
            <p:spPr bwMode="auto">
              <a:xfrm>
                <a:off x="1546" y="1643"/>
                <a:ext cx="48" cy="576"/>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93" name="AutoShape 27"/>
              <p:cNvSpPr>
                <a:spLocks noChangeArrowheads="1"/>
              </p:cNvSpPr>
              <p:nvPr/>
            </p:nvSpPr>
            <p:spPr bwMode="auto">
              <a:xfrm>
                <a:off x="1642" y="1643"/>
                <a:ext cx="48" cy="576"/>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94" name="AutoShape 28"/>
              <p:cNvSpPr>
                <a:spLocks noChangeArrowheads="1"/>
              </p:cNvSpPr>
              <p:nvPr/>
            </p:nvSpPr>
            <p:spPr bwMode="auto">
              <a:xfrm rot="-2868751">
                <a:off x="1440" y="1386"/>
                <a:ext cx="48" cy="312"/>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95" name="AutoShape 29"/>
              <p:cNvSpPr>
                <a:spLocks noChangeArrowheads="1"/>
              </p:cNvSpPr>
              <p:nvPr/>
            </p:nvSpPr>
            <p:spPr bwMode="auto">
              <a:xfrm rot="-2868751">
                <a:off x="1374" y="1463"/>
                <a:ext cx="47" cy="264"/>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96" name="AutoShape 30"/>
              <p:cNvSpPr>
                <a:spLocks noChangeArrowheads="1"/>
              </p:cNvSpPr>
              <p:nvPr/>
            </p:nvSpPr>
            <p:spPr bwMode="auto">
              <a:xfrm rot="2868751" flipH="1">
                <a:off x="1746" y="1395"/>
                <a:ext cx="48" cy="312"/>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97" name="AutoShape 31"/>
              <p:cNvSpPr>
                <a:spLocks noChangeArrowheads="1"/>
              </p:cNvSpPr>
              <p:nvPr/>
            </p:nvSpPr>
            <p:spPr bwMode="auto">
              <a:xfrm rot="2868751" flipH="1">
                <a:off x="1809" y="1458"/>
                <a:ext cx="43" cy="277"/>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grpSp>
        <p:sp>
          <p:nvSpPr>
            <p:cNvPr id="87088" name="AutoShape 32"/>
            <p:cNvSpPr>
              <a:spLocks noChangeArrowheads="1"/>
            </p:cNvSpPr>
            <p:nvPr/>
          </p:nvSpPr>
          <p:spPr bwMode="auto">
            <a:xfrm rot="-2868751">
              <a:off x="1377" y="1407"/>
              <a:ext cx="58" cy="167"/>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089" name="AutoShape 33"/>
            <p:cNvSpPr>
              <a:spLocks noChangeArrowheads="1"/>
            </p:cNvSpPr>
            <p:nvPr/>
          </p:nvSpPr>
          <p:spPr bwMode="auto">
            <a:xfrm rot="-2868751">
              <a:off x="1327" y="1478"/>
              <a:ext cx="55" cy="153"/>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090" name="AutoShape 34"/>
            <p:cNvSpPr>
              <a:spLocks noChangeArrowheads="1"/>
            </p:cNvSpPr>
            <p:nvPr/>
          </p:nvSpPr>
          <p:spPr bwMode="auto">
            <a:xfrm rot="2868751" flipH="1">
              <a:off x="1807" y="1422"/>
              <a:ext cx="61" cy="137"/>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sp>
          <p:nvSpPr>
            <p:cNvPr id="87091" name="AutoShape 35"/>
            <p:cNvSpPr>
              <a:spLocks noChangeArrowheads="1"/>
            </p:cNvSpPr>
            <p:nvPr/>
          </p:nvSpPr>
          <p:spPr bwMode="auto">
            <a:xfrm rot="2868751" flipH="1">
              <a:off x="1862" y="1471"/>
              <a:ext cx="53" cy="147"/>
            </a:xfrm>
            <a:prstGeom prst="roundRect">
              <a:avLst>
                <a:gd name="adj" fmla="val 16667"/>
              </a:avLst>
            </a:prstGeom>
            <a:solidFill>
              <a:srgbClr val="009900"/>
            </a:solidFill>
            <a:ln w="12700">
              <a:noFill/>
              <a:round/>
              <a:headEnd/>
              <a:tailEnd/>
            </a:ln>
          </p:spPr>
          <p:txBody>
            <a:bodyPr wrap="none" anchor="ctr"/>
            <a:lstStyle/>
            <a:p>
              <a:pPr>
                <a:spcBef>
                  <a:spcPct val="30000"/>
                </a:spcBef>
              </a:pPr>
              <a:endParaRPr lang="ru-RU" altLang="ru-RU" sz="1100" b="1"/>
            </a:p>
          </p:txBody>
        </p:sp>
      </p:grpSp>
      <p:grpSp>
        <p:nvGrpSpPr>
          <p:cNvPr id="5" name="Group 36"/>
          <p:cNvGrpSpPr>
            <a:grpSpLocks/>
          </p:cNvGrpSpPr>
          <p:nvPr/>
        </p:nvGrpSpPr>
        <p:grpSpPr bwMode="auto">
          <a:xfrm>
            <a:off x="7048500" y="2308225"/>
            <a:ext cx="1114425" cy="1112838"/>
            <a:chOff x="3442" y="1438"/>
            <a:chExt cx="703" cy="701"/>
          </a:xfrm>
        </p:grpSpPr>
        <p:sp>
          <p:nvSpPr>
            <p:cNvPr id="87081" name="AutoShape 37"/>
            <p:cNvSpPr>
              <a:spLocks noChangeArrowheads="1"/>
            </p:cNvSpPr>
            <p:nvPr/>
          </p:nvSpPr>
          <p:spPr bwMode="auto">
            <a:xfrm>
              <a:off x="3722" y="1563"/>
              <a:ext cx="48" cy="576"/>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82" name="AutoShape 38"/>
            <p:cNvSpPr>
              <a:spLocks noChangeArrowheads="1"/>
            </p:cNvSpPr>
            <p:nvPr/>
          </p:nvSpPr>
          <p:spPr bwMode="auto">
            <a:xfrm>
              <a:off x="3818" y="1563"/>
              <a:ext cx="48" cy="576"/>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83" name="AutoShape 39"/>
            <p:cNvSpPr>
              <a:spLocks noChangeArrowheads="1"/>
            </p:cNvSpPr>
            <p:nvPr/>
          </p:nvSpPr>
          <p:spPr bwMode="auto">
            <a:xfrm rot="-2868751">
              <a:off x="3616" y="1306"/>
              <a:ext cx="48" cy="312"/>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84" name="AutoShape 40"/>
            <p:cNvSpPr>
              <a:spLocks noChangeArrowheads="1"/>
            </p:cNvSpPr>
            <p:nvPr/>
          </p:nvSpPr>
          <p:spPr bwMode="auto">
            <a:xfrm rot="-2868751">
              <a:off x="3550" y="1383"/>
              <a:ext cx="47" cy="264"/>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85" name="AutoShape 41"/>
            <p:cNvSpPr>
              <a:spLocks noChangeArrowheads="1"/>
            </p:cNvSpPr>
            <p:nvPr/>
          </p:nvSpPr>
          <p:spPr bwMode="auto">
            <a:xfrm rot="2868751" flipH="1">
              <a:off x="3922" y="1315"/>
              <a:ext cx="48" cy="312"/>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86" name="AutoShape 42"/>
            <p:cNvSpPr>
              <a:spLocks noChangeArrowheads="1"/>
            </p:cNvSpPr>
            <p:nvPr/>
          </p:nvSpPr>
          <p:spPr bwMode="auto">
            <a:xfrm rot="2868751" flipH="1">
              <a:off x="3985" y="1378"/>
              <a:ext cx="43" cy="277"/>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grpSp>
      <p:grpSp>
        <p:nvGrpSpPr>
          <p:cNvPr id="6" name="Group 43"/>
          <p:cNvGrpSpPr>
            <a:grpSpLocks/>
          </p:cNvGrpSpPr>
          <p:nvPr/>
        </p:nvGrpSpPr>
        <p:grpSpPr bwMode="auto">
          <a:xfrm>
            <a:off x="4876800" y="2184400"/>
            <a:ext cx="1119188" cy="1235075"/>
            <a:chOff x="2665" y="1457"/>
            <a:chExt cx="705" cy="778"/>
          </a:xfrm>
        </p:grpSpPr>
        <p:sp>
          <p:nvSpPr>
            <p:cNvPr id="87059" name="AutoShape 44"/>
            <p:cNvSpPr>
              <a:spLocks noChangeArrowheads="1"/>
            </p:cNvSpPr>
            <p:nvPr/>
          </p:nvSpPr>
          <p:spPr bwMode="auto">
            <a:xfrm>
              <a:off x="2945" y="1659"/>
              <a:ext cx="48" cy="576"/>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60" name="AutoShape 45"/>
            <p:cNvSpPr>
              <a:spLocks noChangeArrowheads="1"/>
            </p:cNvSpPr>
            <p:nvPr/>
          </p:nvSpPr>
          <p:spPr bwMode="auto">
            <a:xfrm>
              <a:off x="3041" y="1659"/>
              <a:ext cx="48" cy="576"/>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61" name="AutoShape 46"/>
            <p:cNvSpPr>
              <a:spLocks noChangeArrowheads="1"/>
            </p:cNvSpPr>
            <p:nvPr/>
          </p:nvSpPr>
          <p:spPr bwMode="auto">
            <a:xfrm rot="-2868751">
              <a:off x="2839" y="1402"/>
              <a:ext cx="48" cy="312"/>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62" name="AutoShape 47"/>
            <p:cNvSpPr>
              <a:spLocks noChangeArrowheads="1"/>
            </p:cNvSpPr>
            <p:nvPr/>
          </p:nvSpPr>
          <p:spPr bwMode="auto">
            <a:xfrm rot="-2868751">
              <a:off x="2773" y="1479"/>
              <a:ext cx="47" cy="264"/>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63" name="AutoShape 48"/>
            <p:cNvSpPr>
              <a:spLocks noChangeArrowheads="1"/>
            </p:cNvSpPr>
            <p:nvPr/>
          </p:nvSpPr>
          <p:spPr bwMode="auto">
            <a:xfrm rot="2868751" flipH="1">
              <a:off x="3145" y="1411"/>
              <a:ext cx="48" cy="312"/>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sp>
          <p:nvSpPr>
            <p:cNvPr id="87064" name="AutoShape 49"/>
            <p:cNvSpPr>
              <a:spLocks noChangeArrowheads="1"/>
            </p:cNvSpPr>
            <p:nvPr/>
          </p:nvSpPr>
          <p:spPr bwMode="auto">
            <a:xfrm rot="2868751" flipH="1">
              <a:off x="3207" y="1476"/>
              <a:ext cx="49" cy="277"/>
            </a:xfrm>
            <a:prstGeom prst="roundRect">
              <a:avLst>
                <a:gd name="adj" fmla="val 16667"/>
              </a:avLst>
            </a:prstGeom>
            <a:solidFill>
              <a:srgbClr val="FFFF00"/>
            </a:solidFill>
            <a:ln w="12700">
              <a:noFill/>
              <a:round/>
              <a:headEnd/>
              <a:tailEnd/>
            </a:ln>
          </p:spPr>
          <p:txBody>
            <a:bodyPr wrap="none" anchor="ctr"/>
            <a:lstStyle/>
            <a:p>
              <a:pPr>
                <a:spcBef>
                  <a:spcPct val="30000"/>
                </a:spcBef>
              </a:pPr>
              <a:endParaRPr lang="ru-RU" altLang="ru-RU" sz="1100" b="1"/>
            </a:p>
          </p:txBody>
        </p:sp>
        <p:grpSp>
          <p:nvGrpSpPr>
            <p:cNvPr id="7" name="Group 50"/>
            <p:cNvGrpSpPr>
              <a:grpSpLocks/>
            </p:cNvGrpSpPr>
            <p:nvPr/>
          </p:nvGrpSpPr>
          <p:grpSpPr bwMode="auto">
            <a:xfrm>
              <a:off x="2681" y="1526"/>
              <a:ext cx="163" cy="102"/>
              <a:chOff x="2681" y="1526"/>
              <a:chExt cx="163" cy="102"/>
            </a:xfrm>
          </p:grpSpPr>
          <p:sp>
            <p:nvSpPr>
              <p:cNvPr id="87078" name="Line 51"/>
              <p:cNvSpPr>
                <a:spLocks noChangeShapeType="1"/>
              </p:cNvSpPr>
              <p:nvPr/>
            </p:nvSpPr>
            <p:spPr bwMode="auto">
              <a:xfrm rot="19166626" flipH="1">
                <a:off x="2747" y="1586"/>
                <a:ext cx="55" cy="9"/>
              </a:xfrm>
              <a:prstGeom prst="line">
                <a:avLst/>
              </a:prstGeom>
              <a:noFill/>
              <a:ln w="50800">
                <a:solidFill>
                  <a:srgbClr val="33CC33"/>
                </a:solidFill>
                <a:round/>
                <a:headEnd/>
                <a:tailEnd/>
              </a:ln>
            </p:spPr>
            <p:txBody>
              <a:bodyPr/>
              <a:lstStyle/>
              <a:p>
                <a:endParaRPr lang="ru-RU"/>
              </a:p>
            </p:txBody>
          </p:sp>
          <p:sp>
            <p:nvSpPr>
              <p:cNvPr id="87079" name="Line 52"/>
              <p:cNvSpPr>
                <a:spLocks noChangeShapeType="1"/>
              </p:cNvSpPr>
              <p:nvPr/>
            </p:nvSpPr>
            <p:spPr bwMode="auto">
              <a:xfrm rot="19166626" flipH="1">
                <a:off x="2789" y="1619"/>
                <a:ext cx="55" cy="9"/>
              </a:xfrm>
              <a:prstGeom prst="line">
                <a:avLst/>
              </a:prstGeom>
              <a:noFill/>
              <a:ln w="50800">
                <a:solidFill>
                  <a:srgbClr val="33CC33"/>
                </a:solidFill>
                <a:round/>
                <a:headEnd/>
                <a:tailEnd/>
              </a:ln>
            </p:spPr>
            <p:txBody>
              <a:bodyPr/>
              <a:lstStyle/>
              <a:p>
                <a:endParaRPr lang="ru-RU"/>
              </a:p>
            </p:txBody>
          </p:sp>
          <p:sp>
            <p:nvSpPr>
              <p:cNvPr id="87080" name="Line 53"/>
              <p:cNvSpPr>
                <a:spLocks noChangeShapeType="1"/>
              </p:cNvSpPr>
              <p:nvPr/>
            </p:nvSpPr>
            <p:spPr bwMode="auto">
              <a:xfrm rot="19166626" flipH="1">
                <a:off x="2681" y="1526"/>
                <a:ext cx="55" cy="9"/>
              </a:xfrm>
              <a:prstGeom prst="line">
                <a:avLst/>
              </a:prstGeom>
              <a:noFill/>
              <a:ln w="50800">
                <a:solidFill>
                  <a:srgbClr val="33CC33"/>
                </a:solidFill>
                <a:round/>
                <a:headEnd/>
                <a:tailEnd/>
              </a:ln>
            </p:spPr>
            <p:txBody>
              <a:bodyPr/>
              <a:lstStyle/>
              <a:p>
                <a:endParaRPr lang="ru-RU"/>
              </a:p>
            </p:txBody>
          </p:sp>
        </p:grpSp>
        <p:grpSp>
          <p:nvGrpSpPr>
            <p:cNvPr id="8" name="Group 54"/>
            <p:cNvGrpSpPr>
              <a:grpSpLocks/>
            </p:cNvGrpSpPr>
            <p:nvPr/>
          </p:nvGrpSpPr>
          <p:grpSpPr bwMode="auto">
            <a:xfrm>
              <a:off x="2729" y="1457"/>
              <a:ext cx="163" cy="102"/>
              <a:chOff x="2681" y="1526"/>
              <a:chExt cx="163" cy="102"/>
            </a:xfrm>
          </p:grpSpPr>
          <p:sp>
            <p:nvSpPr>
              <p:cNvPr id="87075" name="Line 55"/>
              <p:cNvSpPr>
                <a:spLocks noChangeShapeType="1"/>
              </p:cNvSpPr>
              <p:nvPr/>
            </p:nvSpPr>
            <p:spPr bwMode="auto">
              <a:xfrm rot="19166626" flipH="1">
                <a:off x="2747" y="1586"/>
                <a:ext cx="55" cy="9"/>
              </a:xfrm>
              <a:prstGeom prst="line">
                <a:avLst/>
              </a:prstGeom>
              <a:noFill/>
              <a:ln w="50800">
                <a:solidFill>
                  <a:srgbClr val="33CC33"/>
                </a:solidFill>
                <a:round/>
                <a:headEnd/>
                <a:tailEnd/>
              </a:ln>
            </p:spPr>
            <p:txBody>
              <a:bodyPr/>
              <a:lstStyle/>
              <a:p>
                <a:endParaRPr lang="ru-RU"/>
              </a:p>
            </p:txBody>
          </p:sp>
          <p:sp>
            <p:nvSpPr>
              <p:cNvPr id="87076" name="Line 56"/>
              <p:cNvSpPr>
                <a:spLocks noChangeShapeType="1"/>
              </p:cNvSpPr>
              <p:nvPr/>
            </p:nvSpPr>
            <p:spPr bwMode="auto">
              <a:xfrm rot="19166626" flipH="1">
                <a:off x="2789" y="1619"/>
                <a:ext cx="55" cy="9"/>
              </a:xfrm>
              <a:prstGeom prst="line">
                <a:avLst/>
              </a:prstGeom>
              <a:noFill/>
              <a:ln w="50800">
                <a:solidFill>
                  <a:srgbClr val="33CC33"/>
                </a:solidFill>
                <a:round/>
                <a:headEnd/>
                <a:tailEnd/>
              </a:ln>
            </p:spPr>
            <p:txBody>
              <a:bodyPr/>
              <a:lstStyle/>
              <a:p>
                <a:endParaRPr lang="ru-RU"/>
              </a:p>
            </p:txBody>
          </p:sp>
          <p:sp>
            <p:nvSpPr>
              <p:cNvPr id="87077" name="Line 57"/>
              <p:cNvSpPr>
                <a:spLocks noChangeShapeType="1"/>
              </p:cNvSpPr>
              <p:nvPr/>
            </p:nvSpPr>
            <p:spPr bwMode="auto">
              <a:xfrm rot="19166626" flipH="1">
                <a:off x="2681" y="1526"/>
                <a:ext cx="55" cy="9"/>
              </a:xfrm>
              <a:prstGeom prst="line">
                <a:avLst/>
              </a:prstGeom>
              <a:noFill/>
              <a:ln w="50800">
                <a:solidFill>
                  <a:srgbClr val="33CC33"/>
                </a:solidFill>
                <a:round/>
                <a:headEnd/>
                <a:tailEnd/>
              </a:ln>
            </p:spPr>
            <p:txBody>
              <a:bodyPr/>
              <a:lstStyle/>
              <a:p>
                <a:endParaRPr lang="ru-RU"/>
              </a:p>
            </p:txBody>
          </p:sp>
        </p:grpSp>
        <p:grpSp>
          <p:nvGrpSpPr>
            <p:cNvPr id="9" name="Group 58"/>
            <p:cNvGrpSpPr>
              <a:grpSpLocks/>
            </p:cNvGrpSpPr>
            <p:nvPr/>
          </p:nvGrpSpPr>
          <p:grpSpPr bwMode="auto">
            <a:xfrm flipH="1">
              <a:off x="3140" y="1466"/>
              <a:ext cx="163" cy="102"/>
              <a:chOff x="2681" y="1526"/>
              <a:chExt cx="163" cy="102"/>
            </a:xfrm>
          </p:grpSpPr>
          <p:sp>
            <p:nvSpPr>
              <p:cNvPr id="87072" name="Line 59"/>
              <p:cNvSpPr>
                <a:spLocks noChangeShapeType="1"/>
              </p:cNvSpPr>
              <p:nvPr/>
            </p:nvSpPr>
            <p:spPr bwMode="auto">
              <a:xfrm rot="19166626" flipH="1">
                <a:off x="2747" y="1586"/>
                <a:ext cx="55" cy="9"/>
              </a:xfrm>
              <a:prstGeom prst="line">
                <a:avLst/>
              </a:prstGeom>
              <a:noFill/>
              <a:ln w="50800">
                <a:solidFill>
                  <a:srgbClr val="33CC33"/>
                </a:solidFill>
                <a:round/>
                <a:headEnd/>
                <a:tailEnd/>
              </a:ln>
            </p:spPr>
            <p:txBody>
              <a:bodyPr/>
              <a:lstStyle/>
              <a:p>
                <a:endParaRPr lang="ru-RU"/>
              </a:p>
            </p:txBody>
          </p:sp>
          <p:sp>
            <p:nvSpPr>
              <p:cNvPr id="87073" name="Line 60"/>
              <p:cNvSpPr>
                <a:spLocks noChangeShapeType="1"/>
              </p:cNvSpPr>
              <p:nvPr/>
            </p:nvSpPr>
            <p:spPr bwMode="auto">
              <a:xfrm rot="19166626" flipH="1">
                <a:off x="2789" y="1619"/>
                <a:ext cx="55" cy="9"/>
              </a:xfrm>
              <a:prstGeom prst="line">
                <a:avLst/>
              </a:prstGeom>
              <a:noFill/>
              <a:ln w="50800">
                <a:solidFill>
                  <a:srgbClr val="33CC33"/>
                </a:solidFill>
                <a:round/>
                <a:headEnd/>
                <a:tailEnd/>
              </a:ln>
            </p:spPr>
            <p:txBody>
              <a:bodyPr/>
              <a:lstStyle/>
              <a:p>
                <a:endParaRPr lang="ru-RU"/>
              </a:p>
            </p:txBody>
          </p:sp>
          <p:sp>
            <p:nvSpPr>
              <p:cNvPr id="87074" name="Line 61"/>
              <p:cNvSpPr>
                <a:spLocks noChangeShapeType="1"/>
              </p:cNvSpPr>
              <p:nvPr/>
            </p:nvSpPr>
            <p:spPr bwMode="auto">
              <a:xfrm rot="19166626" flipH="1">
                <a:off x="2681" y="1526"/>
                <a:ext cx="55" cy="9"/>
              </a:xfrm>
              <a:prstGeom prst="line">
                <a:avLst/>
              </a:prstGeom>
              <a:noFill/>
              <a:ln w="50800">
                <a:solidFill>
                  <a:srgbClr val="33CC33"/>
                </a:solidFill>
                <a:round/>
                <a:headEnd/>
                <a:tailEnd/>
              </a:ln>
            </p:spPr>
            <p:txBody>
              <a:bodyPr/>
              <a:lstStyle/>
              <a:p>
                <a:endParaRPr lang="ru-RU"/>
              </a:p>
            </p:txBody>
          </p:sp>
        </p:grpSp>
        <p:grpSp>
          <p:nvGrpSpPr>
            <p:cNvPr id="10" name="Group 62"/>
            <p:cNvGrpSpPr>
              <a:grpSpLocks/>
            </p:cNvGrpSpPr>
            <p:nvPr/>
          </p:nvGrpSpPr>
          <p:grpSpPr bwMode="auto">
            <a:xfrm flipH="1">
              <a:off x="3191" y="1526"/>
              <a:ext cx="163" cy="102"/>
              <a:chOff x="2681" y="1526"/>
              <a:chExt cx="163" cy="102"/>
            </a:xfrm>
          </p:grpSpPr>
          <p:sp>
            <p:nvSpPr>
              <p:cNvPr id="87069" name="Line 63"/>
              <p:cNvSpPr>
                <a:spLocks noChangeShapeType="1"/>
              </p:cNvSpPr>
              <p:nvPr/>
            </p:nvSpPr>
            <p:spPr bwMode="auto">
              <a:xfrm rot="19166626" flipH="1">
                <a:off x="2747" y="1586"/>
                <a:ext cx="55" cy="9"/>
              </a:xfrm>
              <a:prstGeom prst="line">
                <a:avLst/>
              </a:prstGeom>
              <a:noFill/>
              <a:ln w="50800">
                <a:solidFill>
                  <a:srgbClr val="33CC33"/>
                </a:solidFill>
                <a:round/>
                <a:headEnd/>
                <a:tailEnd/>
              </a:ln>
            </p:spPr>
            <p:txBody>
              <a:bodyPr/>
              <a:lstStyle/>
              <a:p>
                <a:endParaRPr lang="ru-RU"/>
              </a:p>
            </p:txBody>
          </p:sp>
          <p:sp>
            <p:nvSpPr>
              <p:cNvPr id="87070" name="Line 64"/>
              <p:cNvSpPr>
                <a:spLocks noChangeShapeType="1"/>
              </p:cNvSpPr>
              <p:nvPr/>
            </p:nvSpPr>
            <p:spPr bwMode="auto">
              <a:xfrm rot="19166626" flipH="1">
                <a:off x="2789" y="1619"/>
                <a:ext cx="55" cy="9"/>
              </a:xfrm>
              <a:prstGeom prst="line">
                <a:avLst/>
              </a:prstGeom>
              <a:noFill/>
              <a:ln w="50800">
                <a:solidFill>
                  <a:srgbClr val="33CC33"/>
                </a:solidFill>
                <a:round/>
                <a:headEnd/>
                <a:tailEnd/>
              </a:ln>
            </p:spPr>
            <p:txBody>
              <a:bodyPr/>
              <a:lstStyle/>
              <a:p>
                <a:endParaRPr lang="ru-RU"/>
              </a:p>
            </p:txBody>
          </p:sp>
          <p:sp>
            <p:nvSpPr>
              <p:cNvPr id="87071" name="Line 65"/>
              <p:cNvSpPr>
                <a:spLocks noChangeShapeType="1"/>
              </p:cNvSpPr>
              <p:nvPr/>
            </p:nvSpPr>
            <p:spPr bwMode="auto">
              <a:xfrm rot="19166626" flipH="1">
                <a:off x="2681" y="1526"/>
                <a:ext cx="55" cy="9"/>
              </a:xfrm>
              <a:prstGeom prst="line">
                <a:avLst/>
              </a:prstGeom>
              <a:noFill/>
              <a:ln w="50800">
                <a:solidFill>
                  <a:srgbClr val="33CC33"/>
                </a:solidFill>
                <a:round/>
                <a:headEnd/>
                <a:tailEnd/>
              </a:ln>
            </p:spPr>
            <p:txBody>
              <a:bodyPr/>
              <a:lstStyle/>
              <a:p>
                <a:endParaRPr lang="ru-RU"/>
              </a:p>
            </p:txBody>
          </p:sp>
        </p:grpSp>
      </p:grpSp>
      <p:sp>
        <p:nvSpPr>
          <p:cNvPr id="19475" name="Text Box 66"/>
          <p:cNvSpPr txBox="1">
            <a:spLocks noChangeArrowheads="1"/>
          </p:cNvSpPr>
          <p:nvPr/>
        </p:nvSpPr>
        <p:spPr bwMode="auto">
          <a:xfrm>
            <a:off x="2103438" y="4375150"/>
            <a:ext cx="2374900" cy="400050"/>
          </a:xfrm>
          <a:prstGeom prst="rect">
            <a:avLst/>
          </a:prstGeom>
          <a:noFill/>
          <a:ln w="9525">
            <a:noFill/>
            <a:miter lim="800000"/>
            <a:headEnd/>
            <a:tailEnd/>
          </a:ln>
        </p:spPr>
        <p:txBody>
          <a:bodyPr>
            <a:spAutoFit/>
          </a:bodyPr>
          <a:lstStyle/>
          <a:p>
            <a:pPr>
              <a:defRPr/>
            </a:pPr>
            <a:r>
              <a:rPr lang="ru-RU" sz="2000" dirty="0" err="1">
                <a:latin typeface="+mj-lt"/>
              </a:rPr>
              <a:t>Инфликсимаб</a:t>
            </a:r>
            <a:endParaRPr lang="ru-RU" sz="2000" dirty="0">
              <a:latin typeface="+mj-lt"/>
            </a:endParaRPr>
          </a:p>
        </p:txBody>
      </p:sp>
      <p:sp>
        <p:nvSpPr>
          <p:cNvPr id="19476" name="Text Box 67"/>
          <p:cNvSpPr txBox="1">
            <a:spLocks noChangeArrowheads="1"/>
          </p:cNvSpPr>
          <p:nvPr/>
        </p:nvSpPr>
        <p:spPr bwMode="auto">
          <a:xfrm>
            <a:off x="4184650" y="4332288"/>
            <a:ext cx="2300288" cy="708025"/>
          </a:xfrm>
          <a:prstGeom prst="rect">
            <a:avLst/>
          </a:prstGeom>
          <a:noFill/>
          <a:ln w="9525">
            <a:noFill/>
            <a:miter lim="800000"/>
            <a:headEnd/>
            <a:tailEnd/>
          </a:ln>
        </p:spPr>
        <p:txBody>
          <a:bodyPr>
            <a:spAutoFit/>
          </a:bodyPr>
          <a:lstStyle/>
          <a:p>
            <a:pPr algn="ctr">
              <a:defRPr/>
            </a:pPr>
            <a:r>
              <a:rPr lang="ru-RU" sz="2000" dirty="0" err="1">
                <a:latin typeface="+mj-lt"/>
              </a:rPr>
              <a:t>Цертолизумаб</a:t>
            </a:r>
            <a:endParaRPr lang="ru-RU" sz="2000" dirty="0">
              <a:latin typeface="+mj-lt"/>
            </a:endParaRPr>
          </a:p>
          <a:p>
            <a:pPr algn="ctr">
              <a:defRPr/>
            </a:pPr>
            <a:r>
              <a:rPr lang="ru-RU" sz="2000" dirty="0" err="1">
                <a:latin typeface="+mj-lt"/>
              </a:rPr>
              <a:t>пегол</a:t>
            </a:r>
            <a:endParaRPr lang="ru-RU" sz="2000" dirty="0">
              <a:latin typeface="+mj-lt"/>
            </a:endParaRPr>
          </a:p>
        </p:txBody>
      </p:sp>
      <p:sp>
        <p:nvSpPr>
          <p:cNvPr id="19477" name="Text Box 68"/>
          <p:cNvSpPr txBox="1">
            <a:spLocks noChangeArrowheads="1"/>
          </p:cNvSpPr>
          <p:nvPr/>
        </p:nvSpPr>
        <p:spPr bwMode="auto">
          <a:xfrm>
            <a:off x="6591300" y="4354513"/>
            <a:ext cx="2116138" cy="708025"/>
          </a:xfrm>
          <a:prstGeom prst="rect">
            <a:avLst/>
          </a:prstGeom>
          <a:noFill/>
          <a:ln w="9525">
            <a:noFill/>
            <a:miter lim="800000"/>
            <a:headEnd/>
            <a:tailEnd/>
          </a:ln>
        </p:spPr>
        <p:txBody>
          <a:bodyPr>
            <a:spAutoFit/>
          </a:bodyPr>
          <a:lstStyle/>
          <a:p>
            <a:pPr>
              <a:defRPr/>
            </a:pPr>
            <a:r>
              <a:rPr lang="ru-RU" sz="2000" dirty="0" err="1">
                <a:latin typeface="+mn-lt"/>
              </a:rPr>
              <a:t>Адалимумаб</a:t>
            </a:r>
            <a:endParaRPr lang="ru-RU" sz="2000" dirty="0">
              <a:latin typeface="+mn-lt"/>
            </a:endParaRPr>
          </a:p>
          <a:p>
            <a:pPr>
              <a:defRPr/>
            </a:pPr>
            <a:r>
              <a:rPr lang="ru-RU" sz="2000" dirty="0" err="1">
                <a:latin typeface="+mn-lt"/>
              </a:rPr>
              <a:t>Голимумаб</a:t>
            </a:r>
            <a:endParaRPr lang="ru-RU" sz="2000" dirty="0">
              <a:latin typeface="+mn-lt"/>
            </a:endParaRPr>
          </a:p>
        </p:txBody>
      </p:sp>
      <p:sp>
        <p:nvSpPr>
          <p:cNvPr id="87058" name="Прямоугольник 62"/>
          <p:cNvSpPr>
            <a:spLocks noChangeArrowheads="1"/>
          </p:cNvSpPr>
          <p:nvPr/>
        </p:nvSpPr>
        <p:spPr bwMode="auto">
          <a:xfrm>
            <a:off x="5783263" y="6273800"/>
            <a:ext cx="3149600" cy="307975"/>
          </a:xfrm>
          <a:prstGeom prst="rect">
            <a:avLst/>
          </a:prstGeom>
          <a:noFill/>
          <a:ln w="9525">
            <a:noFill/>
            <a:miter lim="800000"/>
            <a:headEnd/>
            <a:tailEnd/>
          </a:ln>
        </p:spPr>
        <p:txBody>
          <a:bodyPr wrap="none">
            <a:spAutoFit/>
          </a:bodyPr>
          <a:lstStyle/>
          <a:p>
            <a:pPr algn="ctr" defTabSz="812800" eaLnBrk="0" hangingPunct="0"/>
            <a:r>
              <a:rPr lang="en-US" altLang="ru-RU" sz="1400" b="1">
                <a:solidFill>
                  <a:schemeClr val="bg1"/>
                </a:solidFill>
              </a:rPr>
              <a:t>Weir et al. Therapy 2006; 3(4); 535-545</a:t>
            </a:r>
          </a:p>
        </p:txBody>
      </p:sp>
    </p:spTree>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Заголовок 1"/>
          <p:cNvSpPr>
            <a:spLocks noGrp="1"/>
          </p:cNvSpPr>
          <p:nvPr>
            <p:ph type="title" idx="4294967295"/>
          </p:nvPr>
        </p:nvSpPr>
        <p:spPr bwMode="auto">
          <a:xfrm>
            <a:off x="0" y="404813"/>
            <a:ext cx="9144000" cy="928687"/>
          </a:xfrm>
          <a:noFill/>
        </p:spPr>
        <p:txBody>
          <a:bodyPr wrap="square" lIns="91440" tIns="45720" rIns="91440" bIns="45720" numCol="1" anchor="ctr" anchorCtr="0" compatLnSpc="1">
            <a:prstTxWarp prst="textNoShape">
              <a:avLst/>
            </a:prstTxWarp>
          </a:bodyPr>
          <a:lstStyle/>
          <a:p>
            <a:pPr algn="ctr" eaLnBrk="1" hangingPunct="1"/>
            <a:r>
              <a:rPr lang="ru-RU" altLang="ru-RU" sz="2500" smtClean="0">
                <a:solidFill>
                  <a:schemeClr val="accent1"/>
                </a:solidFill>
                <a:effectLst/>
                <a:ea typeface="Verdana" pitchFamily="34" charset="0"/>
                <a:cs typeface="Verdana" pitchFamily="34" charset="0"/>
              </a:rPr>
              <a:t>Механизм действия антиФНО-</a:t>
            </a:r>
            <a:r>
              <a:rPr lang="el-GR" altLang="ru-RU" sz="2500" smtClean="0">
                <a:solidFill>
                  <a:schemeClr val="accent1"/>
                </a:solidFill>
                <a:effectLst/>
                <a:ea typeface="Verdana" pitchFamily="34" charset="0"/>
                <a:cs typeface="Verdana" pitchFamily="34" charset="0"/>
              </a:rPr>
              <a:t>α</a:t>
            </a:r>
            <a:r>
              <a:rPr lang="ru-RU" altLang="ru-RU" sz="2500" smtClean="0">
                <a:solidFill>
                  <a:schemeClr val="accent1"/>
                </a:solidFill>
                <a:effectLst/>
                <a:ea typeface="Verdana" pitchFamily="34" charset="0"/>
                <a:cs typeface="Verdana" pitchFamily="34" charset="0"/>
              </a:rPr>
              <a:t> биопрепаратов</a:t>
            </a:r>
          </a:p>
        </p:txBody>
      </p:sp>
      <p:graphicFrame>
        <p:nvGraphicFramePr>
          <p:cNvPr id="4" name="Содержимое 3"/>
          <p:cNvGraphicFramePr>
            <a:graphicFrameLocks noGrp="1"/>
          </p:cNvGraphicFramePr>
          <p:nvPr>
            <p:ph idx="4294967295"/>
          </p:nvPr>
        </p:nvGraphicFramePr>
        <p:xfrm>
          <a:off x="160338" y="1487488"/>
          <a:ext cx="8836025" cy="3779836"/>
        </p:xfrm>
        <a:graphic>
          <a:graphicData uri="http://schemas.openxmlformats.org/drawingml/2006/table">
            <a:tbl>
              <a:tblPr/>
              <a:tblGrid>
                <a:gridCol w="1806575"/>
                <a:gridCol w="2205037"/>
                <a:gridCol w="1611313"/>
                <a:gridCol w="1584325"/>
                <a:gridCol w="1628775"/>
              </a:tblGrid>
              <a:tr h="1066889">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dirty="0" smtClean="0">
                          <a:ln>
                            <a:noFill/>
                          </a:ln>
                          <a:solidFill>
                            <a:srgbClr val="FFFFFF"/>
                          </a:solidFill>
                          <a:effectLst/>
                          <a:latin typeface="Verdana" pitchFamily="34" charset="0"/>
                        </a:rPr>
                        <a:t>Препарат</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dirty="0" smtClean="0">
                          <a:ln>
                            <a:noFill/>
                          </a:ln>
                          <a:solidFill>
                            <a:srgbClr val="FFFFFF"/>
                          </a:solidFill>
                          <a:effectLst/>
                          <a:latin typeface="Verdana" pitchFamily="34" charset="0"/>
                        </a:rPr>
                        <a:t>Связывание растворимых и трансмембранных ФНО</a:t>
                      </a:r>
                      <a:r>
                        <a:rPr kumimoji="0" lang="ru-RU" altLang="ru-RU" sz="1600" b="0" i="0" u="none" strike="noStrike" cap="none" normalizeH="0" baseline="0" dirty="0" smtClean="0">
                          <a:ln>
                            <a:noFill/>
                          </a:ln>
                          <a:solidFill>
                            <a:schemeClr val="bg1"/>
                          </a:solidFill>
                          <a:effectLst/>
                          <a:latin typeface="Verdana" pitchFamily="34" charset="0"/>
                        </a:rPr>
                        <a:t>-</a:t>
                      </a:r>
                      <a:r>
                        <a:rPr kumimoji="0" lang="el-GR" altLang="ru-RU" sz="1600" b="0" i="0" u="none" strike="noStrike" cap="none" normalizeH="0" baseline="0" dirty="0" smtClean="0">
                          <a:ln>
                            <a:noFill/>
                          </a:ln>
                          <a:solidFill>
                            <a:schemeClr val="bg1"/>
                          </a:solidFill>
                          <a:effectLst/>
                          <a:latin typeface="Verdana" pitchFamily="34" charset="0"/>
                        </a:rPr>
                        <a:t>α</a:t>
                      </a:r>
                      <a:endParaRPr kumimoji="0" lang="ru-RU" altLang="ru-RU" sz="1600" b="0" i="0" u="none" strike="noStrike" cap="none" normalizeH="0" baseline="0" dirty="0" smtClean="0">
                        <a:ln>
                          <a:noFill/>
                        </a:ln>
                        <a:solidFill>
                          <a:schemeClr val="bg1"/>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smtClean="0">
                          <a:ln>
                            <a:noFill/>
                          </a:ln>
                          <a:solidFill>
                            <a:srgbClr val="FFFFFF"/>
                          </a:solidFill>
                          <a:effectLst/>
                          <a:latin typeface="Verdana" pitchFamily="34" charset="0"/>
                        </a:rPr>
                        <a:t>Связывание комплемента</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smtClean="0">
                          <a:ln>
                            <a:noFill/>
                          </a:ln>
                          <a:solidFill>
                            <a:srgbClr val="FFFFFF"/>
                          </a:solidFill>
                          <a:effectLst/>
                          <a:latin typeface="Verdana" pitchFamily="34" charset="0"/>
                        </a:rPr>
                        <a:t>Вызывает апоптоз Т-лимфоцитов</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smtClean="0">
                          <a:ln>
                            <a:noFill/>
                          </a:ln>
                          <a:solidFill>
                            <a:srgbClr val="FFFFFF"/>
                          </a:solidFill>
                          <a:effectLst/>
                          <a:latin typeface="Verdana" pitchFamily="34" charset="0"/>
                        </a:rPr>
                        <a:t>Эффективен для всех пациентов</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23029">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0" i="0" u="none" strike="noStrike" cap="none" normalizeH="0" baseline="0" dirty="0" smtClean="0">
                        <a:ln>
                          <a:noFill/>
                        </a:ln>
                        <a:solidFill>
                          <a:srgbClr val="000000"/>
                        </a:solidFill>
                        <a:effectLst/>
                        <a:latin typeface="Verdana" pitchFamily="34" charset="0"/>
                      </a:endParaRPr>
                    </a:p>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dirty="0" err="1" smtClean="0">
                          <a:ln>
                            <a:noFill/>
                          </a:ln>
                          <a:solidFill>
                            <a:srgbClr val="000000"/>
                          </a:solidFill>
                          <a:effectLst/>
                          <a:latin typeface="Verdana" pitchFamily="34" charset="0"/>
                        </a:rPr>
                        <a:t>Инфликсимаб</a:t>
                      </a:r>
                      <a:endParaRPr kumimoji="0" lang="ru-RU" altLang="ru-RU" sz="1600" b="0" i="0" u="none" strike="noStrike" cap="none" normalizeH="0" baseline="0" dirty="0" smtClean="0">
                        <a:ln>
                          <a:noFill/>
                        </a:ln>
                        <a:solidFill>
                          <a:srgbClr val="000000"/>
                        </a:solidFill>
                        <a:effectLst/>
                        <a:latin typeface="Verdana" pitchFamily="34" charset="0"/>
                      </a:endParaRPr>
                    </a:p>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0" i="0" u="none" strike="noStrike" cap="none" normalizeH="0" baseline="0" dirty="0" smtClean="0">
                        <a:ln>
                          <a:noFill/>
                        </a:ln>
                        <a:solidFill>
                          <a:srgbClr val="000000"/>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823029">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0" i="0" u="none" strike="noStrike" cap="none" normalizeH="0" baseline="0" dirty="0" smtClean="0">
                        <a:ln>
                          <a:noFill/>
                        </a:ln>
                        <a:solidFill>
                          <a:srgbClr val="000000"/>
                        </a:solidFill>
                        <a:effectLst/>
                        <a:latin typeface="Verdana" pitchFamily="34" charset="0"/>
                      </a:endParaRPr>
                    </a:p>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dirty="0" err="1" smtClean="0">
                          <a:ln>
                            <a:noFill/>
                          </a:ln>
                          <a:solidFill>
                            <a:srgbClr val="000000"/>
                          </a:solidFill>
                          <a:effectLst/>
                          <a:latin typeface="Verdana" pitchFamily="34" charset="0"/>
                        </a:rPr>
                        <a:t>Адалимумаб</a:t>
                      </a:r>
                      <a:endParaRPr kumimoji="0" lang="ru-RU" altLang="ru-RU" sz="1600" b="0" i="0" u="none" strike="noStrike" cap="none" normalizeH="0" baseline="0" dirty="0" smtClean="0">
                        <a:ln>
                          <a:noFill/>
                        </a:ln>
                        <a:solidFill>
                          <a:srgbClr val="000000"/>
                        </a:solidFill>
                        <a:effectLst/>
                        <a:latin typeface="Verdana" pitchFamily="34" charset="0"/>
                      </a:endParaRPr>
                    </a:p>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0" i="0" u="none" strike="noStrike" cap="none" normalizeH="0" baseline="0" dirty="0" smtClean="0">
                        <a:ln>
                          <a:noFill/>
                        </a:ln>
                        <a:solidFill>
                          <a:srgbClr val="000000"/>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dirty="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dirty="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en-US" altLang="ru-RU" sz="1600" b="1" i="0" u="none" strike="noStrike" cap="none" normalizeH="0" baseline="0" smtClean="0">
                          <a:ln>
                            <a:noFill/>
                          </a:ln>
                          <a:solidFill>
                            <a:srgbClr val="000000"/>
                          </a:solidFill>
                          <a:effectLst/>
                          <a:latin typeface="Verdana" pitchFamily="34" charset="0"/>
                        </a:rPr>
                        <a:t>?</a:t>
                      </a:r>
                      <a:endParaRPr kumimoji="0" lang="ru-RU" altLang="ru-RU" sz="1600" b="1" i="0" u="none" strike="noStrike" cap="none" normalizeH="0" baseline="0" smtClean="0">
                        <a:ln>
                          <a:noFill/>
                        </a:ln>
                        <a:solidFill>
                          <a:srgbClr val="000000"/>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1066889">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0" i="0" u="none" strike="noStrike" cap="none" normalizeH="0" baseline="0" dirty="0" smtClean="0">
                        <a:ln>
                          <a:noFill/>
                        </a:ln>
                        <a:solidFill>
                          <a:srgbClr val="000000"/>
                        </a:solidFill>
                        <a:effectLst/>
                        <a:latin typeface="Verdana" pitchFamily="34" charset="0"/>
                      </a:endParaRPr>
                    </a:p>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dirty="0" err="1" smtClean="0">
                          <a:ln>
                            <a:noFill/>
                          </a:ln>
                          <a:solidFill>
                            <a:srgbClr val="000000"/>
                          </a:solidFill>
                          <a:effectLst/>
                          <a:latin typeface="Verdana" pitchFamily="34" charset="0"/>
                        </a:rPr>
                        <a:t>Цертолизумаб</a:t>
                      </a:r>
                      <a:r>
                        <a:rPr kumimoji="0" lang="ru-RU" altLang="ru-RU" sz="1600" b="0" i="0" u="none" strike="noStrike" cap="none" normalizeH="0" baseline="0" dirty="0" smtClean="0">
                          <a:ln>
                            <a:noFill/>
                          </a:ln>
                          <a:solidFill>
                            <a:srgbClr val="000000"/>
                          </a:solidFill>
                          <a:effectLst/>
                          <a:latin typeface="Verdana" pitchFamily="34" charset="0"/>
                        </a:rPr>
                        <a:t> </a:t>
                      </a:r>
                      <a:r>
                        <a:rPr kumimoji="0" lang="ru-RU" altLang="ru-RU" sz="1600" b="0" i="0" u="none" strike="noStrike" cap="none" normalizeH="0" baseline="0" dirty="0" err="1" smtClean="0">
                          <a:ln>
                            <a:noFill/>
                          </a:ln>
                          <a:solidFill>
                            <a:srgbClr val="000000"/>
                          </a:solidFill>
                          <a:effectLst/>
                          <a:latin typeface="Verdana" pitchFamily="34" charset="0"/>
                        </a:rPr>
                        <a:t>пегол</a:t>
                      </a:r>
                      <a:endParaRPr kumimoji="0" lang="ru-RU" altLang="ru-RU" sz="1600" b="0" i="0" u="none" strike="noStrike" cap="none" normalizeH="0" baseline="0" dirty="0" smtClean="0">
                        <a:ln>
                          <a:noFill/>
                        </a:ln>
                        <a:solidFill>
                          <a:srgbClr val="000000"/>
                        </a:solidFill>
                        <a:effectLst/>
                        <a:latin typeface="Verdana" pitchFamily="34" charset="0"/>
                      </a:endParaRPr>
                    </a:p>
                    <a:p>
                      <a:pPr marL="0" marR="0" lvl="0" indent="0" algn="l"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0" i="0" u="none" strike="noStrike" cap="none" normalizeH="0" baseline="0" dirty="0" smtClean="0">
                        <a:ln>
                          <a:noFill/>
                        </a:ln>
                        <a:solidFill>
                          <a:srgbClr val="000000"/>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dirty="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dirty="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1" i="0" u="none" strike="noStrike" cap="none" normalizeH="0" baseline="0" smtClean="0">
                          <a:ln>
                            <a:noFill/>
                          </a:ln>
                          <a:solidFill>
                            <a:srgbClr val="000000"/>
                          </a:solidFill>
                          <a:effectLst/>
                          <a:latin typeface="Verdana" pitchFamily="34" charset="0"/>
                        </a:rPr>
                        <a:t>-</a:t>
                      </a: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endParaRPr kumimoji="0" lang="ru-RU" altLang="ru-RU" sz="1600" b="1" i="0" u="none" strike="noStrike" cap="none" normalizeH="0" baseline="0" smtClean="0">
                        <a:ln>
                          <a:noFill/>
                        </a:ln>
                        <a:solidFill>
                          <a:srgbClr val="000000"/>
                        </a:solidFill>
                        <a:effectLst/>
                        <a:latin typeface="Verdana" pitchFamily="34" charset="0"/>
                      </a:endParaRP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en-US" altLang="ru-RU" sz="1600" b="1" i="0" u="none" strike="noStrike" cap="none" normalizeH="0" baseline="0" smtClean="0">
                          <a:ln>
                            <a:noFill/>
                          </a:ln>
                          <a:solidFill>
                            <a:srgbClr val="000000"/>
                          </a:solidFill>
                          <a:effectLst/>
                          <a:latin typeface="Verdana" pitchFamily="34" charset="0"/>
                        </a:rPr>
                        <a:t>?</a:t>
                      </a:r>
                      <a:endParaRPr kumimoji="0" lang="ru-RU" altLang="ru-RU" sz="1600" b="1" i="0" u="none" strike="noStrike" cap="none" normalizeH="0" baseline="0" smtClean="0">
                        <a:ln>
                          <a:noFill/>
                        </a:ln>
                        <a:solidFill>
                          <a:srgbClr val="000000"/>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eaLnBrk="0" hangingPunct="0">
                        <a:spcBef>
                          <a:spcPts val="250"/>
                        </a:spcBef>
                        <a:buClr>
                          <a:schemeClr val="accent1"/>
                        </a:buClr>
                        <a:buSzPct val="80000"/>
                        <a:buFont typeface="Wingdings 2" pitchFamily="18" charset="2"/>
                        <a:defRPr sz="24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defRPr sz="20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defRPr sz="20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defRPr sz="17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defRPr sz="1600">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defRPr sz="1600">
                          <a:solidFill>
                            <a:schemeClr val="tx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pPr>
                      <a:r>
                        <a:rPr kumimoji="0" lang="ru-RU" altLang="ru-RU" sz="1600" b="0" i="0" u="none" strike="noStrike" cap="none" normalizeH="0" baseline="0" dirty="0" smtClean="0">
                          <a:ln>
                            <a:noFill/>
                          </a:ln>
                          <a:solidFill>
                            <a:srgbClr val="000000"/>
                          </a:solidFill>
                          <a:effectLst/>
                          <a:latin typeface="Verdana" pitchFamily="34" charset="0"/>
                        </a:rPr>
                        <a:t>Только у пациентов с высоким уровнем </a:t>
                      </a:r>
                      <a:r>
                        <a:rPr kumimoji="0" lang="en-US" altLang="ru-RU" sz="1600" b="0" i="0" u="none" strike="noStrike" cap="none" normalizeH="0" baseline="0" dirty="0" smtClean="0">
                          <a:ln>
                            <a:noFill/>
                          </a:ln>
                          <a:solidFill>
                            <a:srgbClr val="000000"/>
                          </a:solidFill>
                          <a:effectLst/>
                          <a:latin typeface="Verdana" pitchFamily="34" charset="0"/>
                        </a:rPr>
                        <a:t>CRP</a:t>
                      </a:r>
                      <a:endParaRPr kumimoji="0" lang="ru-RU" altLang="ru-RU" sz="1600" b="0" i="0" u="none" strike="noStrike" cap="none" normalizeH="0" baseline="0" dirty="0" smtClean="0">
                        <a:ln>
                          <a:noFill/>
                        </a:ln>
                        <a:solidFill>
                          <a:srgbClr val="000000"/>
                        </a:solidFill>
                        <a:effectLst/>
                        <a:latin typeface="Verdana" pitchFamily="34" charset="0"/>
                      </a:endParaRPr>
                    </a:p>
                  </a:txBody>
                  <a:tcPr marL="99060" marR="99060"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bl>
          </a:graphicData>
        </a:graphic>
      </p:graphicFrame>
      <p:sp>
        <p:nvSpPr>
          <p:cNvPr id="88099" name="Прямоугольник 4"/>
          <p:cNvSpPr>
            <a:spLocks noChangeArrowheads="1"/>
          </p:cNvSpPr>
          <p:nvPr/>
        </p:nvSpPr>
        <p:spPr bwMode="auto">
          <a:xfrm>
            <a:off x="5149850" y="6186488"/>
            <a:ext cx="3667125" cy="307975"/>
          </a:xfrm>
          <a:prstGeom prst="rect">
            <a:avLst/>
          </a:prstGeom>
          <a:noFill/>
          <a:ln w="9525">
            <a:noFill/>
            <a:miter lim="800000"/>
            <a:headEnd/>
            <a:tailEnd/>
          </a:ln>
        </p:spPr>
        <p:txBody>
          <a:bodyPr wrap="none">
            <a:spAutoFit/>
          </a:bodyPr>
          <a:lstStyle/>
          <a:p>
            <a:pPr algn="ctr" defTabSz="812800" eaLnBrk="0" hangingPunct="0"/>
            <a:r>
              <a:rPr lang="en-US" altLang="ru-RU" sz="1400" b="1">
                <a:solidFill>
                  <a:schemeClr val="bg1"/>
                </a:solidFill>
              </a:rPr>
              <a:t>Sundborn WJ Rew Gastro Disord 2005; 5: 10</a:t>
            </a:r>
          </a:p>
        </p:txBody>
      </p:sp>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bwMode="auto">
          <a:xfrm>
            <a:off x="468313" y="481013"/>
            <a:ext cx="8458200" cy="1143000"/>
          </a:xfrm>
          <a:noFill/>
        </p:spPr>
        <p:txBody>
          <a:bodyPr wrap="square" lIns="91440" tIns="45720" rIns="91440" bIns="45720" numCol="1" anchor="ctr" anchorCtr="0" compatLnSpc="1">
            <a:prstTxWarp prst="textNoShape">
              <a:avLst/>
            </a:prstTxWarp>
          </a:bodyPr>
          <a:lstStyle/>
          <a:p>
            <a:pPr algn="ctr"/>
            <a:r>
              <a:rPr lang="ru-RU" altLang="ru-RU" sz="2900" smtClean="0">
                <a:solidFill>
                  <a:schemeClr val="accent1"/>
                </a:solidFill>
                <a:effectLst/>
                <a:ea typeface="Verdana" pitchFamily="34" charset="0"/>
                <a:cs typeface="Verdana" pitchFamily="34" charset="0"/>
              </a:rPr>
              <a:t>Основные нежелательные явления </a:t>
            </a:r>
            <a:br>
              <a:rPr lang="ru-RU" altLang="ru-RU" sz="2900" smtClean="0">
                <a:solidFill>
                  <a:schemeClr val="accent1"/>
                </a:solidFill>
                <a:effectLst/>
                <a:ea typeface="Verdana" pitchFamily="34" charset="0"/>
                <a:cs typeface="Verdana" pitchFamily="34" charset="0"/>
              </a:rPr>
            </a:br>
            <a:r>
              <a:rPr lang="ru-RU" altLang="ru-RU" sz="2900" smtClean="0">
                <a:solidFill>
                  <a:schemeClr val="accent1"/>
                </a:solidFill>
                <a:effectLst/>
                <a:ea typeface="Verdana" pitchFamily="34" charset="0"/>
                <a:cs typeface="Verdana" pitchFamily="34" charset="0"/>
              </a:rPr>
              <a:t> при лечении биопрепаратами</a:t>
            </a:r>
          </a:p>
        </p:txBody>
      </p:sp>
      <p:sp>
        <p:nvSpPr>
          <p:cNvPr id="89091" name="Rectangle 3"/>
          <p:cNvSpPr>
            <a:spLocks noGrp="1" noChangeArrowheads="1"/>
          </p:cNvSpPr>
          <p:nvPr>
            <p:ph type="body" idx="4294967295"/>
          </p:nvPr>
        </p:nvSpPr>
        <p:spPr>
          <a:xfrm>
            <a:off x="304800" y="1600200"/>
            <a:ext cx="5105400" cy="4525963"/>
          </a:xfrm>
        </p:spPr>
        <p:txBody>
          <a:bodyPr lIns="91440" tIns="45720"/>
          <a:lstStyle/>
          <a:p>
            <a:pPr>
              <a:buFont typeface="Wingdings 2" pitchFamily="18" charset="2"/>
              <a:buNone/>
            </a:pPr>
            <a:endParaRPr lang="ru-RU" altLang="ru-RU" sz="2000" smtClean="0"/>
          </a:p>
          <a:p>
            <a:r>
              <a:rPr lang="ru-RU" altLang="ru-RU" sz="2000" smtClean="0"/>
              <a:t>Инфузионные/инъекционные реакции</a:t>
            </a:r>
          </a:p>
          <a:p>
            <a:r>
              <a:rPr lang="ru-RU" altLang="ru-RU" sz="2000" smtClean="0"/>
              <a:t>Тяжелые инфекции, в т.ч. </a:t>
            </a:r>
          </a:p>
          <a:p>
            <a:pPr>
              <a:buFont typeface="Wingdings 2" pitchFamily="18" charset="2"/>
              <a:buNone/>
            </a:pPr>
            <a:r>
              <a:rPr lang="ru-RU" altLang="ru-RU" sz="2000" smtClean="0"/>
              <a:t>	оппортунистические</a:t>
            </a:r>
          </a:p>
          <a:p>
            <a:r>
              <a:rPr lang="ru-RU" altLang="ru-RU" sz="2000" smtClean="0"/>
              <a:t>Туберкулез</a:t>
            </a:r>
          </a:p>
          <a:p>
            <a:r>
              <a:rPr lang="ru-RU" altLang="ru-RU" sz="2000" smtClean="0"/>
              <a:t>Новообразования, в т.ч. </a:t>
            </a:r>
          </a:p>
          <a:p>
            <a:pPr>
              <a:buFont typeface="Wingdings 2" pitchFamily="18" charset="2"/>
              <a:buNone/>
            </a:pPr>
            <a:r>
              <a:rPr lang="ru-RU" altLang="ru-RU" sz="2000" smtClean="0"/>
              <a:t>	лимфомы</a:t>
            </a:r>
          </a:p>
          <a:p>
            <a:r>
              <a:rPr lang="ru-RU" altLang="ru-RU" sz="2000" smtClean="0"/>
              <a:t> Потеря ответа на терапию</a:t>
            </a:r>
          </a:p>
          <a:p>
            <a:endParaRPr lang="ru-RU" altLang="ru-RU" sz="2000" b="1" smtClean="0"/>
          </a:p>
        </p:txBody>
      </p:sp>
      <p:sp>
        <p:nvSpPr>
          <p:cNvPr id="89092" name="Text Box 4"/>
          <p:cNvSpPr txBox="1">
            <a:spLocks noChangeArrowheads="1"/>
          </p:cNvSpPr>
          <p:nvPr/>
        </p:nvSpPr>
        <p:spPr bwMode="auto">
          <a:xfrm>
            <a:off x="5137150" y="1644650"/>
            <a:ext cx="3357563" cy="3600450"/>
          </a:xfrm>
          <a:prstGeom prst="rect">
            <a:avLst/>
          </a:prstGeom>
          <a:noFill/>
          <a:ln w="9525">
            <a:noFill/>
            <a:miter lim="800000"/>
            <a:headEnd/>
            <a:tailEnd/>
          </a:ln>
        </p:spPr>
        <p:txBody>
          <a:bodyPr>
            <a:spAutoFit/>
          </a:bodyPr>
          <a:lstStyle/>
          <a:p>
            <a:endParaRPr lang="ru-RU" altLang="ru-RU" sz="2400" b="1">
              <a:solidFill>
                <a:schemeClr val="bg1"/>
              </a:solidFill>
            </a:endParaRPr>
          </a:p>
          <a:p>
            <a:pPr>
              <a:buFontTx/>
              <a:buChar char="•"/>
            </a:pPr>
            <a:r>
              <a:rPr lang="ru-RU" altLang="ru-RU" sz="2400"/>
              <a:t>Нейтропении</a:t>
            </a:r>
          </a:p>
          <a:p>
            <a:pPr>
              <a:buFontTx/>
              <a:buChar char="•"/>
            </a:pPr>
            <a:r>
              <a:rPr lang="ru-RU" altLang="ru-RU" sz="2400"/>
              <a:t>Гепатотоксичность</a:t>
            </a:r>
          </a:p>
          <a:p>
            <a:pPr>
              <a:buFontTx/>
              <a:buChar char="•"/>
            </a:pPr>
            <a:r>
              <a:rPr lang="ru-RU" altLang="ru-RU" sz="2400"/>
              <a:t>Застойная сердечная недостаточность </a:t>
            </a:r>
          </a:p>
          <a:p>
            <a:pPr>
              <a:buFontTx/>
              <a:buChar char="•"/>
            </a:pPr>
            <a:r>
              <a:rPr lang="ru-RU" altLang="ru-RU" sz="2400"/>
              <a:t>Демиелинизирующие </a:t>
            </a:r>
          </a:p>
          <a:p>
            <a:r>
              <a:rPr lang="ru-RU" altLang="ru-RU" sz="2400"/>
              <a:t>  заболевания</a:t>
            </a:r>
          </a:p>
          <a:p>
            <a:r>
              <a:rPr lang="ru-RU" altLang="ru-RU" sz="2400"/>
              <a:t>и др.</a:t>
            </a:r>
          </a:p>
          <a:p>
            <a:pPr>
              <a:spcBef>
                <a:spcPct val="50000"/>
              </a:spcBef>
            </a:pPr>
            <a:endParaRPr lang="ru-RU" altLang="ru-RU" sz="2400"/>
          </a:p>
        </p:txBody>
      </p:sp>
      <p:sp>
        <p:nvSpPr>
          <p:cNvPr id="89093" name="Rectangle 5"/>
          <p:cNvSpPr>
            <a:spLocks noChangeArrowheads="1"/>
          </p:cNvSpPr>
          <p:nvPr/>
        </p:nvSpPr>
        <p:spPr bwMode="auto">
          <a:xfrm>
            <a:off x="611188" y="2636838"/>
            <a:ext cx="4176712" cy="1728787"/>
          </a:xfrm>
          <a:prstGeom prst="rect">
            <a:avLst/>
          </a:prstGeom>
          <a:noFill/>
          <a:ln w="38100">
            <a:solidFill>
              <a:schemeClr val="bg1"/>
            </a:solidFill>
            <a:miter lim="800000"/>
            <a:headEnd/>
            <a:tailEnd/>
          </a:ln>
        </p:spPr>
        <p:txBody>
          <a:bodyPr wrap="none" anchor="ctr"/>
          <a:lstStyle/>
          <a:p>
            <a:pPr algn="ctr"/>
            <a:endParaRPr lang="en-US" altLang="ru-RU">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bwMode="auto">
          <a:xfrm>
            <a:off x="323850" y="547688"/>
            <a:ext cx="8569325" cy="1081087"/>
          </a:xfrm>
          <a:noFill/>
        </p:spPr>
        <p:txBody>
          <a:bodyPr wrap="square" lIns="91440" tIns="45720" rIns="91440" bIns="45720" numCol="1" anchor="ctr" anchorCtr="0" compatLnSpc="1">
            <a:prstTxWarp prst="textNoShape">
              <a:avLst/>
            </a:prstTxWarp>
          </a:bodyPr>
          <a:lstStyle/>
          <a:p>
            <a:pPr algn="ctr" eaLnBrk="1" hangingPunct="1"/>
            <a:r>
              <a:rPr lang="ru-RU" altLang="ru-RU" sz="2500" smtClean="0">
                <a:solidFill>
                  <a:schemeClr val="accent1"/>
                </a:solidFill>
                <a:effectLst/>
                <a:ea typeface="Verdana" pitchFamily="34" charset="0"/>
                <a:cs typeface="Verdana" pitchFamily="34" charset="0"/>
              </a:rPr>
              <a:t>Европейская организация по изучению болезни Крона и язвенного колита (</a:t>
            </a:r>
            <a:r>
              <a:rPr lang="en-US" altLang="ru-RU" sz="2500" smtClean="0">
                <a:solidFill>
                  <a:schemeClr val="accent1"/>
                </a:solidFill>
                <a:effectLst/>
                <a:ea typeface="Verdana" pitchFamily="34" charset="0"/>
                <a:cs typeface="Verdana" pitchFamily="34" charset="0"/>
              </a:rPr>
              <a:t>ECCO</a:t>
            </a:r>
            <a:r>
              <a:rPr lang="ru-RU" altLang="ru-RU" sz="2500" smtClean="0">
                <a:solidFill>
                  <a:schemeClr val="accent1"/>
                </a:solidFill>
                <a:effectLst/>
                <a:ea typeface="Verdana" pitchFamily="34" charset="0"/>
                <a:cs typeface="Verdana" pitchFamily="34" charset="0"/>
              </a:rPr>
              <a:t>)</a:t>
            </a:r>
            <a:endParaRPr lang="en-US" altLang="ru-RU" sz="2500" smtClean="0">
              <a:solidFill>
                <a:schemeClr val="accent1"/>
              </a:solidFill>
              <a:effectLst/>
              <a:ea typeface="Verdana" pitchFamily="34" charset="0"/>
              <a:cs typeface="Verdana" pitchFamily="34" charset="0"/>
            </a:endParaRPr>
          </a:p>
        </p:txBody>
      </p:sp>
      <p:sp>
        <p:nvSpPr>
          <p:cNvPr id="99331" name="Rectangle 3"/>
          <p:cNvSpPr>
            <a:spLocks noGrp="1" noChangeArrowheads="1"/>
          </p:cNvSpPr>
          <p:nvPr>
            <p:ph type="body" idx="4294967295"/>
          </p:nvPr>
        </p:nvSpPr>
        <p:spPr>
          <a:xfrm>
            <a:off x="539750" y="3068638"/>
            <a:ext cx="8064500" cy="2786062"/>
          </a:xfrm>
        </p:spPr>
        <p:txBody>
          <a:bodyPr lIns="91440" tIns="45720"/>
          <a:lstStyle/>
          <a:p>
            <a:pPr algn="just" eaLnBrk="1" hangingPunct="1">
              <a:lnSpc>
                <a:spcPct val="90000"/>
              </a:lnSpc>
            </a:pPr>
            <a:r>
              <a:rPr lang="en-US" altLang="ru-RU" sz="2000" smtClean="0"/>
              <a:t>ECCO </a:t>
            </a:r>
            <a:r>
              <a:rPr lang="ru-RU" altLang="ru-RU" sz="2000" smtClean="0"/>
              <a:t>- организация ведущих европейских специалистов по воспалительным заболеваниям кишечника из 32 стран</a:t>
            </a:r>
          </a:p>
          <a:p>
            <a:pPr algn="just" eaLnBrk="1" hangingPunct="1">
              <a:lnSpc>
                <a:spcPct val="90000"/>
              </a:lnSpc>
            </a:pPr>
            <a:r>
              <a:rPr lang="en-US" altLang="ru-RU" sz="2000" smtClean="0"/>
              <a:t>ECCO</a:t>
            </a:r>
            <a:r>
              <a:rPr lang="ru-RU" altLang="ru-RU" sz="2000" smtClean="0"/>
              <a:t> основана в 2001 году</a:t>
            </a:r>
          </a:p>
          <a:p>
            <a:pPr algn="just" eaLnBrk="1" hangingPunct="1">
              <a:lnSpc>
                <a:spcPct val="90000"/>
              </a:lnSpc>
            </a:pPr>
            <a:r>
              <a:rPr lang="ru-RU" altLang="ru-RU" sz="2000" smtClean="0"/>
              <a:t>Гайдлайнсы по болезни Крона и язвенному колиту</a:t>
            </a:r>
          </a:p>
          <a:p>
            <a:pPr eaLnBrk="1" hangingPunct="1">
              <a:lnSpc>
                <a:spcPct val="90000"/>
              </a:lnSpc>
              <a:buFont typeface="Wingdings 2" pitchFamily="18" charset="2"/>
              <a:buNone/>
            </a:pPr>
            <a:endParaRPr lang="ru-RU" altLang="ru-RU" sz="2400" smtClean="0">
              <a:latin typeface="Times New Roman Cyr" charset="-52"/>
            </a:endParaRPr>
          </a:p>
        </p:txBody>
      </p:sp>
      <p:sp>
        <p:nvSpPr>
          <p:cNvPr id="99332" name="Text Box 4"/>
          <p:cNvSpPr txBox="1">
            <a:spLocks noChangeArrowheads="1"/>
          </p:cNvSpPr>
          <p:nvPr/>
        </p:nvSpPr>
        <p:spPr bwMode="auto">
          <a:xfrm>
            <a:off x="6726238" y="6162675"/>
            <a:ext cx="169862" cy="523875"/>
          </a:xfrm>
          <a:prstGeom prst="rect">
            <a:avLst/>
          </a:prstGeom>
          <a:noFill/>
          <a:ln w="9525">
            <a:noFill/>
            <a:miter lim="800000"/>
            <a:headEnd/>
            <a:tailEnd/>
          </a:ln>
        </p:spPr>
        <p:txBody>
          <a:bodyPr wrap="none">
            <a:spAutoFit/>
          </a:bodyPr>
          <a:lstStyle/>
          <a:p>
            <a:pPr>
              <a:spcBef>
                <a:spcPct val="30000"/>
              </a:spcBef>
            </a:pPr>
            <a:endParaRPr lang="ru-RU" altLang="ru-RU" sz="1400" b="1">
              <a:latin typeface="Times New Roman" pitchFamily="18" charset="0"/>
            </a:endParaRPr>
          </a:p>
          <a:p>
            <a:pPr>
              <a:spcBef>
                <a:spcPct val="30000"/>
              </a:spcBef>
            </a:pPr>
            <a:endParaRPr lang="ru-RU" altLang="ru-RU" sz="1100" b="1"/>
          </a:p>
        </p:txBody>
      </p:sp>
      <p:pic>
        <p:nvPicPr>
          <p:cNvPr id="99333" name="Picture 6"/>
          <p:cNvPicPr>
            <a:picLocks noChangeAspect="1" noChangeArrowheads="1"/>
          </p:cNvPicPr>
          <p:nvPr/>
        </p:nvPicPr>
        <p:blipFill>
          <a:blip r:embed="rId2" cstate="print"/>
          <a:srcRect/>
          <a:stretch>
            <a:fillRect/>
          </a:stretch>
        </p:blipFill>
        <p:spPr bwMode="auto">
          <a:xfrm>
            <a:off x="5940425" y="1628775"/>
            <a:ext cx="2536825" cy="12414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28625" y="357188"/>
            <a:ext cx="8715375" cy="928687"/>
          </a:xfrm>
        </p:spPr>
        <p:txBody>
          <a:bodyPr>
            <a:normAutofit fontScale="90000"/>
          </a:bodyPr>
          <a:lstStyle/>
          <a:p>
            <a:pPr algn="ctr" eaLnBrk="1" fontAlgn="auto" hangingPunct="1">
              <a:spcAft>
                <a:spcPts val="0"/>
              </a:spcAft>
              <a:defRPr/>
            </a:pPr>
            <a:r>
              <a:rPr lang="ru-RU" sz="2800" dirty="0" smtClean="0">
                <a:solidFill>
                  <a:schemeClr val="accent1"/>
                </a:solidFill>
              </a:rPr>
              <a:t>МКБ-Х     Неинфекционные заболевания кишечника, сопровождающиеся диареей </a:t>
            </a:r>
          </a:p>
        </p:txBody>
      </p:sp>
      <p:sp>
        <p:nvSpPr>
          <p:cNvPr id="5" name="Rectangle 3"/>
          <p:cNvSpPr txBox="1">
            <a:spLocks noChangeArrowheads="1"/>
          </p:cNvSpPr>
          <p:nvPr/>
        </p:nvSpPr>
        <p:spPr bwMode="auto">
          <a:xfrm>
            <a:off x="785813" y="1500188"/>
            <a:ext cx="7858125" cy="4357687"/>
          </a:xfrm>
          <a:prstGeom prst="rect">
            <a:avLst/>
          </a:prstGeom>
          <a:noFill/>
          <a:ln w="9525">
            <a:noFill/>
            <a:miter lim="800000"/>
            <a:headEnd/>
            <a:tailEnd/>
          </a:ln>
        </p:spPr>
        <p:txBody>
          <a:bodyPr/>
          <a:lstStyle/>
          <a:p>
            <a:pPr marL="342900" indent="-342900" eaLnBrk="0" fontAlgn="auto" hangingPunct="0">
              <a:lnSpc>
                <a:spcPct val="90000"/>
              </a:lnSpc>
              <a:spcBef>
                <a:spcPct val="20000"/>
              </a:spcBef>
              <a:spcAft>
                <a:spcPts val="0"/>
              </a:spcAft>
              <a:buFontTx/>
              <a:buChar char="•"/>
              <a:defRPr/>
            </a:pPr>
            <a:r>
              <a:rPr lang="ru-RU" sz="2400" kern="0" dirty="0">
                <a:latin typeface="+mn-lt"/>
              </a:rPr>
              <a:t>К 50 Б</a:t>
            </a:r>
            <a:r>
              <a:rPr lang="ru-RU" sz="2400" dirty="0">
                <a:latin typeface="+mn-lt"/>
              </a:rPr>
              <a:t>олезнь Крона </a:t>
            </a:r>
          </a:p>
          <a:p>
            <a:pPr marL="342900" indent="-342900" eaLnBrk="0" fontAlgn="auto" hangingPunct="0">
              <a:lnSpc>
                <a:spcPct val="90000"/>
              </a:lnSpc>
              <a:spcBef>
                <a:spcPct val="20000"/>
              </a:spcBef>
              <a:spcAft>
                <a:spcPts val="0"/>
              </a:spcAft>
              <a:buFontTx/>
              <a:buChar char="•"/>
              <a:defRPr/>
            </a:pPr>
            <a:r>
              <a:rPr lang="ru-RU" sz="2400" dirty="0">
                <a:latin typeface="+mn-lt"/>
              </a:rPr>
              <a:t>К 51 Язвенный колит </a:t>
            </a:r>
          </a:p>
          <a:p>
            <a:pPr marL="342900" indent="-342900" eaLnBrk="0" fontAlgn="auto" hangingPunct="0">
              <a:lnSpc>
                <a:spcPct val="90000"/>
              </a:lnSpc>
              <a:spcBef>
                <a:spcPct val="20000"/>
              </a:spcBef>
              <a:spcAft>
                <a:spcPts val="0"/>
              </a:spcAft>
              <a:buFontTx/>
              <a:buChar char="•"/>
              <a:defRPr/>
            </a:pPr>
            <a:r>
              <a:rPr lang="ru-RU" sz="2400" dirty="0">
                <a:latin typeface="+mn-lt"/>
              </a:rPr>
              <a:t>К 52 Другие неинфекционные гастроэнтериты и колиты</a:t>
            </a:r>
          </a:p>
          <a:p>
            <a:pPr marL="342900" indent="-342900" eaLnBrk="0" fontAlgn="auto" hangingPunct="0">
              <a:lnSpc>
                <a:spcPct val="90000"/>
              </a:lnSpc>
              <a:spcBef>
                <a:spcPct val="20000"/>
              </a:spcBef>
              <a:spcAft>
                <a:spcPts val="0"/>
              </a:spcAft>
              <a:buFontTx/>
              <a:buChar char="•"/>
              <a:defRPr/>
            </a:pPr>
            <a:r>
              <a:rPr lang="ru-RU" sz="2400" dirty="0">
                <a:latin typeface="+mn-lt"/>
              </a:rPr>
              <a:t>К 58.0 Синдром раздраженного кишечника с диареей</a:t>
            </a:r>
          </a:p>
          <a:p>
            <a:pPr marL="342900" indent="-342900" eaLnBrk="0" fontAlgn="auto" hangingPunct="0">
              <a:lnSpc>
                <a:spcPct val="90000"/>
              </a:lnSpc>
              <a:spcBef>
                <a:spcPct val="20000"/>
              </a:spcBef>
              <a:spcAft>
                <a:spcPts val="0"/>
              </a:spcAft>
              <a:buFontTx/>
              <a:buChar char="•"/>
              <a:defRPr/>
            </a:pPr>
            <a:r>
              <a:rPr lang="ru-RU" sz="2400" dirty="0">
                <a:latin typeface="Arial" charset="0"/>
              </a:rPr>
              <a:t>К 58.9 Синдром раздраженного кишечника без диареи</a:t>
            </a:r>
          </a:p>
          <a:p>
            <a:pPr marL="342900" indent="-342900" eaLnBrk="0" fontAlgn="auto" hangingPunct="0">
              <a:lnSpc>
                <a:spcPct val="90000"/>
              </a:lnSpc>
              <a:spcBef>
                <a:spcPct val="20000"/>
              </a:spcBef>
              <a:spcAft>
                <a:spcPts val="0"/>
              </a:spcAft>
              <a:buFontTx/>
              <a:buChar char="•"/>
              <a:defRPr/>
            </a:pPr>
            <a:r>
              <a:rPr lang="ru-RU" sz="2400" dirty="0">
                <a:latin typeface="+mn-lt"/>
              </a:rPr>
              <a:t>К 59 Другие функциональные заболевания кишечника</a:t>
            </a:r>
          </a:p>
          <a:p>
            <a:pPr marL="342900" indent="-342900" eaLnBrk="0" fontAlgn="auto" hangingPunct="0">
              <a:lnSpc>
                <a:spcPct val="90000"/>
              </a:lnSpc>
              <a:spcBef>
                <a:spcPct val="20000"/>
              </a:spcBef>
              <a:spcAft>
                <a:spcPts val="0"/>
              </a:spcAft>
              <a:defRPr/>
            </a:pPr>
            <a:r>
              <a:rPr lang="ru-RU" sz="2400" dirty="0">
                <a:latin typeface="+mn-lt"/>
              </a:rPr>
              <a:t>   К 59.1 Функциональная диарея</a:t>
            </a:r>
          </a:p>
          <a:p>
            <a:pPr marL="342900" indent="-342900" eaLnBrk="0" fontAlgn="auto" hangingPunct="0">
              <a:lnSpc>
                <a:spcPct val="90000"/>
              </a:lnSpc>
              <a:spcBef>
                <a:spcPct val="20000"/>
              </a:spcBef>
              <a:spcAft>
                <a:spcPts val="0"/>
              </a:spcAft>
              <a:defRPr/>
            </a:pPr>
            <a:r>
              <a:rPr lang="ru-RU" sz="2400" dirty="0">
                <a:latin typeface="+mn-lt"/>
              </a:rPr>
              <a:t>   К 59.2 Нейрогенный кишечник</a:t>
            </a:r>
          </a:p>
          <a:p>
            <a:pPr marL="342900" indent="-342900" eaLnBrk="0" fontAlgn="auto" hangingPunct="0">
              <a:lnSpc>
                <a:spcPct val="90000"/>
              </a:lnSpc>
              <a:spcBef>
                <a:spcPct val="20000"/>
              </a:spcBef>
              <a:spcAft>
                <a:spcPts val="0"/>
              </a:spcAft>
              <a:defRPr/>
            </a:pPr>
            <a:r>
              <a:rPr lang="ru-RU" sz="2400" dirty="0">
                <a:latin typeface="+mn-lt"/>
              </a:rPr>
              <a:t>	</a:t>
            </a:r>
          </a:p>
          <a:p>
            <a:pPr marL="342900" indent="-342900" algn="just" eaLnBrk="0" fontAlgn="auto" hangingPunct="0">
              <a:lnSpc>
                <a:spcPct val="90000"/>
              </a:lnSpc>
              <a:spcBef>
                <a:spcPct val="20000"/>
              </a:spcBef>
              <a:spcAft>
                <a:spcPts val="0"/>
              </a:spcAft>
              <a:defRPr/>
            </a:pPr>
            <a:endParaRPr lang="ru-RU" sz="2000" dirty="0">
              <a:latin typeface="+mn-lt"/>
            </a:endParaRPr>
          </a:p>
          <a:p>
            <a:pPr marL="342900" indent="-342900" eaLnBrk="0" fontAlgn="auto" hangingPunct="0">
              <a:lnSpc>
                <a:spcPct val="90000"/>
              </a:lnSpc>
              <a:spcBef>
                <a:spcPct val="20000"/>
              </a:spcBef>
              <a:spcAft>
                <a:spcPts val="0"/>
              </a:spcAft>
              <a:buFontTx/>
              <a:buChar char="•"/>
              <a:defRPr/>
            </a:pPr>
            <a:endParaRPr lang="ru-RU" sz="3200" kern="0" dirty="0">
              <a:latin typeface="+mn-lt"/>
            </a:endParaRPr>
          </a:p>
        </p:txBody>
      </p:sp>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bwMode="auto">
          <a:xfrm>
            <a:off x="17463" y="476250"/>
            <a:ext cx="9144000" cy="1081088"/>
          </a:xfrm>
          <a:noFill/>
        </p:spPr>
        <p:txBody>
          <a:bodyPr wrap="square" lIns="91440" tIns="45720" rIns="91440" bIns="45720" numCol="1" anchor="ctr" anchorCtr="0" compatLnSpc="1">
            <a:prstTxWarp prst="textNoShape">
              <a:avLst/>
            </a:prstTxWarp>
          </a:bodyPr>
          <a:lstStyle/>
          <a:p>
            <a:pPr algn="ctr" eaLnBrk="1" hangingPunct="1"/>
            <a:r>
              <a:rPr lang="ru-RU" altLang="ru-RU" sz="2400" b="0" smtClean="0">
                <a:solidFill>
                  <a:srgbClr val="DC2A00"/>
                </a:solidFill>
                <a:effectLst/>
                <a:latin typeface="Tahoma" pitchFamily="34" charset="0"/>
              </a:rPr>
              <a:t>          </a:t>
            </a:r>
            <a:r>
              <a:rPr lang="ru-RU" altLang="ru-RU" sz="3200" smtClean="0">
                <a:solidFill>
                  <a:schemeClr val="accent1"/>
                </a:solidFill>
                <a:effectLst/>
                <a:ea typeface="Verdana" pitchFamily="34" charset="0"/>
                <a:cs typeface="Verdana" pitchFamily="34" charset="0"/>
              </a:rPr>
              <a:t>Показания к применению биопрепарато</a:t>
            </a:r>
            <a:r>
              <a:rPr lang="ru-RU" altLang="ru-RU" sz="3200" smtClean="0">
                <a:solidFill>
                  <a:schemeClr val="accent1"/>
                </a:solidFill>
                <a:effectLst/>
              </a:rPr>
              <a:t>в</a:t>
            </a:r>
            <a:endParaRPr lang="en-US" altLang="ru-RU" sz="3200" smtClean="0">
              <a:solidFill>
                <a:schemeClr val="accent1"/>
              </a:solidFill>
              <a:effectLst/>
            </a:endParaRPr>
          </a:p>
        </p:txBody>
      </p:sp>
      <p:sp>
        <p:nvSpPr>
          <p:cNvPr id="100355" name="Rectangle 3"/>
          <p:cNvSpPr>
            <a:spLocks noGrp="1" noChangeArrowheads="1"/>
          </p:cNvSpPr>
          <p:nvPr>
            <p:ph type="body" idx="4294967295"/>
          </p:nvPr>
        </p:nvSpPr>
        <p:spPr>
          <a:xfrm>
            <a:off x="536575" y="2743200"/>
            <a:ext cx="8064500" cy="2786063"/>
          </a:xfrm>
        </p:spPr>
        <p:txBody>
          <a:bodyPr lIns="91440" tIns="45720"/>
          <a:lstStyle/>
          <a:p>
            <a:pPr algn="just" eaLnBrk="1" hangingPunct="1">
              <a:lnSpc>
                <a:spcPct val="90000"/>
              </a:lnSpc>
            </a:pPr>
            <a:r>
              <a:rPr lang="ru-RU" altLang="ru-RU" sz="2000" smtClean="0"/>
              <a:t>Средне-тяжелая и тяжелая стероидорезистентная и стероидозависимая неосложненная формы БК</a:t>
            </a:r>
          </a:p>
          <a:p>
            <a:pPr algn="just" eaLnBrk="1" hangingPunct="1">
              <a:lnSpc>
                <a:spcPct val="90000"/>
              </a:lnSpc>
            </a:pPr>
            <a:endParaRPr lang="ru-RU" altLang="ru-RU" sz="2000" smtClean="0"/>
          </a:p>
          <a:p>
            <a:pPr algn="just" eaLnBrk="1" hangingPunct="1">
              <a:lnSpc>
                <a:spcPct val="90000"/>
              </a:lnSpc>
            </a:pPr>
            <a:r>
              <a:rPr lang="ru-RU" altLang="ru-RU" sz="2000" smtClean="0"/>
              <a:t>Свищевая форма БК</a:t>
            </a:r>
          </a:p>
          <a:p>
            <a:pPr algn="just" eaLnBrk="1" hangingPunct="1">
              <a:lnSpc>
                <a:spcPct val="90000"/>
              </a:lnSpc>
            </a:pPr>
            <a:endParaRPr lang="ru-RU" altLang="ru-RU" sz="2000" smtClean="0"/>
          </a:p>
          <a:p>
            <a:pPr algn="just" eaLnBrk="1" hangingPunct="1">
              <a:lnSpc>
                <a:spcPct val="90000"/>
              </a:lnSpc>
            </a:pPr>
            <a:r>
              <a:rPr lang="ru-RU" altLang="ru-RU" sz="2000" smtClean="0"/>
              <a:t>Средне-тяжелый и тяжелый стероидорезистентный и стероидозависимый ЯК</a:t>
            </a:r>
          </a:p>
          <a:p>
            <a:pPr eaLnBrk="1" hangingPunct="1">
              <a:lnSpc>
                <a:spcPct val="90000"/>
              </a:lnSpc>
              <a:buFont typeface="Wingdings 2" pitchFamily="18" charset="2"/>
              <a:buNone/>
            </a:pPr>
            <a:endParaRPr lang="ru-RU" altLang="ru-RU" sz="2400" smtClean="0">
              <a:latin typeface="Times New Roman Cyr" charset="-52"/>
            </a:endParaRPr>
          </a:p>
        </p:txBody>
      </p:sp>
      <p:sp>
        <p:nvSpPr>
          <p:cNvPr id="100356" name="Text Box 4"/>
          <p:cNvSpPr txBox="1">
            <a:spLocks noChangeArrowheads="1"/>
          </p:cNvSpPr>
          <p:nvPr/>
        </p:nvSpPr>
        <p:spPr bwMode="auto">
          <a:xfrm>
            <a:off x="6726238" y="6162675"/>
            <a:ext cx="169862" cy="523875"/>
          </a:xfrm>
          <a:prstGeom prst="rect">
            <a:avLst/>
          </a:prstGeom>
          <a:noFill/>
          <a:ln w="9525">
            <a:noFill/>
            <a:miter lim="800000"/>
            <a:headEnd/>
            <a:tailEnd/>
          </a:ln>
        </p:spPr>
        <p:txBody>
          <a:bodyPr wrap="none">
            <a:spAutoFit/>
          </a:bodyPr>
          <a:lstStyle/>
          <a:p>
            <a:pPr>
              <a:spcBef>
                <a:spcPct val="30000"/>
              </a:spcBef>
            </a:pPr>
            <a:endParaRPr lang="ru-RU" altLang="ru-RU" sz="1400" b="1">
              <a:latin typeface="Times New Roman" pitchFamily="18" charset="0"/>
            </a:endParaRPr>
          </a:p>
          <a:p>
            <a:pPr>
              <a:spcBef>
                <a:spcPct val="30000"/>
              </a:spcBef>
            </a:pPr>
            <a:endParaRPr lang="ru-RU" altLang="ru-RU" sz="1100" b="1"/>
          </a:p>
        </p:txBody>
      </p:sp>
    </p:spTree>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bwMode="auto">
          <a:xfrm>
            <a:off x="3175" y="333375"/>
            <a:ext cx="9144000" cy="1131888"/>
          </a:xfrm>
          <a:noFill/>
        </p:spPr>
        <p:txBody>
          <a:bodyPr wrap="square" lIns="91440" tIns="45720" rIns="91440" bIns="45720" numCol="1" anchor="ctr" anchorCtr="0" compatLnSpc="1">
            <a:prstTxWarp prst="textNoShape">
              <a:avLst/>
            </a:prstTxWarp>
          </a:bodyPr>
          <a:lstStyle/>
          <a:p>
            <a:pPr algn="ctr"/>
            <a:r>
              <a:rPr lang="ru-RU" altLang="ru-RU" sz="2800" smtClean="0">
                <a:solidFill>
                  <a:schemeClr val="accent1"/>
                </a:solidFill>
                <a:effectLst/>
                <a:ea typeface="Verdana" pitchFamily="34" charset="0"/>
                <a:cs typeface="Verdana" pitchFamily="34" charset="0"/>
              </a:rPr>
              <a:t>Цели пролонгированного лечения пациентов с ВЗК в стадии ремиссии</a:t>
            </a:r>
          </a:p>
        </p:txBody>
      </p:sp>
      <p:sp>
        <p:nvSpPr>
          <p:cNvPr id="82947" name="Text Box 4"/>
          <p:cNvSpPr txBox="1">
            <a:spLocks noChangeArrowheads="1"/>
          </p:cNvSpPr>
          <p:nvPr/>
        </p:nvSpPr>
        <p:spPr bwMode="auto">
          <a:xfrm>
            <a:off x="401638" y="1870075"/>
            <a:ext cx="8901112"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250"/>
              </a:spcBef>
              <a:buClr>
                <a:schemeClr val="accent1"/>
              </a:buClr>
              <a:buSzPct val="80000"/>
              <a:buFont typeface="Wingdings 2" pitchFamily="18" charset="2"/>
              <a:buChar char=""/>
              <a:defRPr sz="2800">
                <a:solidFill>
                  <a:schemeClr val="tx1"/>
                </a:solidFill>
                <a:latin typeface="Verdana" pitchFamily="34" charset="0"/>
              </a:defRPr>
            </a:lvl1pPr>
            <a:lvl2pPr marL="742950" indent="-285750" eaLnBrk="0" hangingPunct="0">
              <a:spcBef>
                <a:spcPts val="250"/>
              </a:spcBef>
              <a:buClr>
                <a:schemeClr val="accent1"/>
              </a:buClr>
              <a:buSzPct val="100000"/>
              <a:buFont typeface="Verdana" pitchFamily="34" charset="0"/>
              <a:buChar char="◦"/>
              <a:defRPr sz="2400">
                <a:solidFill>
                  <a:schemeClr val="tx1"/>
                </a:solidFill>
                <a:latin typeface="Verdana" pitchFamily="34" charset="0"/>
              </a:defRPr>
            </a:lvl2pPr>
            <a:lvl3pPr marL="1143000" indent="-228600" eaLnBrk="0" hangingPunct="0">
              <a:spcBef>
                <a:spcPts val="250"/>
              </a:spcBef>
              <a:buClr>
                <a:srgbClr val="ED3742"/>
              </a:buClr>
              <a:buSzPct val="100000"/>
              <a:buFont typeface="Wingdings 2" pitchFamily="18" charset="2"/>
              <a:buChar char=""/>
              <a:defRPr sz="2200">
                <a:solidFill>
                  <a:schemeClr val="tx1"/>
                </a:solidFill>
                <a:latin typeface="Verdana" pitchFamily="34" charset="0"/>
              </a:defRPr>
            </a:lvl3pPr>
            <a:lvl4pPr marL="1600200" indent="-228600" eaLnBrk="0" hangingPunct="0">
              <a:spcBef>
                <a:spcPts val="225"/>
              </a:spcBef>
              <a:buClr>
                <a:srgbClr val="ED3742"/>
              </a:buClr>
              <a:buSzPct val="112000"/>
              <a:buFont typeface="Verdana" pitchFamily="34" charset="0"/>
              <a:buChar char="◦"/>
              <a:defRPr sz="1900">
                <a:solidFill>
                  <a:schemeClr val="tx1"/>
                </a:solidFill>
                <a:latin typeface="Verdana" pitchFamily="34" charset="0"/>
              </a:defRPr>
            </a:lvl4pPr>
            <a:lvl5pPr marL="2057400" indent="-228600" eaLnBrk="0" hangingPunct="0">
              <a:spcBef>
                <a:spcPts val="250"/>
              </a:spcBef>
              <a:buClr>
                <a:srgbClr val="4A85BF"/>
              </a:buClr>
              <a:buSzPct val="100000"/>
              <a:buFont typeface="Wingdings 2" pitchFamily="18" charset="2"/>
              <a:buChar char=""/>
              <a:defRPr>
                <a:solidFill>
                  <a:schemeClr val="tx1"/>
                </a:solidFill>
                <a:latin typeface="Verdana" pitchFamily="34" charset="0"/>
              </a:defRPr>
            </a:lvl5pPr>
            <a:lvl6pPr marL="2514600" indent="-228600" eaLnBrk="0" fontAlgn="base" hangingPunct="0">
              <a:spcBef>
                <a:spcPts val="250"/>
              </a:spcBef>
              <a:spcAft>
                <a:spcPct val="0"/>
              </a:spcAft>
              <a:buClr>
                <a:srgbClr val="4A85BF"/>
              </a:buClr>
              <a:buSzPct val="100000"/>
              <a:buFont typeface="Wingdings 2" pitchFamily="18" charset="2"/>
              <a:buChar char=""/>
              <a:defRPr>
                <a:solidFill>
                  <a:schemeClr val="tx1"/>
                </a:solidFill>
                <a:latin typeface="Verdana" pitchFamily="34" charset="0"/>
              </a:defRPr>
            </a:lvl6pPr>
            <a:lvl7pPr marL="2971800" indent="-228600" eaLnBrk="0" fontAlgn="base" hangingPunct="0">
              <a:spcBef>
                <a:spcPts val="250"/>
              </a:spcBef>
              <a:spcAft>
                <a:spcPct val="0"/>
              </a:spcAft>
              <a:buClr>
                <a:srgbClr val="4A85BF"/>
              </a:buClr>
              <a:buSzPct val="100000"/>
              <a:buFont typeface="Wingdings 2" pitchFamily="18" charset="2"/>
              <a:buChar char=""/>
              <a:defRPr>
                <a:solidFill>
                  <a:schemeClr val="tx1"/>
                </a:solidFill>
                <a:latin typeface="Verdana" pitchFamily="34" charset="0"/>
              </a:defRPr>
            </a:lvl7pPr>
            <a:lvl8pPr marL="3429000" indent="-228600" eaLnBrk="0" fontAlgn="base" hangingPunct="0">
              <a:spcBef>
                <a:spcPts val="250"/>
              </a:spcBef>
              <a:spcAft>
                <a:spcPct val="0"/>
              </a:spcAft>
              <a:buClr>
                <a:srgbClr val="4A85BF"/>
              </a:buClr>
              <a:buSzPct val="100000"/>
              <a:buFont typeface="Wingdings 2" pitchFamily="18" charset="2"/>
              <a:buChar char=""/>
              <a:defRPr>
                <a:solidFill>
                  <a:schemeClr val="tx1"/>
                </a:solidFill>
                <a:latin typeface="Verdana" pitchFamily="34" charset="0"/>
              </a:defRPr>
            </a:lvl8pPr>
            <a:lvl9pPr marL="3886200" indent="-228600" eaLnBrk="0" fontAlgn="base" hangingPunct="0">
              <a:spcBef>
                <a:spcPts val="250"/>
              </a:spcBef>
              <a:spcAft>
                <a:spcPct val="0"/>
              </a:spcAft>
              <a:buClr>
                <a:srgbClr val="4A85BF"/>
              </a:buClr>
              <a:buSzPct val="100000"/>
              <a:buFont typeface="Wingdings 2" pitchFamily="18" charset="2"/>
              <a:buChar char=""/>
              <a:defRPr>
                <a:solidFill>
                  <a:schemeClr val="tx1"/>
                </a:solidFill>
                <a:latin typeface="Verdana" pitchFamily="34" charset="0"/>
              </a:defRPr>
            </a:lvl9pPr>
          </a:lstStyle>
          <a:p>
            <a:pPr eaLnBrk="1" hangingPunct="1">
              <a:spcBef>
                <a:spcPct val="30000"/>
              </a:spcBef>
              <a:buClrTx/>
              <a:buSzTx/>
              <a:buFont typeface="Arial" pitchFamily="34" charset="0"/>
              <a:buChar char="•"/>
              <a:defRPr/>
            </a:pPr>
            <a:r>
              <a:rPr lang="ru-RU" altLang="ru-RU" sz="2400" dirty="0" smtClean="0">
                <a:latin typeface="Arial" pitchFamily="34" charset="0"/>
              </a:rPr>
              <a:t>Предупреждение рецидива  </a:t>
            </a:r>
            <a:endParaRPr lang="en-US" altLang="ru-RU" sz="2400" dirty="0" smtClean="0">
              <a:latin typeface="Arial" pitchFamily="34" charset="0"/>
            </a:endParaRPr>
          </a:p>
          <a:p>
            <a:pPr eaLnBrk="1" hangingPunct="1">
              <a:spcBef>
                <a:spcPct val="30000"/>
              </a:spcBef>
              <a:buClrTx/>
              <a:buSzTx/>
              <a:buFontTx/>
              <a:buChar char="•"/>
              <a:defRPr/>
            </a:pPr>
            <a:endParaRPr lang="en-US" altLang="ru-RU" sz="2400" dirty="0" smtClean="0">
              <a:latin typeface="Arial" pitchFamily="34" charset="0"/>
            </a:endParaRPr>
          </a:p>
          <a:p>
            <a:pPr marL="342900" indent="-342900" eaLnBrk="1" hangingPunct="1">
              <a:spcBef>
                <a:spcPct val="30000"/>
              </a:spcBef>
              <a:buClrTx/>
              <a:buSzTx/>
              <a:defRPr/>
            </a:pPr>
            <a:r>
              <a:rPr lang="en-US" altLang="ru-RU" sz="2400" dirty="0" smtClean="0">
                <a:latin typeface="Arial" pitchFamily="34" charset="0"/>
              </a:rPr>
              <a:t> </a:t>
            </a:r>
            <a:r>
              <a:rPr lang="ru-RU" altLang="ru-RU" sz="2400" dirty="0" smtClean="0">
                <a:latin typeface="Arial" pitchFamily="34" charset="0"/>
              </a:rPr>
              <a:t>Поддержание ремиссии без  ГКС     </a:t>
            </a:r>
          </a:p>
          <a:p>
            <a:pPr eaLnBrk="1" hangingPunct="1">
              <a:spcBef>
                <a:spcPct val="30000"/>
              </a:spcBef>
              <a:buClrTx/>
              <a:buSzTx/>
              <a:buFontTx/>
              <a:buNone/>
              <a:defRPr/>
            </a:pPr>
            <a:endParaRPr lang="ru-RU" altLang="ru-RU" sz="2400" dirty="0" smtClean="0">
              <a:latin typeface="Arial" pitchFamily="34" charset="0"/>
            </a:endParaRPr>
          </a:p>
          <a:p>
            <a:pPr eaLnBrk="1" hangingPunct="1">
              <a:spcBef>
                <a:spcPct val="30000"/>
              </a:spcBef>
              <a:buClrTx/>
              <a:buSzTx/>
              <a:buFontTx/>
              <a:buChar char="•"/>
              <a:defRPr/>
            </a:pPr>
            <a:r>
              <a:rPr lang="en-US" altLang="ru-RU" sz="2400" dirty="0" smtClean="0">
                <a:latin typeface="Arial" pitchFamily="34" charset="0"/>
              </a:rPr>
              <a:t> </a:t>
            </a:r>
            <a:r>
              <a:rPr lang="ru-RU" altLang="ru-RU" sz="2400" dirty="0" smtClean="0">
                <a:latin typeface="Arial" pitchFamily="34" charset="0"/>
              </a:rPr>
              <a:t>Профилактика рака толстой кишки (у пациентов с ЯК)</a:t>
            </a:r>
          </a:p>
          <a:p>
            <a:pPr eaLnBrk="1" hangingPunct="1">
              <a:spcBef>
                <a:spcPct val="30000"/>
              </a:spcBef>
              <a:buClrTx/>
              <a:buSzTx/>
              <a:buFontTx/>
              <a:buNone/>
              <a:defRPr/>
            </a:pPr>
            <a:endParaRPr lang="ru-RU" altLang="ru-RU" dirty="0" smtClean="0">
              <a:latin typeface="Arial" pitchFamily="34" charset="0"/>
            </a:endParaRPr>
          </a:p>
        </p:txBody>
      </p:sp>
    </p:spTree>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26988" y="333375"/>
            <a:ext cx="9144000" cy="1144588"/>
          </a:xfrm>
          <a:prstGeom prst="rect">
            <a:avLst/>
          </a:prstGeom>
          <a:noFill/>
          <a:ln w="9525">
            <a:noFill/>
            <a:miter lim="800000"/>
            <a:headEnd/>
            <a:tailEnd/>
          </a:ln>
        </p:spPr>
        <p:txBody>
          <a:bodyPr>
            <a:spAutoFit/>
          </a:bodyPr>
          <a:lstStyle/>
          <a:p>
            <a:pPr algn="ctr">
              <a:spcBef>
                <a:spcPct val="30000"/>
              </a:spcBef>
            </a:pPr>
            <a:r>
              <a:rPr lang="ru-RU" altLang="ru-RU" sz="3200" b="1">
                <a:solidFill>
                  <a:srgbClr val="FFFF00"/>
                </a:solidFill>
                <a:latin typeface="Times New Roman" pitchFamily="18" charset="0"/>
                <a:cs typeface="Times New Roman" pitchFamily="18" charset="0"/>
              </a:rPr>
              <a:t>   </a:t>
            </a:r>
            <a:r>
              <a:rPr lang="ru-RU" altLang="ru-RU" sz="2800" b="1">
                <a:solidFill>
                  <a:schemeClr val="accent1"/>
                </a:solidFill>
                <a:latin typeface="Verdana" pitchFamily="34" charset="0"/>
                <a:ea typeface="Verdana" pitchFamily="34" charset="0"/>
                <a:cs typeface="Verdana" pitchFamily="34" charset="0"/>
              </a:rPr>
              <a:t>Факторы, определяющие выбор </a:t>
            </a:r>
          </a:p>
          <a:p>
            <a:pPr algn="ctr">
              <a:spcBef>
                <a:spcPct val="30000"/>
              </a:spcBef>
            </a:pPr>
            <a:r>
              <a:rPr lang="ru-RU" altLang="ru-RU" sz="2800" b="1">
                <a:solidFill>
                  <a:schemeClr val="accent1"/>
                </a:solidFill>
                <a:latin typeface="Verdana" pitchFamily="34" charset="0"/>
                <a:ea typeface="Verdana" pitchFamily="34" charset="0"/>
                <a:cs typeface="Verdana" pitchFamily="34" charset="0"/>
              </a:rPr>
              <a:t>    поддерживающей терапии ВЗК</a:t>
            </a:r>
          </a:p>
        </p:txBody>
      </p:sp>
      <p:sp>
        <p:nvSpPr>
          <p:cNvPr id="102403" name="Text Box 3"/>
          <p:cNvSpPr txBox="1">
            <a:spLocks noChangeArrowheads="1"/>
          </p:cNvSpPr>
          <p:nvPr/>
        </p:nvSpPr>
        <p:spPr bwMode="auto">
          <a:xfrm>
            <a:off x="334963" y="1541463"/>
            <a:ext cx="8239125" cy="4376737"/>
          </a:xfrm>
          <a:prstGeom prst="rect">
            <a:avLst/>
          </a:prstGeom>
          <a:noFill/>
          <a:ln w="9525">
            <a:noFill/>
            <a:miter lim="800000"/>
            <a:headEnd/>
            <a:tailEnd/>
          </a:ln>
        </p:spPr>
        <p:txBody>
          <a:bodyPr>
            <a:spAutoFit/>
          </a:bodyPr>
          <a:lstStyle/>
          <a:p>
            <a:pPr>
              <a:spcBef>
                <a:spcPct val="30000"/>
              </a:spcBef>
              <a:buFontTx/>
              <a:buChar char="•"/>
            </a:pPr>
            <a:r>
              <a:rPr lang="ru-RU" altLang="ru-RU" sz="2400" b="1">
                <a:solidFill>
                  <a:schemeClr val="bg1"/>
                </a:solidFill>
              </a:rPr>
              <a:t>  </a:t>
            </a:r>
            <a:r>
              <a:rPr lang="ru-RU" altLang="ru-RU" sz="2400"/>
              <a:t>Частота рецидивирования  </a:t>
            </a:r>
          </a:p>
          <a:p>
            <a:pPr>
              <a:lnSpc>
                <a:spcPct val="130000"/>
              </a:lnSpc>
              <a:spcBef>
                <a:spcPct val="30000"/>
              </a:spcBef>
              <a:buFontTx/>
              <a:buChar char="•"/>
            </a:pPr>
            <a:r>
              <a:rPr lang="ru-RU" altLang="ru-RU" sz="2400"/>
              <a:t>  Протяженность воспалительного процесса</a:t>
            </a:r>
          </a:p>
          <a:p>
            <a:pPr>
              <a:lnSpc>
                <a:spcPct val="130000"/>
              </a:lnSpc>
              <a:spcBef>
                <a:spcPct val="30000"/>
              </a:spcBef>
              <a:buFontTx/>
              <a:buChar char="•"/>
            </a:pPr>
            <a:r>
              <a:rPr lang="ru-RU" altLang="ru-RU" sz="2400"/>
              <a:t>  Каким препаратом была индуцирована ремиссия</a:t>
            </a:r>
          </a:p>
          <a:p>
            <a:pPr>
              <a:lnSpc>
                <a:spcPct val="130000"/>
              </a:lnSpc>
              <a:spcBef>
                <a:spcPct val="30000"/>
              </a:spcBef>
              <a:buFontTx/>
              <a:buChar char="•"/>
            </a:pPr>
            <a:r>
              <a:rPr lang="ru-RU" altLang="ru-RU" sz="2400"/>
              <a:t>  Эффективность предыдущей поддерживающей 	терапии</a:t>
            </a:r>
          </a:p>
          <a:p>
            <a:pPr>
              <a:lnSpc>
                <a:spcPct val="130000"/>
              </a:lnSpc>
              <a:spcBef>
                <a:spcPct val="30000"/>
              </a:spcBef>
              <a:buFontTx/>
              <a:buChar char="•"/>
            </a:pPr>
            <a:r>
              <a:rPr lang="ru-RU" altLang="ru-RU" sz="2400"/>
              <a:t>  Безопасность и доказанная эффективность 	выбранных  лекарственных средств </a:t>
            </a:r>
          </a:p>
          <a:p>
            <a:pPr>
              <a:lnSpc>
                <a:spcPct val="130000"/>
              </a:lnSpc>
              <a:spcBef>
                <a:spcPct val="30000"/>
              </a:spcBef>
              <a:buFontTx/>
              <a:buChar char="•"/>
            </a:pPr>
            <a:r>
              <a:rPr lang="ru-RU" altLang="ru-RU" sz="2400"/>
              <a:t>  Риск развития КРР</a:t>
            </a:r>
          </a:p>
        </p:txBody>
      </p:sp>
    </p:spTree>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bwMode="auto">
          <a:xfrm>
            <a:off x="334963" y="188913"/>
            <a:ext cx="8809037" cy="1204912"/>
          </a:xfrm>
          <a:noFill/>
        </p:spPr>
        <p:txBody>
          <a:bodyPr wrap="square" lIns="91440" tIns="45720" rIns="91440" bIns="45720" numCol="1" anchor="ctr" anchorCtr="0" compatLnSpc="1">
            <a:prstTxWarp prst="textNoShape">
              <a:avLst/>
            </a:prstTxWarp>
          </a:bodyPr>
          <a:lstStyle/>
          <a:p>
            <a:r>
              <a:rPr lang="ru-RU" altLang="ru-RU" sz="2400" smtClean="0">
                <a:solidFill>
                  <a:schemeClr val="accent1"/>
                </a:solidFill>
                <a:effectLst/>
                <a:ea typeface="Verdana" pitchFamily="34" charset="0"/>
                <a:cs typeface="Verdana" pitchFamily="34" charset="0"/>
              </a:rPr>
              <a:t>Варианты противорецидивной поддерживающей терапии ЯК (ЕССО консенсус)</a:t>
            </a:r>
          </a:p>
        </p:txBody>
      </p:sp>
      <p:sp>
        <p:nvSpPr>
          <p:cNvPr id="103427" name="Text Box 3"/>
          <p:cNvSpPr txBox="1">
            <a:spLocks noChangeArrowheads="1"/>
          </p:cNvSpPr>
          <p:nvPr/>
        </p:nvSpPr>
        <p:spPr bwMode="auto">
          <a:xfrm>
            <a:off x="539750" y="1335088"/>
            <a:ext cx="8604250" cy="4933950"/>
          </a:xfrm>
          <a:prstGeom prst="rect">
            <a:avLst/>
          </a:prstGeom>
          <a:noFill/>
          <a:ln w="9525">
            <a:noFill/>
            <a:miter lim="800000"/>
            <a:headEnd/>
            <a:tailEnd/>
          </a:ln>
        </p:spPr>
        <p:txBody>
          <a:bodyPr>
            <a:spAutoFit/>
          </a:bodyPr>
          <a:lstStyle/>
          <a:p>
            <a:pPr>
              <a:spcBef>
                <a:spcPct val="30000"/>
              </a:spcBef>
            </a:pPr>
            <a:r>
              <a:rPr lang="ru-RU" altLang="ru-RU" sz="2000"/>
              <a:t>В случае ремиссии, достигнутой 5-АСК или ГКС</a:t>
            </a:r>
          </a:p>
          <a:p>
            <a:pPr>
              <a:lnSpc>
                <a:spcPct val="160000"/>
              </a:lnSpc>
              <a:spcBef>
                <a:spcPct val="30000"/>
              </a:spcBef>
              <a:buFontTx/>
              <a:buChar char="•"/>
            </a:pPr>
            <a:r>
              <a:rPr lang="ru-RU" altLang="ru-RU" sz="2000"/>
              <a:t>   Месалазин, мин. доза 1,2-1,5 г в сутки  (УД1а, СР А)</a:t>
            </a:r>
          </a:p>
          <a:p>
            <a:pPr>
              <a:lnSpc>
                <a:spcPct val="170000"/>
              </a:lnSpc>
              <a:spcBef>
                <a:spcPct val="30000"/>
              </a:spcBef>
              <a:buFontTx/>
              <a:buChar char="•"/>
            </a:pPr>
            <a:r>
              <a:rPr lang="ru-RU" altLang="ru-RU" sz="2000"/>
              <a:t>   Сульфасалазин  не является препаратом выбора в связи с  </a:t>
            </a:r>
          </a:p>
          <a:p>
            <a:pPr>
              <a:spcBef>
                <a:spcPct val="30000"/>
              </a:spcBef>
            </a:pPr>
            <a:r>
              <a:rPr lang="ru-RU" altLang="ru-RU" sz="2000"/>
              <a:t>    высокой частотой побочных эффектов (УД1а, СР А)</a:t>
            </a:r>
          </a:p>
          <a:p>
            <a:pPr>
              <a:lnSpc>
                <a:spcPct val="170000"/>
              </a:lnSpc>
              <a:spcBef>
                <a:spcPct val="30000"/>
              </a:spcBef>
              <a:buFontTx/>
              <a:buChar char="•"/>
            </a:pPr>
            <a:r>
              <a:rPr lang="ru-RU" altLang="ru-RU" sz="2000"/>
              <a:t>   При дистальных и левосторонних формах рекомендуются  </a:t>
            </a:r>
          </a:p>
          <a:p>
            <a:pPr>
              <a:spcBef>
                <a:spcPct val="30000"/>
              </a:spcBef>
            </a:pPr>
            <a:r>
              <a:rPr lang="ru-RU" altLang="ru-RU" sz="2000"/>
              <a:t>     топические аминосалицилаты 3 г в неделю (УД1а, СР А)</a:t>
            </a:r>
          </a:p>
          <a:p>
            <a:pPr>
              <a:lnSpc>
                <a:spcPct val="160000"/>
              </a:lnSpc>
              <a:spcBef>
                <a:spcPct val="30000"/>
              </a:spcBef>
              <a:buFontTx/>
              <a:buChar char="•"/>
            </a:pPr>
            <a:r>
              <a:rPr lang="ru-RU" altLang="ru-RU" sz="2000"/>
              <a:t>   Все препараты 5-АСК равны по эффективности (УД1а, СР А)</a:t>
            </a:r>
          </a:p>
          <a:p>
            <a:pPr>
              <a:lnSpc>
                <a:spcPct val="130000"/>
              </a:lnSpc>
              <a:spcBef>
                <a:spcPct val="30000"/>
              </a:spcBef>
              <a:buFontTx/>
              <a:buChar char="•"/>
            </a:pPr>
            <a:r>
              <a:rPr lang="ru-RU" altLang="ru-RU" sz="2000"/>
              <a:t>   Длительность поддерживающей терапии –  2 года после  </a:t>
            </a:r>
          </a:p>
          <a:p>
            <a:pPr>
              <a:spcBef>
                <a:spcPct val="30000"/>
              </a:spcBef>
            </a:pPr>
            <a:r>
              <a:rPr lang="ru-RU" altLang="ru-RU" sz="2000"/>
              <a:t>     стихания атаки</a:t>
            </a:r>
          </a:p>
          <a:p>
            <a:pPr>
              <a:spcBef>
                <a:spcPct val="30000"/>
              </a:spcBef>
            </a:pPr>
            <a:endParaRPr lang="ru-RU" altLang="ru-RU" sz="2200"/>
          </a:p>
        </p:txBody>
      </p:sp>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bwMode="auto">
          <a:xfrm>
            <a:off x="268288" y="428625"/>
            <a:ext cx="8875712" cy="1373188"/>
          </a:xfrm>
          <a:noFill/>
        </p:spPr>
        <p:txBody>
          <a:bodyPr wrap="square" lIns="91440" tIns="45720" rIns="91440" bIns="45720" numCol="1" anchor="ctr" anchorCtr="0" compatLnSpc="1">
            <a:prstTxWarp prst="textNoShape">
              <a:avLst/>
            </a:prstTxWarp>
          </a:bodyPr>
          <a:lstStyle/>
          <a:p>
            <a:pPr algn="ctr"/>
            <a:r>
              <a:rPr lang="ru-RU" altLang="ru-RU" sz="2800" smtClean="0">
                <a:solidFill>
                  <a:schemeClr val="accent1"/>
                </a:solidFill>
                <a:effectLst/>
                <a:ea typeface="Verdana" pitchFamily="34" charset="0"/>
                <a:cs typeface="Verdana" pitchFamily="34" charset="0"/>
              </a:rPr>
              <a:t>Варианты противорецидивной поддерживающей терапии ЯК </a:t>
            </a:r>
            <a:br>
              <a:rPr lang="ru-RU" altLang="ru-RU" sz="2800" smtClean="0">
                <a:solidFill>
                  <a:schemeClr val="accent1"/>
                </a:solidFill>
                <a:effectLst/>
                <a:ea typeface="Verdana" pitchFamily="34" charset="0"/>
                <a:cs typeface="Verdana" pitchFamily="34" charset="0"/>
              </a:rPr>
            </a:br>
            <a:r>
              <a:rPr lang="ru-RU" altLang="ru-RU" sz="2800" smtClean="0">
                <a:solidFill>
                  <a:schemeClr val="accent1"/>
                </a:solidFill>
                <a:effectLst/>
                <a:ea typeface="Verdana" pitchFamily="34" charset="0"/>
                <a:cs typeface="Verdana" pitchFamily="34" charset="0"/>
              </a:rPr>
              <a:t>(ЕССО консенсус)</a:t>
            </a:r>
          </a:p>
        </p:txBody>
      </p:sp>
      <p:sp>
        <p:nvSpPr>
          <p:cNvPr id="104451" name="Text Box 4"/>
          <p:cNvSpPr txBox="1">
            <a:spLocks noChangeArrowheads="1"/>
          </p:cNvSpPr>
          <p:nvPr/>
        </p:nvSpPr>
        <p:spPr bwMode="auto">
          <a:xfrm>
            <a:off x="395288" y="1814513"/>
            <a:ext cx="8208962" cy="3711575"/>
          </a:xfrm>
          <a:prstGeom prst="rect">
            <a:avLst/>
          </a:prstGeom>
          <a:noFill/>
          <a:ln w="9525">
            <a:noFill/>
            <a:miter lim="800000"/>
            <a:headEnd/>
            <a:tailEnd/>
          </a:ln>
        </p:spPr>
        <p:txBody>
          <a:bodyPr>
            <a:spAutoFit/>
          </a:bodyPr>
          <a:lstStyle/>
          <a:p>
            <a:pPr>
              <a:spcBef>
                <a:spcPct val="30000"/>
              </a:spcBef>
            </a:pPr>
            <a:r>
              <a:rPr lang="ru-RU" altLang="ru-RU" sz="2400"/>
              <a:t>Азатиоприн  (АЗА) для поддерживающей </a:t>
            </a:r>
          </a:p>
          <a:p>
            <a:pPr>
              <a:spcBef>
                <a:spcPct val="30000"/>
              </a:spcBef>
            </a:pPr>
            <a:r>
              <a:rPr lang="ru-RU" altLang="ru-RU" sz="2400"/>
              <a:t>терапии 2 мг </a:t>
            </a:r>
            <a:r>
              <a:rPr lang="en-US" altLang="ru-RU" sz="2400"/>
              <a:t>/</a:t>
            </a:r>
            <a:r>
              <a:rPr lang="ru-RU" altLang="ru-RU" sz="2400"/>
              <a:t>кг массы в сутки применяется:</a:t>
            </a:r>
          </a:p>
          <a:p>
            <a:pPr>
              <a:spcBef>
                <a:spcPct val="30000"/>
              </a:spcBef>
              <a:buFontTx/>
              <a:buChar char="•"/>
            </a:pPr>
            <a:r>
              <a:rPr lang="ru-RU" altLang="ru-RU" sz="2400"/>
              <a:t> после достижения ремиссии циклоспорином (УД 3а, СР С)</a:t>
            </a:r>
          </a:p>
          <a:p>
            <a:pPr>
              <a:spcBef>
                <a:spcPct val="30000"/>
              </a:spcBef>
              <a:buFontTx/>
              <a:buChar char="•"/>
            </a:pPr>
            <a:r>
              <a:rPr lang="ru-RU" altLang="ru-RU" sz="2400"/>
              <a:t> при частых рецидивах ( более 1 раза в год) на фоне  </a:t>
            </a:r>
          </a:p>
          <a:p>
            <a:pPr>
              <a:spcBef>
                <a:spcPct val="30000"/>
              </a:spcBef>
            </a:pPr>
            <a:r>
              <a:rPr lang="ru-RU" altLang="ru-RU" sz="2400"/>
              <a:t>  адекватных доз 5-АСК (УД 5, СР </a:t>
            </a:r>
            <a:r>
              <a:rPr lang="en-US" altLang="ru-RU" sz="2400"/>
              <a:t>D</a:t>
            </a:r>
            <a:r>
              <a:rPr lang="ru-RU" altLang="ru-RU" sz="2400"/>
              <a:t>)</a:t>
            </a:r>
          </a:p>
          <a:p>
            <a:pPr>
              <a:spcBef>
                <a:spcPct val="30000"/>
              </a:spcBef>
              <a:buFontTx/>
              <a:buChar char="•"/>
            </a:pPr>
            <a:r>
              <a:rPr lang="ru-RU" altLang="ru-RU" sz="2400"/>
              <a:t> при стероидозависимости</a:t>
            </a:r>
            <a:r>
              <a:rPr lang="en-US" altLang="ru-RU" sz="2400"/>
              <a:t> </a:t>
            </a:r>
            <a:r>
              <a:rPr lang="ru-RU" altLang="ru-RU" sz="2400"/>
              <a:t>(УД1а, СР А)</a:t>
            </a:r>
          </a:p>
          <a:p>
            <a:pPr>
              <a:spcBef>
                <a:spcPct val="30000"/>
              </a:spcBef>
              <a:buFontTx/>
              <a:buChar char="•"/>
            </a:pPr>
            <a:r>
              <a:rPr lang="ru-RU" altLang="ru-RU" sz="2400"/>
              <a:t> возможно и при интенсивной терапии ГКС (УД 5, СР </a:t>
            </a:r>
            <a:r>
              <a:rPr lang="en-US" altLang="ru-RU" sz="2400"/>
              <a:t>D</a:t>
            </a:r>
            <a:r>
              <a:rPr lang="ru-RU" altLang="ru-RU" sz="2400"/>
              <a:t>)</a:t>
            </a:r>
          </a:p>
        </p:txBody>
      </p:sp>
    </p:spTree>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idx="4294967295"/>
          </p:nvPr>
        </p:nvSpPr>
        <p:spPr bwMode="auto">
          <a:xfrm>
            <a:off x="276225" y="620713"/>
            <a:ext cx="8667750" cy="1373187"/>
          </a:xfrm>
          <a:noFill/>
        </p:spPr>
        <p:txBody>
          <a:bodyPr wrap="square" lIns="91440" tIns="45720" rIns="91440" bIns="45720" numCol="1" anchor="ctr" anchorCtr="0" compatLnSpc="1">
            <a:prstTxWarp prst="textNoShape">
              <a:avLst/>
            </a:prstTxWarp>
          </a:bodyPr>
          <a:lstStyle/>
          <a:p>
            <a:pPr algn="ctr"/>
            <a:r>
              <a:rPr lang="ru-RU" altLang="ru-RU" sz="2800" smtClean="0">
                <a:solidFill>
                  <a:schemeClr val="accent1"/>
                </a:solidFill>
                <a:effectLst/>
                <a:ea typeface="Verdana" pitchFamily="34" charset="0"/>
                <a:cs typeface="Verdana" pitchFamily="34" charset="0"/>
              </a:rPr>
              <a:t>Варианты противорецидивной поддерживающей терапии ЯК (ЕССО консенсус)</a:t>
            </a:r>
          </a:p>
        </p:txBody>
      </p:sp>
      <p:sp>
        <p:nvSpPr>
          <p:cNvPr id="105475" name="Text Box 3"/>
          <p:cNvSpPr txBox="1">
            <a:spLocks noChangeArrowheads="1"/>
          </p:cNvSpPr>
          <p:nvPr/>
        </p:nvSpPr>
        <p:spPr bwMode="auto">
          <a:xfrm>
            <a:off x="381000" y="2251075"/>
            <a:ext cx="8458200" cy="2862263"/>
          </a:xfrm>
          <a:prstGeom prst="rect">
            <a:avLst/>
          </a:prstGeom>
          <a:noFill/>
          <a:ln w="9525">
            <a:noFill/>
            <a:miter lim="800000"/>
            <a:headEnd/>
            <a:tailEnd/>
          </a:ln>
        </p:spPr>
        <p:txBody>
          <a:bodyPr>
            <a:spAutoFit/>
          </a:bodyPr>
          <a:lstStyle/>
          <a:p>
            <a:pPr>
              <a:spcBef>
                <a:spcPct val="30000"/>
              </a:spcBef>
            </a:pPr>
            <a:r>
              <a:rPr lang="ru-RU" altLang="ru-RU" sz="2400"/>
              <a:t>Инфликсимаб  (ИФ) </a:t>
            </a:r>
          </a:p>
          <a:p>
            <a:pPr>
              <a:spcBef>
                <a:spcPct val="30000"/>
              </a:spcBef>
              <a:buFontTx/>
              <a:buChar char="•"/>
            </a:pPr>
            <a:r>
              <a:rPr lang="ru-RU" altLang="ru-RU" sz="2400"/>
              <a:t> для поддерживающей терапии применяется после  </a:t>
            </a:r>
          </a:p>
          <a:p>
            <a:pPr>
              <a:spcBef>
                <a:spcPct val="30000"/>
              </a:spcBef>
            </a:pPr>
            <a:r>
              <a:rPr lang="ru-RU" altLang="ru-RU" sz="2400"/>
              <a:t>  достижения ремиссии ИФ (УД </a:t>
            </a:r>
            <a:r>
              <a:rPr lang="en-US" altLang="ru-RU" sz="2400"/>
              <a:t>1b</a:t>
            </a:r>
            <a:r>
              <a:rPr lang="ru-RU" altLang="ru-RU" sz="2400"/>
              <a:t>, СР А)</a:t>
            </a:r>
          </a:p>
          <a:p>
            <a:pPr>
              <a:spcBef>
                <a:spcPct val="30000"/>
              </a:spcBef>
            </a:pPr>
            <a:r>
              <a:rPr lang="ru-RU" altLang="ru-RU" sz="2400"/>
              <a:t> </a:t>
            </a:r>
          </a:p>
          <a:p>
            <a:pPr>
              <a:spcBef>
                <a:spcPct val="30000"/>
              </a:spcBef>
              <a:buFontTx/>
              <a:buChar char="•"/>
            </a:pPr>
            <a:r>
              <a:rPr lang="ru-RU" altLang="ru-RU" sz="2400"/>
              <a:t> для уменьшения числа побочных эффектов возможна  </a:t>
            </a:r>
          </a:p>
          <a:p>
            <a:pPr>
              <a:spcBef>
                <a:spcPct val="30000"/>
              </a:spcBef>
            </a:pPr>
            <a:r>
              <a:rPr lang="ru-RU" altLang="ru-RU" sz="2400"/>
              <a:t>  комбинация ИФ с иммуносупрессорами (УД 3  СР С)</a:t>
            </a:r>
          </a:p>
        </p:txBody>
      </p:sp>
    </p:spTree>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idx="4294967295"/>
          </p:nvPr>
        </p:nvSpPr>
        <p:spPr bwMode="auto">
          <a:xfrm>
            <a:off x="303213" y="387350"/>
            <a:ext cx="8863012" cy="1373188"/>
          </a:xfrm>
          <a:noFill/>
        </p:spPr>
        <p:txBody>
          <a:bodyPr wrap="square" lIns="91440" tIns="45720" rIns="91440" bIns="45720" numCol="1" anchor="ctr" anchorCtr="0" compatLnSpc="1">
            <a:prstTxWarp prst="textNoShape">
              <a:avLst/>
            </a:prstTxWarp>
          </a:bodyPr>
          <a:lstStyle/>
          <a:p>
            <a:pPr algn="ctr"/>
            <a:r>
              <a:rPr lang="ru-RU" altLang="ru-RU" sz="2800" smtClean="0">
                <a:solidFill>
                  <a:schemeClr val="accent1"/>
                </a:solidFill>
                <a:effectLst/>
                <a:ea typeface="Verdana" pitchFamily="34" charset="0"/>
                <a:cs typeface="Verdana" pitchFamily="34" charset="0"/>
              </a:rPr>
              <a:t>Варианты противорецидивной поддерживающей терапии БК </a:t>
            </a:r>
            <a:br>
              <a:rPr lang="ru-RU" altLang="ru-RU" sz="2800" smtClean="0">
                <a:solidFill>
                  <a:schemeClr val="accent1"/>
                </a:solidFill>
                <a:effectLst/>
                <a:ea typeface="Verdana" pitchFamily="34" charset="0"/>
                <a:cs typeface="Verdana" pitchFamily="34" charset="0"/>
              </a:rPr>
            </a:br>
            <a:r>
              <a:rPr lang="ru-RU" altLang="ru-RU" sz="2800" smtClean="0">
                <a:solidFill>
                  <a:schemeClr val="accent1"/>
                </a:solidFill>
                <a:effectLst/>
                <a:ea typeface="Verdana" pitchFamily="34" charset="0"/>
                <a:cs typeface="Verdana" pitchFamily="34" charset="0"/>
              </a:rPr>
              <a:t>(ЕССО консенсус)</a:t>
            </a:r>
          </a:p>
        </p:txBody>
      </p:sp>
      <p:sp>
        <p:nvSpPr>
          <p:cNvPr id="106499" name="Text Box 3"/>
          <p:cNvSpPr txBox="1">
            <a:spLocks noChangeArrowheads="1"/>
          </p:cNvSpPr>
          <p:nvPr/>
        </p:nvSpPr>
        <p:spPr bwMode="auto">
          <a:xfrm>
            <a:off x="395288" y="1700213"/>
            <a:ext cx="8748712" cy="3878262"/>
          </a:xfrm>
          <a:prstGeom prst="rect">
            <a:avLst/>
          </a:prstGeom>
          <a:noFill/>
          <a:ln w="9525">
            <a:noFill/>
            <a:miter lim="800000"/>
            <a:headEnd/>
            <a:tailEnd/>
          </a:ln>
        </p:spPr>
        <p:txBody>
          <a:bodyPr>
            <a:spAutoFit/>
          </a:bodyPr>
          <a:lstStyle/>
          <a:p>
            <a:pPr>
              <a:spcBef>
                <a:spcPct val="30000"/>
              </a:spcBef>
            </a:pPr>
            <a:r>
              <a:rPr lang="ru-RU" altLang="ru-RU" sz="2000"/>
              <a:t>Первая ремиссия, достигнутая 5-АСК </a:t>
            </a:r>
          </a:p>
          <a:p>
            <a:pPr>
              <a:lnSpc>
                <a:spcPct val="130000"/>
              </a:lnSpc>
              <a:spcBef>
                <a:spcPct val="30000"/>
              </a:spcBef>
              <a:buFontTx/>
              <a:buChar char="•"/>
            </a:pPr>
            <a:r>
              <a:rPr lang="ru-RU" altLang="ru-RU" sz="2000"/>
              <a:t>   месалазин, мин. доза не менее 2 г в сутки  (УД</a:t>
            </a:r>
            <a:r>
              <a:rPr lang="en-US" altLang="ru-RU" sz="2000"/>
              <a:t> </a:t>
            </a:r>
            <a:r>
              <a:rPr lang="ru-RU" altLang="ru-RU" sz="2000"/>
              <a:t>1</a:t>
            </a:r>
            <a:r>
              <a:rPr lang="en-US" altLang="ru-RU" sz="2000"/>
              <a:t>b</a:t>
            </a:r>
            <a:r>
              <a:rPr lang="ru-RU" altLang="ru-RU" sz="2000"/>
              <a:t>, СР </a:t>
            </a:r>
            <a:r>
              <a:rPr lang="en-US" altLang="ru-RU" sz="2000"/>
              <a:t>D</a:t>
            </a:r>
            <a:r>
              <a:rPr lang="ru-RU" altLang="ru-RU" sz="2000"/>
              <a:t>)</a:t>
            </a:r>
            <a:endParaRPr lang="en-US" altLang="ru-RU" sz="2000"/>
          </a:p>
          <a:p>
            <a:pPr>
              <a:spcBef>
                <a:spcPct val="30000"/>
              </a:spcBef>
            </a:pPr>
            <a:r>
              <a:rPr lang="ru-RU" altLang="ru-RU" sz="2000"/>
              <a:t>Первая ремиссия, достигнутая ГКС</a:t>
            </a:r>
          </a:p>
          <a:p>
            <a:pPr>
              <a:spcBef>
                <a:spcPct val="30000"/>
              </a:spcBef>
              <a:buFontTx/>
              <a:buChar char="•"/>
            </a:pPr>
            <a:r>
              <a:rPr lang="ru-RU" altLang="ru-RU" sz="2000"/>
              <a:t>   азатиоприн (АЗА) 2 мг\кг массы в сутки (УД 1а, СР А)</a:t>
            </a:r>
          </a:p>
          <a:p>
            <a:pPr>
              <a:spcBef>
                <a:spcPct val="30000"/>
              </a:spcBef>
            </a:pPr>
            <a:r>
              <a:rPr lang="ru-RU" altLang="ru-RU" sz="2000"/>
              <a:t>Рецидив БК илеоцекальной локализации</a:t>
            </a:r>
          </a:p>
          <a:p>
            <a:pPr>
              <a:lnSpc>
                <a:spcPct val="130000"/>
              </a:lnSpc>
              <a:spcBef>
                <a:spcPct val="30000"/>
              </a:spcBef>
              <a:buFontTx/>
              <a:buChar char="•"/>
            </a:pPr>
            <a:r>
              <a:rPr lang="ru-RU" altLang="ru-RU" sz="2000"/>
              <a:t>   после достижения ремиссии следует увеличить дозу  поддерживаю-щей терапии 5-АСК или АЗА (УД</a:t>
            </a:r>
            <a:r>
              <a:rPr lang="en-US" altLang="ru-RU" sz="2000"/>
              <a:t> </a:t>
            </a:r>
            <a:r>
              <a:rPr lang="ru-RU" altLang="ru-RU" sz="2000"/>
              <a:t>1</a:t>
            </a:r>
            <a:r>
              <a:rPr lang="en-US" altLang="ru-RU" sz="2000"/>
              <a:t>b</a:t>
            </a:r>
            <a:r>
              <a:rPr lang="ru-RU" altLang="ru-RU" sz="2000"/>
              <a:t>, СР </a:t>
            </a:r>
            <a:r>
              <a:rPr lang="en-US" altLang="ru-RU" sz="2000"/>
              <a:t>D</a:t>
            </a:r>
            <a:r>
              <a:rPr lang="ru-RU" altLang="ru-RU" sz="2000"/>
              <a:t>(предпочтение отдается АЗА)</a:t>
            </a:r>
          </a:p>
          <a:p>
            <a:pPr>
              <a:lnSpc>
                <a:spcPct val="130000"/>
              </a:lnSpc>
              <a:spcBef>
                <a:spcPct val="30000"/>
              </a:spcBef>
              <a:buFontTx/>
              <a:buChar char="•"/>
            </a:pPr>
            <a:r>
              <a:rPr lang="ru-RU" altLang="ru-RU" sz="2000"/>
              <a:t>  ГКС (системные и топические) не рассматриваются как препараты для поддержания ремиссии  (УД 1а, СР А)</a:t>
            </a:r>
          </a:p>
        </p:txBody>
      </p:sp>
    </p:spTree>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bwMode="auto">
          <a:xfrm>
            <a:off x="307975" y="0"/>
            <a:ext cx="8836025" cy="1204913"/>
          </a:xfrm>
          <a:noFill/>
        </p:spPr>
        <p:txBody>
          <a:bodyPr wrap="square" lIns="91440" tIns="45720" rIns="91440" bIns="45720" numCol="1" anchor="ctr" anchorCtr="0" compatLnSpc="1">
            <a:prstTxWarp prst="textNoShape">
              <a:avLst/>
            </a:prstTxWarp>
          </a:bodyPr>
          <a:lstStyle/>
          <a:p>
            <a:pPr algn="ctr"/>
            <a:r>
              <a:rPr lang="ru-RU" altLang="ru-RU" sz="2300" smtClean="0">
                <a:solidFill>
                  <a:schemeClr val="accent1"/>
                </a:solidFill>
                <a:effectLst/>
                <a:ea typeface="Verdana" pitchFamily="34" charset="0"/>
                <a:cs typeface="Verdana" pitchFamily="34" charset="0"/>
              </a:rPr>
              <a:t>Варианты противорецидивной поддерживающей терапии БК </a:t>
            </a:r>
            <a:br>
              <a:rPr lang="ru-RU" altLang="ru-RU" sz="2300" smtClean="0">
                <a:solidFill>
                  <a:schemeClr val="accent1"/>
                </a:solidFill>
                <a:effectLst/>
                <a:ea typeface="Verdana" pitchFamily="34" charset="0"/>
                <a:cs typeface="Verdana" pitchFamily="34" charset="0"/>
              </a:rPr>
            </a:br>
            <a:r>
              <a:rPr lang="ru-RU" altLang="ru-RU" sz="2300" smtClean="0">
                <a:solidFill>
                  <a:schemeClr val="accent1"/>
                </a:solidFill>
                <a:effectLst/>
                <a:ea typeface="Verdana" pitchFamily="34" charset="0"/>
                <a:cs typeface="Verdana" pitchFamily="34" charset="0"/>
              </a:rPr>
              <a:t>(ЕССО консенсус)</a:t>
            </a:r>
          </a:p>
        </p:txBody>
      </p:sp>
      <p:sp>
        <p:nvSpPr>
          <p:cNvPr id="107523" name="Text Box 3"/>
          <p:cNvSpPr txBox="1">
            <a:spLocks noChangeArrowheads="1"/>
          </p:cNvSpPr>
          <p:nvPr/>
        </p:nvSpPr>
        <p:spPr bwMode="auto">
          <a:xfrm>
            <a:off x="611188" y="1233488"/>
            <a:ext cx="8532812" cy="4862512"/>
          </a:xfrm>
          <a:prstGeom prst="rect">
            <a:avLst/>
          </a:prstGeom>
          <a:noFill/>
          <a:ln w="9525">
            <a:noFill/>
            <a:miter lim="800000"/>
            <a:headEnd/>
            <a:tailEnd/>
          </a:ln>
        </p:spPr>
        <p:txBody>
          <a:bodyPr>
            <a:spAutoFit/>
          </a:bodyPr>
          <a:lstStyle/>
          <a:p>
            <a:pPr>
              <a:lnSpc>
                <a:spcPct val="110000"/>
              </a:lnSpc>
              <a:spcBef>
                <a:spcPct val="30000"/>
              </a:spcBef>
            </a:pPr>
            <a:r>
              <a:rPr lang="ru-RU" altLang="ru-RU" sz="2000"/>
              <a:t>Рецидив распространенной БК</a:t>
            </a:r>
          </a:p>
          <a:p>
            <a:pPr>
              <a:lnSpc>
                <a:spcPct val="130000"/>
              </a:lnSpc>
              <a:spcBef>
                <a:spcPct val="30000"/>
              </a:spcBef>
              <a:buFontTx/>
              <a:buChar char="•"/>
            </a:pPr>
            <a:r>
              <a:rPr lang="ru-RU" altLang="ru-RU" sz="2000"/>
              <a:t>АЗА т.к.ремиссия была достигнута на ГКС (УД</a:t>
            </a:r>
            <a:r>
              <a:rPr lang="en-US" altLang="ru-RU" sz="2000"/>
              <a:t> </a:t>
            </a:r>
            <a:r>
              <a:rPr lang="ru-RU" altLang="ru-RU" sz="2000"/>
              <a:t>1</a:t>
            </a:r>
            <a:r>
              <a:rPr lang="en-US" altLang="ru-RU" sz="2000"/>
              <a:t>b</a:t>
            </a:r>
            <a:r>
              <a:rPr lang="ru-RU" altLang="ru-RU" sz="2000"/>
              <a:t>, СР А)</a:t>
            </a:r>
          </a:p>
          <a:p>
            <a:pPr>
              <a:lnSpc>
                <a:spcPct val="130000"/>
              </a:lnSpc>
              <a:spcBef>
                <a:spcPct val="30000"/>
              </a:spcBef>
            </a:pPr>
            <a:r>
              <a:rPr lang="ru-RU" altLang="ru-RU" sz="2000"/>
              <a:t>Рецидив при приеме АЗА</a:t>
            </a:r>
          </a:p>
          <a:p>
            <a:pPr>
              <a:lnSpc>
                <a:spcPct val="130000"/>
              </a:lnSpc>
              <a:spcBef>
                <a:spcPct val="30000"/>
              </a:spcBef>
              <a:buFontTx/>
              <a:buChar char="•"/>
            </a:pPr>
            <a:r>
              <a:rPr lang="ru-RU" altLang="ru-RU" sz="2000"/>
              <a:t> увеличение дозы АЗА до 2,5 мг\кг массы(УД</a:t>
            </a:r>
            <a:r>
              <a:rPr lang="en-US" altLang="ru-RU" sz="2000"/>
              <a:t> </a:t>
            </a:r>
            <a:r>
              <a:rPr lang="ru-RU" altLang="ru-RU" sz="2000"/>
              <a:t>3, СР </a:t>
            </a:r>
            <a:r>
              <a:rPr lang="en-US" altLang="ru-RU" sz="2000"/>
              <a:t>D</a:t>
            </a:r>
            <a:r>
              <a:rPr lang="ru-RU" altLang="ru-RU" sz="2000"/>
              <a:t>)</a:t>
            </a:r>
          </a:p>
          <a:p>
            <a:pPr>
              <a:lnSpc>
                <a:spcPct val="130000"/>
              </a:lnSpc>
              <a:spcBef>
                <a:spcPct val="30000"/>
              </a:spcBef>
              <a:buFontTx/>
              <a:buChar char="•"/>
            </a:pPr>
            <a:r>
              <a:rPr lang="ru-RU" altLang="ru-RU" sz="2000"/>
              <a:t> или назначение  метотрексата (УД</a:t>
            </a:r>
            <a:r>
              <a:rPr lang="en-US" altLang="ru-RU" sz="2000"/>
              <a:t> </a:t>
            </a:r>
            <a:r>
              <a:rPr lang="ru-RU" altLang="ru-RU" sz="2000"/>
              <a:t>1</a:t>
            </a:r>
            <a:r>
              <a:rPr lang="en-US" altLang="ru-RU" sz="2000"/>
              <a:t>b</a:t>
            </a:r>
            <a:r>
              <a:rPr lang="ru-RU" altLang="ru-RU" sz="2000"/>
              <a:t>, СР В)</a:t>
            </a:r>
          </a:p>
          <a:p>
            <a:pPr>
              <a:lnSpc>
                <a:spcPct val="130000"/>
              </a:lnSpc>
              <a:spcBef>
                <a:spcPct val="30000"/>
              </a:spcBef>
              <a:buFontTx/>
              <a:buChar char="•"/>
            </a:pPr>
            <a:r>
              <a:rPr lang="ru-RU" altLang="ru-RU" sz="2000"/>
              <a:t> рассматривается хирургическое лечения (УД</a:t>
            </a:r>
            <a:r>
              <a:rPr lang="en-US" altLang="ru-RU" sz="2000"/>
              <a:t> </a:t>
            </a:r>
            <a:r>
              <a:rPr lang="ru-RU" altLang="ru-RU" sz="2000"/>
              <a:t>4, СР </a:t>
            </a:r>
            <a:r>
              <a:rPr lang="en-US" altLang="ru-RU" sz="2000"/>
              <a:t>D</a:t>
            </a:r>
            <a:r>
              <a:rPr lang="ru-RU" altLang="ru-RU" sz="2000"/>
              <a:t>)</a:t>
            </a:r>
          </a:p>
          <a:p>
            <a:pPr>
              <a:lnSpc>
                <a:spcPct val="130000"/>
              </a:lnSpc>
              <a:spcBef>
                <a:spcPct val="30000"/>
              </a:spcBef>
            </a:pPr>
            <a:r>
              <a:rPr lang="ru-RU" altLang="ru-RU" sz="2000"/>
              <a:t>Частые рецидивы (более 1 раза в год)</a:t>
            </a:r>
          </a:p>
          <a:p>
            <a:pPr>
              <a:lnSpc>
                <a:spcPct val="130000"/>
              </a:lnSpc>
              <a:spcBef>
                <a:spcPct val="30000"/>
              </a:spcBef>
              <a:buFontTx/>
              <a:buChar char="•"/>
            </a:pPr>
            <a:r>
              <a:rPr lang="ru-RU" altLang="ru-RU" sz="2000"/>
              <a:t> АЗА в стандартной дозе  (УД</a:t>
            </a:r>
            <a:r>
              <a:rPr lang="en-US" altLang="ru-RU" sz="2000"/>
              <a:t> </a:t>
            </a:r>
            <a:r>
              <a:rPr lang="ru-RU" altLang="ru-RU" sz="2000"/>
              <a:t>1</a:t>
            </a:r>
            <a:r>
              <a:rPr lang="en-US" altLang="ru-RU" sz="2000"/>
              <a:t>b</a:t>
            </a:r>
            <a:r>
              <a:rPr lang="ru-RU" altLang="ru-RU" sz="2000"/>
              <a:t>, СР А)</a:t>
            </a:r>
          </a:p>
          <a:p>
            <a:pPr>
              <a:lnSpc>
                <a:spcPct val="130000"/>
              </a:lnSpc>
              <a:spcBef>
                <a:spcPct val="30000"/>
              </a:spcBef>
            </a:pPr>
            <a:r>
              <a:rPr lang="ru-RU" altLang="ru-RU" sz="2000"/>
              <a:t>При стероидозависимости</a:t>
            </a:r>
          </a:p>
          <a:p>
            <a:pPr>
              <a:lnSpc>
                <a:spcPct val="130000"/>
              </a:lnSpc>
              <a:spcBef>
                <a:spcPct val="30000"/>
              </a:spcBef>
              <a:buFontTx/>
              <a:buChar char="•"/>
            </a:pPr>
            <a:r>
              <a:rPr lang="ru-RU" altLang="ru-RU" sz="2000"/>
              <a:t> АЗА в стандартной дозе  (УД</a:t>
            </a:r>
            <a:r>
              <a:rPr lang="en-US" altLang="ru-RU" sz="2000"/>
              <a:t> </a:t>
            </a:r>
            <a:r>
              <a:rPr lang="ru-RU" altLang="ru-RU" sz="2000"/>
              <a:t>1</a:t>
            </a:r>
            <a:r>
              <a:rPr lang="en-US" altLang="ru-RU" sz="2000"/>
              <a:t>b</a:t>
            </a:r>
            <a:r>
              <a:rPr lang="ru-RU" altLang="ru-RU" sz="2000"/>
              <a:t>, СР А)</a:t>
            </a:r>
            <a:endParaRPr lang="en-US" altLang="ru-RU" sz="2000"/>
          </a:p>
        </p:txBody>
      </p:sp>
    </p:spTree>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idx="4294967295"/>
          </p:nvPr>
        </p:nvSpPr>
        <p:spPr bwMode="auto">
          <a:xfrm>
            <a:off x="179388" y="404813"/>
            <a:ext cx="8626475" cy="1058862"/>
          </a:xfrm>
          <a:noFill/>
        </p:spPr>
        <p:txBody>
          <a:bodyPr wrap="square" lIns="91440" tIns="45720" rIns="91440" bIns="45720" numCol="1" anchor="ctr" anchorCtr="0" compatLnSpc="1">
            <a:prstTxWarp prst="textNoShape">
              <a:avLst/>
            </a:prstTxWarp>
          </a:bodyPr>
          <a:lstStyle/>
          <a:p>
            <a:pPr algn="ctr"/>
            <a:r>
              <a:rPr lang="ru-RU" altLang="ru-RU" sz="2100" smtClean="0">
                <a:solidFill>
                  <a:schemeClr val="accent1"/>
                </a:solidFill>
                <a:effectLst/>
                <a:ea typeface="Verdana" pitchFamily="34" charset="0"/>
                <a:cs typeface="Verdana" pitchFamily="34" charset="0"/>
              </a:rPr>
              <a:t>Варианты противорецидивной поддерживающей терапии БК </a:t>
            </a:r>
            <a:br>
              <a:rPr lang="ru-RU" altLang="ru-RU" sz="2100" smtClean="0">
                <a:solidFill>
                  <a:schemeClr val="accent1"/>
                </a:solidFill>
                <a:effectLst/>
                <a:ea typeface="Verdana" pitchFamily="34" charset="0"/>
                <a:cs typeface="Verdana" pitchFamily="34" charset="0"/>
              </a:rPr>
            </a:br>
            <a:r>
              <a:rPr lang="ru-RU" altLang="ru-RU" sz="2100" smtClean="0">
                <a:solidFill>
                  <a:schemeClr val="accent1"/>
                </a:solidFill>
                <a:effectLst/>
                <a:ea typeface="Verdana" pitchFamily="34" charset="0"/>
                <a:cs typeface="Verdana" pitchFamily="34" charset="0"/>
              </a:rPr>
              <a:t>(ЕССО консенсус)</a:t>
            </a:r>
          </a:p>
        </p:txBody>
      </p:sp>
      <p:sp>
        <p:nvSpPr>
          <p:cNvPr id="108547" name="Text Box 3"/>
          <p:cNvSpPr txBox="1">
            <a:spLocks noChangeArrowheads="1"/>
          </p:cNvSpPr>
          <p:nvPr/>
        </p:nvSpPr>
        <p:spPr bwMode="auto">
          <a:xfrm>
            <a:off x="539750" y="1631950"/>
            <a:ext cx="8375650" cy="4370388"/>
          </a:xfrm>
          <a:prstGeom prst="rect">
            <a:avLst/>
          </a:prstGeom>
          <a:noFill/>
          <a:ln w="9525">
            <a:noFill/>
            <a:miter lim="800000"/>
            <a:headEnd/>
            <a:tailEnd/>
          </a:ln>
        </p:spPr>
        <p:txBody>
          <a:bodyPr>
            <a:spAutoFit/>
          </a:bodyPr>
          <a:lstStyle/>
          <a:p>
            <a:pPr>
              <a:lnSpc>
                <a:spcPct val="90000"/>
              </a:lnSpc>
              <a:spcBef>
                <a:spcPct val="30000"/>
              </a:spcBef>
            </a:pPr>
            <a:r>
              <a:rPr lang="ru-RU" altLang="ru-RU" sz="2000"/>
              <a:t>Ремиссия, достигнутая инфликсимабом </a:t>
            </a:r>
          </a:p>
          <a:p>
            <a:pPr>
              <a:lnSpc>
                <a:spcPct val="130000"/>
              </a:lnSpc>
              <a:spcBef>
                <a:spcPct val="30000"/>
              </a:spcBef>
              <a:buFontTx/>
              <a:buChar char="•"/>
            </a:pPr>
            <a:r>
              <a:rPr lang="ru-RU" altLang="ru-RU" sz="2000"/>
              <a:t> АЗА  в стандартной дозе (УД</a:t>
            </a:r>
            <a:r>
              <a:rPr lang="en-US" altLang="ru-RU" sz="2000"/>
              <a:t> </a:t>
            </a:r>
            <a:r>
              <a:rPr lang="ru-RU" altLang="ru-RU" sz="2000"/>
              <a:t>2</a:t>
            </a:r>
            <a:r>
              <a:rPr lang="en-US" altLang="ru-RU" sz="2000"/>
              <a:t>b</a:t>
            </a:r>
            <a:r>
              <a:rPr lang="ru-RU" altLang="ru-RU" sz="2000"/>
              <a:t>, СР В)</a:t>
            </a:r>
          </a:p>
          <a:p>
            <a:pPr>
              <a:spcBef>
                <a:spcPct val="30000"/>
              </a:spcBef>
              <a:buFontTx/>
              <a:buChar char="•"/>
            </a:pPr>
            <a:r>
              <a:rPr lang="ru-RU" altLang="ru-RU" sz="2000"/>
              <a:t> При не эффективности повторные инфузии инфликсимаба</a:t>
            </a:r>
          </a:p>
          <a:p>
            <a:pPr>
              <a:lnSpc>
                <a:spcPct val="130000"/>
              </a:lnSpc>
              <a:spcBef>
                <a:spcPct val="30000"/>
              </a:spcBef>
            </a:pPr>
            <a:r>
              <a:rPr lang="ru-RU" altLang="ru-RU" sz="2000"/>
              <a:t>   (УД</a:t>
            </a:r>
            <a:r>
              <a:rPr lang="en-US" altLang="ru-RU" sz="2000"/>
              <a:t> </a:t>
            </a:r>
            <a:r>
              <a:rPr lang="ru-RU" altLang="ru-RU" sz="2000"/>
              <a:t>1</a:t>
            </a:r>
            <a:r>
              <a:rPr lang="en-US" altLang="ru-RU" sz="2000"/>
              <a:t>b</a:t>
            </a:r>
            <a:r>
              <a:rPr lang="ru-RU" altLang="ru-RU" sz="2000"/>
              <a:t>, СР В)</a:t>
            </a:r>
          </a:p>
          <a:p>
            <a:pPr>
              <a:lnSpc>
                <a:spcPct val="90000"/>
              </a:lnSpc>
              <a:spcBef>
                <a:spcPct val="30000"/>
              </a:spcBef>
              <a:buFontTx/>
              <a:buChar char="•"/>
            </a:pPr>
            <a:r>
              <a:rPr lang="ru-RU" altLang="ru-RU" sz="2000"/>
              <a:t> рассматривается хирургическое лечения (УД</a:t>
            </a:r>
            <a:r>
              <a:rPr lang="en-US" altLang="ru-RU" sz="2000"/>
              <a:t> </a:t>
            </a:r>
            <a:r>
              <a:rPr lang="ru-RU" altLang="ru-RU" sz="2000"/>
              <a:t>4, СР </a:t>
            </a:r>
            <a:r>
              <a:rPr lang="en-US" altLang="ru-RU" sz="2000"/>
              <a:t>D</a:t>
            </a:r>
            <a:r>
              <a:rPr lang="ru-RU" altLang="ru-RU" sz="2000"/>
              <a:t>)</a:t>
            </a:r>
          </a:p>
          <a:p>
            <a:pPr>
              <a:lnSpc>
                <a:spcPct val="130000"/>
              </a:lnSpc>
              <a:spcBef>
                <a:spcPct val="30000"/>
              </a:spcBef>
            </a:pPr>
            <a:r>
              <a:rPr lang="ru-RU" altLang="ru-RU" sz="2000"/>
              <a:t>Длительность поддерживающей терапии </a:t>
            </a:r>
          </a:p>
          <a:p>
            <a:pPr>
              <a:lnSpc>
                <a:spcPct val="130000"/>
              </a:lnSpc>
              <a:spcBef>
                <a:spcPct val="30000"/>
              </a:spcBef>
              <a:buFontTx/>
              <a:buChar char="•"/>
            </a:pPr>
            <a:r>
              <a:rPr lang="ru-RU" altLang="ru-RU" sz="2000"/>
              <a:t> при 2-х летней ремиссии на фоне 5-АСК 2 лечение можно </a:t>
            </a:r>
          </a:p>
          <a:p>
            <a:pPr>
              <a:lnSpc>
                <a:spcPct val="90000"/>
              </a:lnSpc>
              <a:spcBef>
                <a:spcPct val="30000"/>
              </a:spcBef>
            </a:pPr>
            <a:r>
              <a:rPr lang="ru-RU" altLang="ru-RU" sz="2000"/>
              <a:t>   прекратить(УД</a:t>
            </a:r>
            <a:r>
              <a:rPr lang="en-US" altLang="ru-RU" sz="2000"/>
              <a:t> </a:t>
            </a:r>
            <a:r>
              <a:rPr lang="ru-RU" altLang="ru-RU" sz="2000"/>
              <a:t>5, СР </a:t>
            </a:r>
            <a:r>
              <a:rPr lang="en-US" altLang="ru-RU" sz="2000"/>
              <a:t>D</a:t>
            </a:r>
            <a:r>
              <a:rPr lang="ru-RU" altLang="ru-RU" sz="2000"/>
              <a:t>)</a:t>
            </a:r>
          </a:p>
          <a:p>
            <a:pPr>
              <a:lnSpc>
                <a:spcPct val="130000"/>
              </a:lnSpc>
              <a:spcBef>
                <a:spcPct val="30000"/>
              </a:spcBef>
              <a:buFontTx/>
              <a:buChar char="•"/>
            </a:pPr>
            <a:r>
              <a:rPr lang="ru-RU" altLang="ru-RU" sz="2000"/>
              <a:t> при поддержании ремиссии АЗА в течение 4 лет лечение можно прекратить(УД</a:t>
            </a:r>
            <a:r>
              <a:rPr lang="en-US" altLang="ru-RU" sz="2000"/>
              <a:t> </a:t>
            </a:r>
            <a:r>
              <a:rPr lang="ru-RU" altLang="ru-RU" sz="2000"/>
              <a:t>2</a:t>
            </a:r>
            <a:r>
              <a:rPr lang="en-US" altLang="ru-RU" sz="2000"/>
              <a:t>b</a:t>
            </a:r>
            <a:r>
              <a:rPr lang="ru-RU" altLang="ru-RU" sz="2000"/>
              <a:t>, СР В)</a:t>
            </a:r>
          </a:p>
        </p:txBody>
      </p:sp>
    </p:spTree>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bwMode="auto">
          <a:xfrm>
            <a:off x="255588" y="476250"/>
            <a:ext cx="8626475" cy="1438275"/>
          </a:xfrm>
          <a:noFill/>
        </p:spPr>
        <p:txBody>
          <a:bodyPr wrap="square" lIns="91440" tIns="45720" rIns="91440" bIns="45720" numCol="1" anchor="ctr" anchorCtr="0" compatLnSpc="1">
            <a:prstTxWarp prst="textNoShape">
              <a:avLst/>
            </a:prstTxWarp>
          </a:bodyPr>
          <a:lstStyle/>
          <a:p>
            <a:pPr algn="ctr"/>
            <a:r>
              <a:rPr lang="ru-RU" altLang="ru-RU" sz="2800" smtClean="0">
                <a:solidFill>
                  <a:schemeClr val="accent1"/>
                </a:solidFill>
                <a:effectLst/>
                <a:ea typeface="Verdana" pitchFamily="34" charset="0"/>
                <a:cs typeface="Verdana" pitchFamily="34" charset="0"/>
              </a:rPr>
              <a:t>Варианты противорецидивной поддерживающей терапии БК </a:t>
            </a:r>
            <a:br>
              <a:rPr lang="ru-RU" altLang="ru-RU" sz="2800" smtClean="0">
                <a:solidFill>
                  <a:schemeClr val="accent1"/>
                </a:solidFill>
                <a:effectLst/>
                <a:ea typeface="Verdana" pitchFamily="34" charset="0"/>
                <a:cs typeface="Verdana" pitchFamily="34" charset="0"/>
              </a:rPr>
            </a:br>
            <a:r>
              <a:rPr lang="ru-RU" altLang="ru-RU" sz="2800" smtClean="0">
                <a:solidFill>
                  <a:schemeClr val="accent1"/>
                </a:solidFill>
                <a:effectLst/>
                <a:ea typeface="Verdana" pitchFamily="34" charset="0"/>
                <a:cs typeface="Verdana" pitchFamily="34" charset="0"/>
              </a:rPr>
              <a:t>(ЕССО консенсус)</a:t>
            </a:r>
          </a:p>
        </p:txBody>
      </p:sp>
      <p:sp>
        <p:nvSpPr>
          <p:cNvPr id="109571" name="Прямоугольник 4"/>
          <p:cNvSpPr>
            <a:spLocks noChangeArrowheads="1"/>
          </p:cNvSpPr>
          <p:nvPr/>
        </p:nvSpPr>
        <p:spPr bwMode="auto">
          <a:xfrm>
            <a:off x="361950" y="2349500"/>
            <a:ext cx="8413750" cy="2382838"/>
          </a:xfrm>
          <a:prstGeom prst="rect">
            <a:avLst/>
          </a:prstGeom>
          <a:noFill/>
          <a:ln w="9525">
            <a:noFill/>
            <a:miter lim="800000"/>
            <a:headEnd/>
            <a:tailEnd/>
          </a:ln>
        </p:spPr>
        <p:txBody>
          <a:bodyPr>
            <a:spAutoFit/>
          </a:bodyPr>
          <a:lstStyle/>
          <a:p>
            <a:pPr algn="just">
              <a:spcBef>
                <a:spcPct val="30000"/>
              </a:spcBef>
            </a:pPr>
            <a:r>
              <a:rPr lang="ru-RU" altLang="ru-RU" sz="1100" b="1">
                <a:solidFill>
                  <a:schemeClr val="bg1"/>
                </a:solidFill>
              </a:rPr>
              <a:t> </a:t>
            </a:r>
            <a:r>
              <a:rPr lang="ru-RU" altLang="ru-RU" sz="2400"/>
              <a:t>После операции по поводу БК </a:t>
            </a:r>
          </a:p>
          <a:p>
            <a:pPr algn="just">
              <a:spcBef>
                <a:spcPct val="30000"/>
              </a:spcBef>
            </a:pPr>
            <a:endParaRPr lang="ru-RU" altLang="ru-RU" sz="2400"/>
          </a:p>
          <a:p>
            <a:pPr algn="just">
              <a:spcBef>
                <a:spcPct val="30000"/>
              </a:spcBef>
              <a:buFont typeface="Arial" pitchFamily="34" charset="0"/>
              <a:buChar char="•"/>
            </a:pPr>
            <a:r>
              <a:rPr lang="ru-RU" altLang="ru-RU" sz="2400"/>
              <a:t>       Поддерживающая терапия проводится в течение</a:t>
            </a:r>
          </a:p>
          <a:p>
            <a:pPr algn="just">
              <a:spcBef>
                <a:spcPct val="30000"/>
              </a:spcBef>
            </a:pPr>
            <a:r>
              <a:rPr lang="ru-RU" altLang="ru-RU" sz="2400"/>
              <a:t>       первого года и более АЗА или биологическими </a:t>
            </a:r>
          </a:p>
          <a:p>
            <a:pPr algn="just">
              <a:spcBef>
                <a:spcPct val="30000"/>
              </a:spcBef>
            </a:pPr>
            <a:r>
              <a:rPr lang="ru-RU" altLang="ru-RU" sz="2400"/>
              <a:t>       препаратами</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28625" y="357188"/>
            <a:ext cx="8715375" cy="857250"/>
          </a:xfrm>
        </p:spPr>
        <p:txBody>
          <a:bodyPr>
            <a:normAutofit fontScale="90000"/>
          </a:bodyPr>
          <a:lstStyle/>
          <a:p>
            <a:pPr algn="ctr" eaLnBrk="1" fontAlgn="auto" hangingPunct="1">
              <a:spcAft>
                <a:spcPts val="0"/>
              </a:spcAft>
              <a:defRPr/>
            </a:pPr>
            <a:r>
              <a:rPr lang="ru-RU" sz="2800" dirty="0" smtClean="0">
                <a:solidFill>
                  <a:schemeClr val="accent1"/>
                </a:solidFill>
              </a:rPr>
              <a:t>МКБ-Х     Неинфекционные заболевания кишечника, сопровождающиеся диареей </a:t>
            </a:r>
          </a:p>
        </p:txBody>
      </p:sp>
      <p:sp>
        <p:nvSpPr>
          <p:cNvPr id="5" name="Rectangle 3"/>
          <p:cNvSpPr txBox="1">
            <a:spLocks noChangeArrowheads="1"/>
          </p:cNvSpPr>
          <p:nvPr/>
        </p:nvSpPr>
        <p:spPr bwMode="auto">
          <a:xfrm>
            <a:off x="714375" y="1500188"/>
            <a:ext cx="7715250" cy="4357687"/>
          </a:xfrm>
          <a:prstGeom prst="rect">
            <a:avLst/>
          </a:prstGeom>
          <a:noFill/>
          <a:ln w="9525">
            <a:noFill/>
            <a:miter lim="800000"/>
            <a:headEnd/>
            <a:tailEnd/>
          </a:ln>
        </p:spPr>
        <p:txBody>
          <a:bodyPr/>
          <a:lstStyle/>
          <a:p>
            <a:pPr marL="342900" indent="-342900" eaLnBrk="0" fontAlgn="auto" hangingPunct="0">
              <a:lnSpc>
                <a:spcPct val="90000"/>
              </a:lnSpc>
              <a:spcBef>
                <a:spcPct val="20000"/>
              </a:spcBef>
              <a:spcAft>
                <a:spcPts val="0"/>
              </a:spcAft>
              <a:buFontTx/>
              <a:buChar char="•"/>
              <a:defRPr/>
            </a:pPr>
            <a:r>
              <a:rPr lang="ru-RU" sz="2400" dirty="0">
                <a:latin typeface="+mn-lt"/>
              </a:rPr>
              <a:t>К 52 Другие неинфекционные гастроэнтериты и колиты</a:t>
            </a:r>
          </a:p>
          <a:p>
            <a:pPr marL="342900" indent="-342900" eaLnBrk="0" fontAlgn="auto" hangingPunct="0">
              <a:lnSpc>
                <a:spcPct val="90000"/>
              </a:lnSpc>
              <a:spcBef>
                <a:spcPct val="20000"/>
              </a:spcBef>
              <a:spcAft>
                <a:spcPts val="0"/>
              </a:spcAft>
              <a:defRPr/>
            </a:pPr>
            <a:r>
              <a:rPr lang="ru-RU" sz="2400" dirty="0">
                <a:latin typeface="+mn-lt"/>
              </a:rPr>
              <a:t>	К 52.0 Радиационный колит и гастроэнтерит</a:t>
            </a:r>
          </a:p>
          <a:p>
            <a:pPr marL="342900" indent="-342900" eaLnBrk="0" fontAlgn="auto" hangingPunct="0">
              <a:lnSpc>
                <a:spcPct val="90000"/>
              </a:lnSpc>
              <a:spcBef>
                <a:spcPct val="20000"/>
              </a:spcBef>
              <a:spcAft>
                <a:spcPts val="0"/>
              </a:spcAft>
              <a:defRPr/>
            </a:pPr>
            <a:r>
              <a:rPr lang="ru-RU" sz="2400" dirty="0">
                <a:latin typeface="+mn-lt"/>
              </a:rPr>
              <a:t>	К 52.1 Токсический колит</a:t>
            </a:r>
          </a:p>
          <a:p>
            <a:pPr marL="342900" indent="-342900" eaLnBrk="0" fontAlgn="auto" hangingPunct="0">
              <a:lnSpc>
                <a:spcPct val="90000"/>
              </a:lnSpc>
              <a:spcBef>
                <a:spcPct val="20000"/>
              </a:spcBef>
              <a:spcAft>
                <a:spcPts val="0"/>
              </a:spcAft>
              <a:defRPr/>
            </a:pPr>
            <a:r>
              <a:rPr lang="ru-RU" sz="2400" dirty="0">
                <a:latin typeface="+mn-lt"/>
              </a:rPr>
              <a:t>	К 52.2 Аллергический гастроэнтерит и колит</a:t>
            </a:r>
          </a:p>
          <a:p>
            <a:pPr marL="342900" indent="-342900" eaLnBrk="0" fontAlgn="auto" hangingPunct="0">
              <a:lnSpc>
                <a:spcPct val="90000"/>
              </a:lnSpc>
              <a:spcBef>
                <a:spcPct val="20000"/>
              </a:spcBef>
              <a:spcAft>
                <a:spcPts val="0"/>
              </a:spcAft>
              <a:defRPr/>
            </a:pPr>
            <a:r>
              <a:rPr lang="ru-RU" sz="2400" dirty="0">
                <a:latin typeface="+mn-lt"/>
              </a:rPr>
              <a:t>	К 52.8 Другие формы</a:t>
            </a:r>
          </a:p>
          <a:p>
            <a:pPr marL="342900" indent="-342900" eaLnBrk="0" fontAlgn="auto" hangingPunct="0">
              <a:lnSpc>
                <a:spcPct val="90000"/>
              </a:lnSpc>
              <a:spcBef>
                <a:spcPct val="20000"/>
              </a:spcBef>
              <a:spcAft>
                <a:spcPts val="0"/>
              </a:spcAft>
              <a:defRPr/>
            </a:pPr>
            <a:r>
              <a:rPr lang="ru-RU" sz="2400" dirty="0">
                <a:latin typeface="+mn-lt"/>
              </a:rPr>
              <a:t>	К 52.9 Неклассифицированные гастроэнтериты и колиты (диарея, илеит, </a:t>
            </a:r>
            <a:r>
              <a:rPr lang="ru-RU" sz="2400" dirty="0" err="1">
                <a:latin typeface="+mn-lt"/>
              </a:rPr>
              <a:t>еюнит</a:t>
            </a:r>
            <a:r>
              <a:rPr lang="ru-RU" sz="2400" dirty="0">
                <a:latin typeface="+mn-lt"/>
              </a:rPr>
              <a:t>, </a:t>
            </a:r>
            <a:r>
              <a:rPr lang="ru-RU" sz="2400" dirty="0" err="1">
                <a:latin typeface="+mn-lt"/>
              </a:rPr>
              <a:t>сигмоидит</a:t>
            </a:r>
            <a:r>
              <a:rPr lang="ru-RU" sz="2400" dirty="0">
                <a:latin typeface="+mn-lt"/>
              </a:rPr>
              <a:t>) – относятся к странам, не имеющим массовых кишечных инфекций</a:t>
            </a:r>
          </a:p>
          <a:p>
            <a:pPr marL="342900" indent="-342900" algn="just" eaLnBrk="0" fontAlgn="auto" hangingPunct="0">
              <a:lnSpc>
                <a:spcPct val="90000"/>
              </a:lnSpc>
              <a:spcBef>
                <a:spcPct val="20000"/>
              </a:spcBef>
              <a:spcAft>
                <a:spcPts val="0"/>
              </a:spcAft>
              <a:defRPr/>
            </a:pPr>
            <a:endParaRPr lang="ru-RU" sz="2400" dirty="0">
              <a:latin typeface="+mn-lt"/>
            </a:endParaRPr>
          </a:p>
          <a:p>
            <a:pPr marL="342900" indent="-342900" algn="just" eaLnBrk="0" fontAlgn="auto" hangingPunct="0">
              <a:lnSpc>
                <a:spcPct val="90000"/>
              </a:lnSpc>
              <a:spcBef>
                <a:spcPct val="20000"/>
              </a:spcBef>
              <a:spcAft>
                <a:spcPts val="0"/>
              </a:spcAft>
              <a:defRPr/>
            </a:pPr>
            <a:endParaRPr lang="ru-RU" sz="2000" dirty="0">
              <a:latin typeface="+mn-lt"/>
            </a:endParaRPr>
          </a:p>
          <a:p>
            <a:pPr marL="342900" indent="-342900" eaLnBrk="0" fontAlgn="auto" hangingPunct="0">
              <a:lnSpc>
                <a:spcPct val="90000"/>
              </a:lnSpc>
              <a:spcBef>
                <a:spcPct val="20000"/>
              </a:spcBef>
              <a:spcAft>
                <a:spcPts val="0"/>
              </a:spcAft>
              <a:buFontTx/>
              <a:buChar char="•"/>
              <a:defRPr/>
            </a:pPr>
            <a:endParaRPr lang="ru-RU" sz="3200" kern="0" dirty="0">
              <a:latin typeface="+mn-lt"/>
            </a:endParaRPr>
          </a:p>
        </p:txBody>
      </p:sp>
    </p:spTree>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1143000"/>
          </a:xfrm>
        </p:spPr>
        <p:txBody>
          <a:bodyPr>
            <a:normAutofit fontScale="90000"/>
          </a:bodyPr>
          <a:lstStyle/>
          <a:p>
            <a:pPr algn="ctr" eaLnBrk="1" hangingPunct="1">
              <a:defRPr/>
            </a:pPr>
            <a:r>
              <a:rPr lang="ru-RU" dirty="0" smtClean="0">
                <a:solidFill>
                  <a:schemeClr val="accent1"/>
                </a:solidFill>
              </a:rPr>
              <a:t/>
            </a:r>
            <a:br>
              <a:rPr lang="ru-RU" dirty="0" smtClean="0">
                <a:solidFill>
                  <a:schemeClr val="accent1"/>
                </a:solidFill>
              </a:rPr>
            </a:br>
            <a:r>
              <a:rPr lang="ru-RU" dirty="0" smtClean="0">
                <a:solidFill>
                  <a:schemeClr val="accent1"/>
                </a:solidFill>
              </a:rPr>
              <a:t>Микроскопический, </a:t>
            </a:r>
            <a:r>
              <a:rPr lang="ru-RU" dirty="0" err="1" smtClean="0">
                <a:solidFill>
                  <a:schemeClr val="accent1"/>
                </a:solidFill>
              </a:rPr>
              <a:t>коллагенозный</a:t>
            </a:r>
            <a:r>
              <a:rPr lang="ru-RU" dirty="0" smtClean="0">
                <a:solidFill>
                  <a:schemeClr val="accent1"/>
                </a:solidFill>
              </a:rPr>
              <a:t>	колит</a:t>
            </a:r>
          </a:p>
        </p:txBody>
      </p:sp>
      <p:sp>
        <p:nvSpPr>
          <p:cNvPr id="37891" name="Rectangle 3"/>
          <p:cNvSpPr>
            <a:spLocks noGrp="1" noChangeArrowheads="1"/>
          </p:cNvSpPr>
          <p:nvPr>
            <p:ph type="body" idx="1"/>
          </p:nvPr>
        </p:nvSpPr>
        <p:spPr>
          <a:xfrm>
            <a:off x="250825" y="1628775"/>
            <a:ext cx="8464550" cy="4371975"/>
          </a:xfrm>
        </p:spPr>
        <p:txBody>
          <a:bodyPr/>
          <a:lstStyle/>
          <a:p>
            <a:pPr algn="just"/>
            <a:endParaRPr lang="ru-RU" sz="2400" smtClean="0"/>
          </a:p>
          <a:p>
            <a:pPr algn="just">
              <a:buFont typeface="Wingdings 2" pitchFamily="18" charset="2"/>
              <a:buNone/>
            </a:pPr>
            <a:endParaRPr lang="ru-RU" smtClean="0"/>
          </a:p>
        </p:txBody>
      </p:sp>
      <p:pic>
        <p:nvPicPr>
          <p:cNvPr id="37892" name="Рисунок 1"/>
          <p:cNvPicPr>
            <a:picLocks noChangeAspect="1"/>
          </p:cNvPicPr>
          <p:nvPr/>
        </p:nvPicPr>
        <p:blipFill>
          <a:blip r:embed="rId2" cstate="print"/>
          <a:srcRect/>
          <a:stretch>
            <a:fillRect/>
          </a:stretch>
        </p:blipFill>
        <p:spPr bwMode="auto">
          <a:xfrm>
            <a:off x="4427538" y="2071688"/>
            <a:ext cx="4405312" cy="2557462"/>
          </a:xfrm>
          <a:prstGeom prst="rect">
            <a:avLst/>
          </a:prstGeom>
          <a:noFill/>
          <a:ln w="9525">
            <a:noFill/>
            <a:miter lim="800000"/>
            <a:headEnd/>
            <a:tailEnd/>
          </a:ln>
        </p:spPr>
      </p:pic>
      <p:pic>
        <p:nvPicPr>
          <p:cNvPr id="37893" name="Рисунок 2"/>
          <p:cNvPicPr>
            <a:picLocks noChangeAspect="1"/>
          </p:cNvPicPr>
          <p:nvPr/>
        </p:nvPicPr>
        <p:blipFill>
          <a:blip r:embed="rId3" cstate="print"/>
          <a:srcRect/>
          <a:stretch>
            <a:fillRect/>
          </a:stretch>
        </p:blipFill>
        <p:spPr bwMode="auto">
          <a:xfrm>
            <a:off x="285750" y="2071688"/>
            <a:ext cx="4138613" cy="25860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57188" y="357188"/>
            <a:ext cx="8469312" cy="768350"/>
          </a:xfrm>
        </p:spPr>
        <p:txBody>
          <a:bodyPr/>
          <a:lstStyle/>
          <a:p>
            <a:pPr algn="ctr" eaLnBrk="1" hangingPunct="1">
              <a:defRPr/>
            </a:pPr>
            <a:r>
              <a:rPr lang="ru-RU" dirty="0" err="1" smtClean="0">
                <a:solidFill>
                  <a:schemeClr val="accent1"/>
                </a:solidFill>
              </a:rPr>
              <a:t>Лимфоцитарный</a:t>
            </a:r>
            <a:r>
              <a:rPr lang="ru-RU" dirty="0" smtClean="0">
                <a:solidFill>
                  <a:schemeClr val="accent1"/>
                </a:solidFill>
              </a:rPr>
              <a:t>	колит</a:t>
            </a:r>
          </a:p>
        </p:txBody>
      </p:sp>
      <p:sp>
        <p:nvSpPr>
          <p:cNvPr id="38915" name="Rectangle 3"/>
          <p:cNvSpPr>
            <a:spLocks noGrp="1" noChangeArrowheads="1"/>
          </p:cNvSpPr>
          <p:nvPr>
            <p:ph type="body" idx="1"/>
          </p:nvPr>
        </p:nvSpPr>
        <p:spPr>
          <a:xfrm>
            <a:off x="250825" y="1628775"/>
            <a:ext cx="8464550" cy="4371975"/>
          </a:xfrm>
        </p:spPr>
        <p:txBody>
          <a:bodyPr/>
          <a:lstStyle/>
          <a:p>
            <a:pPr algn="just"/>
            <a:endParaRPr lang="ru-RU" sz="2400" smtClean="0"/>
          </a:p>
          <a:p>
            <a:pPr algn="just">
              <a:buFont typeface="Wingdings 2" pitchFamily="18" charset="2"/>
              <a:buNone/>
            </a:pPr>
            <a:endParaRPr lang="ru-RU" smtClean="0"/>
          </a:p>
        </p:txBody>
      </p:sp>
      <p:pic>
        <p:nvPicPr>
          <p:cNvPr id="38916" name="Рисунок 1"/>
          <p:cNvPicPr>
            <a:picLocks noChangeAspect="1"/>
          </p:cNvPicPr>
          <p:nvPr/>
        </p:nvPicPr>
        <p:blipFill>
          <a:blip r:embed="rId2" cstate="print"/>
          <a:srcRect/>
          <a:stretch>
            <a:fillRect/>
          </a:stretch>
        </p:blipFill>
        <p:spPr bwMode="auto">
          <a:xfrm>
            <a:off x="1331913" y="1306513"/>
            <a:ext cx="6650037" cy="439261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428625"/>
            <a:ext cx="8286750" cy="1285875"/>
          </a:xfrm>
        </p:spPr>
        <p:txBody>
          <a:bodyPr>
            <a:noAutofit/>
          </a:bodyPr>
          <a:lstStyle/>
          <a:p>
            <a:pPr algn="just">
              <a:defRPr/>
            </a:pPr>
            <a:r>
              <a:rPr lang="ru-RU" sz="2800" dirty="0" smtClean="0"/>
              <a:t>Сходства и различия между </a:t>
            </a:r>
            <a:r>
              <a:rPr lang="ru-RU" sz="2800" dirty="0" err="1" smtClean="0"/>
              <a:t>лимфоцитарным</a:t>
            </a:r>
            <a:r>
              <a:rPr lang="ru-RU" sz="2800" dirty="0" smtClean="0"/>
              <a:t> и </a:t>
            </a:r>
            <a:r>
              <a:rPr lang="ru-RU" sz="2800" dirty="0" err="1" smtClean="0"/>
              <a:t>коллагенозным</a:t>
            </a:r>
            <a:r>
              <a:rPr lang="ru-RU" sz="2800" dirty="0" smtClean="0"/>
              <a:t> колитами</a:t>
            </a:r>
            <a:endParaRPr lang="ru-RU" sz="2800" dirty="0"/>
          </a:p>
        </p:txBody>
      </p:sp>
      <p:graphicFrame>
        <p:nvGraphicFramePr>
          <p:cNvPr id="4" name="Содержимое 3"/>
          <p:cNvGraphicFramePr>
            <a:graphicFrameLocks noGrp="1"/>
          </p:cNvGraphicFramePr>
          <p:nvPr>
            <p:ph idx="1"/>
          </p:nvPr>
        </p:nvGraphicFramePr>
        <p:xfrm>
          <a:off x="0" y="1846263"/>
          <a:ext cx="9144000" cy="5011817"/>
        </p:xfrm>
        <a:graphic>
          <a:graphicData uri="http://schemas.openxmlformats.org/drawingml/2006/table">
            <a:tbl>
              <a:tblPr firstRow="1" bandRow="1">
                <a:tableStyleId>{5C22544A-7EE6-4342-B048-85BDC9FD1C3A}</a:tableStyleId>
              </a:tblPr>
              <a:tblGrid>
                <a:gridCol w="4277048"/>
                <a:gridCol w="2507235"/>
                <a:gridCol w="2359717"/>
              </a:tblGrid>
              <a:tr h="640053">
                <a:tc>
                  <a:txBody>
                    <a:bodyPr/>
                    <a:lstStyle/>
                    <a:p>
                      <a:pPr algn="ctr"/>
                      <a:r>
                        <a:rPr lang="ru-RU" sz="1800" dirty="0" smtClean="0"/>
                        <a:t>Признаки</a:t>
                      </a:r>
                      <a:endParaRPr lang="ru-RU" sz="1800" dirty="0"/>
                    </a:p>
                  </a:txBody>
                  <a:tcPr marT="45715" marB="45715"/>
                </a:tc>
                <a:tc>
                  <a:txBody>
                    <a:bodyPr/>
                    <a:lstStyle/>
                    <a:p>
                      <a:r>
                        <a:rPr lang="ru-RU" sz="1800" dirty="0" err="1" smtClean="0"/>
                        <a:t>Лимфоцитарный</a:t>
                      </a:r>
                      <a:r>
                        <a:rPr lang="ru-RU" sz="1800" dirty="0" smtClean="0"/>
                        <a:t> колит</a:t>
                      </a:r>
                      <a:endParaRPr lang="ru-RU" sz="1800" dirty="0"/>
                    </a:p>
                  </a:txBody>
                  <a:tcPr marT="45715" marB="45715"/>
                </a:tc>
                <a:tc>
                  <a:txBody>
                    <a:bodyPr/>
                    <a:lstStyle/>
                    <a:p>
                      <a:r>
                        <a:rPr lang="ru-RU" sz="1800" dirty="0" err="1" smtClean="0"/>
                        <a:t>Коллагенозный</a:t>
                      </a:r>
                      <a:endParaRPr lang="ru-RU" sz="1800" dirty="0" smtClean="0"/>
                    </a:p>
                    <a:p>
                      <a:r>
                        <a:rPr lang="ru-RU" sz="1800" dirty="0" smtClean="0"/>
                        <a:t>колит</a:t>
                      </a:r>
                      <a:endParaRPr lang="ru-RU" sz="1800" dirty="0"/>
                    </a:p>
                  </a:txBody>
                  <a:tcPr marT="45715" marB="45715"/>
                </a:tc>
              </a:tr>
              <a:tr h="2360077">
                <a:tc>
                  <a:txBody>
                    <a:bodyPr/>
                    <a:lstStyle/>
                    <a:p>
                      <a:pPr algn="ctr"/>
                      <a:r>
                        <a:rPr lang="ru-RU" sz="1800" dirty="0" smtClean="0"/>
                        <a:t>Сходства:</a:t>
                      </a:r>
                    </a:p>
                    <a:p>
                      <a:r>
                        <a:rPr lang="ru-RU" sz="1800" dirty="0" smtClean="0"/>
                        <a:t>Средний возраст пациентов </a:t>
                      </a:r>
                      <a:r>
                        <a:rPr lang="ru-RU" sz="1800" baseline="0" dirty="0" smtClean="0"/>
                        <a:t>(лет)</a:t>
                      </a:r>
                    </a:p>
                    <a:p>
                      <a:r>
                        <a:rPr lang="ru-RU" sz="1800" baseline="0" dirty="0" smtClean="0"/>
                        <a:t>Частота артритов</a:t>
                      </a:r>
                    </a:p>
                    <a:p>
                      <a:r>
                        <a:rPr lang="ru-RU" sz="1800" baseline="0" dirty="0" smtClean="0"/>
                        <a:t>Норма при эндоскопии толстой кишки</a:t>
                      </a:r>
                    </a:p>
                    <a:p>
                      <a:r>
                        <a:rPr lang="ru-RU" sz="1800" baseline="0" dirty="0" smtClean="0"/>
                        <a:t>Норма при рентгенологическом исследовании</a:t>
                      </a:r>
                    </a:p>
                    <a:p>
                      <a:r>
                        <a:rPr lang="ru-RU" sz="1800" baseline="0" dirty="0" smtClean="0"/>
                        <a:t>Увеличение содержания МЭЛ</a:t>
                      </a:r>
                      <a:endParaRPr lang="ru-RU" sz="1800" dirty="0"/>
                    </a:p>
                  </a:txBody>
                  <a:tcPr marT="45715" marB="45715"/>
                </a:tc>
                <a:tc>
                  <a:txBody>
                    <a:bodyPr/>
                    <a:lstStyle/>
                    <a:p>
                      <a:pPr algn="ctr"/>
                      <a:endParaRPr lang="ru-RU" sz="1800" dirty="0" smtClean="0"/>
                    </a:p>
                    <a:p>
                      <a:pPr algn="ctr"/>
                      <a:r>
                        <a:rPr lang="ru-RU" sz="1800" dirty="0" smtClean="0"/>
                        <a:t>54</a:t>
                      </a:r>
                    </a:p>
                    <a:p>
                      <a:pPr algn="ctr"/>
                      <a:r>
                        <a:rPr lang="ru-RU" sz="1800" dirty="0" smtClean="0"/>
                        <a:t>Более 80%</a:t>
                      </a:r>
                    </a:p>
                    <a:p>
                      <a:pPr algn="ctr"/>
                      <a:endParaRPr lang="ru-RU" sz="1800" dirty="0" smtClean="0"/>
                    </a:p>
                    <a:p>
                      <a:pPr algn="ctr"/>
                      <a:r>
                        <a:rPr lang="ru-RU" sz="1800" dirty="0" smtClean="0"/>
                        <a:t>100%</a:t>
                      </a:r>
                    </a:p>
                    <a:p>
                      <a:pPr algn="ctr"/>
                      <a:endParaRPr lang="ru-RU" sz="1800" dirty="0" smtClean="0"/>
                    </a:p>
                    <a:p>
                      <a:pPr algn="ctr"/>
                      <a:r>
                        <a:rPr lang="ru-RU" sz="1800" dirty="0" smtClean="0"/>
                        <a:t>Около 80%</a:t>
                      </a:r>
                    </a:p>
                    <a:p>
                      <a:pPr algn="ctr"/>
                      <a:r>
                        <a:rPr lang="ru-RU" sz="1800" dirty="0" smtClean="0"/>
                        <a:t>100%</a:t>
                      </a:r>
                      <a:endParaRPr lang="ru-RU" sz="1800" dirty="0"/>
                    </a:p>
                  </a:txBody>
                  <a:tcPr marT="45715" marB="45715"/>
                </a:tc>
                <a:tc>
                  <a:txBody>
                    <a:bodyPr/>
                    <a:lstStyle/>
                    <a:p>
                      <a:pPr algn="ctr"/>
                      <a:endParaRPr lang="ru-RU" sz="1800" dirty="0" smtClean="0"/>
                    </a:p>
                    <a:p>
                      <a:pPr algn="ctr"/>
                      <a:r>
                        <a:rPr lang="ru-RU" sz="1800" dirty="0" smtClean="0"/>
                        <a:t>60</a:t>
                      </a:r>
                    </a:p>
                    <a:p>
                      <a:pPr algn="ctr"/>
                      <a:r>
                        <a:rPr lang="ru-RU" sz="1800" dirty="0" smtClean="0"/>
                        <a:t>Более 80%</a:t>
                      </a:r>
                    </a:p>
                    <a:p>
                      <a:pPr algn="ctr"/>
                      <a:endParaRPr lang="ru-RU" sz="1800" dirty="0" smtClean="0"/>
                    </a:p>
                    <a:p>
                      <a:pPr algn="ctr"/>
                      <a:r>
                        <a:rPr lang="ru-RU" sz="1800" dirty="0" smtClean="0"/>
                        <a:t>75%</a:t>
                      </a:r>
                    </a:p>
                    <a:p>
                      <a:pPr algn="ctr"/>
                      <a:endParaRPr lang="ru-RU" sz="18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t>Около 80%</a:t>
                      </a:r>
                    </a:p>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t>100%</a:t>
                      </a:r>
                      <a:endParaRPr lang="ru-RU" sz="1800" dirty="0"/>
                    </a:p>
                  </a:txBody>
                  <a:tcPr marT="45715" marB="45715"/>
                </a:tc>
              </a:tr>
              <a:tr h="2011607">
                <a:tc>
                  <a:txBody>
                    <a:bodyPr/>
                    <a:lstStyle/>
                    <a:p>
                      <a:pPr algn="ctr"/>
                      <a:r>
                        <a:rPr lang="ru-RU" sz="1800" dirty="0" smtClean="0"/>
                        <a:t>Различия:</a:t>
                      </a:r>
                    </a:p>
                    <a:p>
                      <a:r>
                        <a:rPr lang="ru-RU" sz="1800" dirty="0" smtClean="0"/>
                        <a:t>Соотношение «женщины</a:t>
                      </a:r>
                      <a:r>
                        <a:rPr lang="en-US" sz="1800" dirty="0" smtClean="0"/>
                        <a:t>/</a:t>
                      </a:r>
                      <a:r>
                        <a:rPr lang="ru-RU" sz="1800" dirty="0" smtClean="0"/>
                        <a:t>мужчины»</a:t>
                      </a:r>
                    </a:p>
                    <a:p>
                      <a:r>
                        <a:rPr lang="ru-RU" sz="1800" dirty="0" smtClean="0"/>
                        <a:t>Антиген </a:t>
                      </a:r>
                      <a:r>
                        <a:rPr lang="en-US" sz="1800" dirty="0" smtClean="0"/>
                        <a:t>HLA</a:t>
                      </a:r>
                      <a:r>
                        <a:rPr lang="ru-RU" sz="1800" dirty="0" smtClean="0"/>
                        <a:t> </a:t>
                      </a:r>
                      <a:r>
                        <a:rPr lang="en-US" sz="1800" dirty="0" smtClean="0"/>
                        <a:t>A1,</a:t>
                      </a:r>
                      <a:r>
                        <a:rPr lang="en-US" sz="1800" baseline="0" dirty="0" smtClean="0"/>
                        <a:t> DRW53</a:t>
                      </a:r>
                      <a:endParaRPr lang="ru-RU" sz="1800" dirty="0" smtClean="0"/>
                    </a:p>
                    <a:p>
                      <a:r>
                        <a:rPr lang="ru-RU" sz="1800" dirty="0" smtClean="0"/>
                        <a:t>Частота выявления </a:t>
                      </a:r>
                      <a:r>
                        <a:rPr lang="ru-RU" sz="1800" dirty="0" err="1" smtClean="0"/>
                        <a:t>аутоантител</a:t>
                      </a:r>
                      <a:endParaRPr lang="ru-RU" sz="1800" dirty="0" smtClean="0"/>
                    </a:p>
                    <a:p>
                      <a:r>
                        <a:rPr lang="ru-RU" sz="1800" dirty="0" smtClean="0"/>
                        <a:t>Расширение субэпителиального</a:t>
                      </a:r>
                      <a:r>
                        <a:rPr lang="ru-RU" sz="1800" baseline="0" dirty="0" smtClean="0"/>
                        <a:t> слоя коллагена</a:t>
                      </a:r>
                      <a:r>
                        <a:rPr lang="ru-RU" sz="1800" dirty="0" smtClean="0"/>
                        <a:t> </a:t>
                      </a:r>
                      <a:endParaRPr lang="ru-RU" sz="1800" dirty="0"/>
                    </a:p>
                  </a:txBody>
                  <a:tcPr marT="45715" marB="45715"/>
                </a:tc>
                <a:tc>
                  <a:txBody>
                    <a:bodyPr/>
                    <a:lstStyle/>
                    <a:p>
                      <a:pPr algn="ctr"/>
                      <a:endParaRPr lang="ru-RU" sz="1800" dirty="0" smtClean="0"/>
                    </a:p>
                    <a:p>
                      <a:pPr algn="ctr"/>
                      <a:endParaRPr lang="ru-RU" sz="1800" dirty="0" smtClean="0"/>
                    </a:p>
                    <a:p>
                      <a:pPr algn="ctr"/>
                      <a:r>
                        <a:rPr lang="ru-RU" sz="1800" dirty="0" smtClean="0"/>
                        <a:t>1,3:1</a:t>
                      </a:r>
                    </a:p>
                    <a:p>
                      <a:pPr algn="ctr"/>
                      <a:r>
                        <a:rPr lang="ru-RU" sz="1800" dirty="0" smtClean="0"/>
                        <a:t>+</a:t>
                      </a:r>
                    </a:p>
                    <a:p>
                      <a:pPr algn="ctr"/>
                      <a:r>
                        <a:rPr lang="ru-RU" sz="1800" dirty="0" smtClean="0"/>
                        <a:t>50%</a:t>
                      </a:r>
                    </a:p>
                    <a:p>
                      <a:pPr algn="ctr"/>
                      <a:endParaRPr lang="ru-RU" sz="1800" dirty="0" smtClean="0"/>
                    </a:p>
                    <a:p>
                      <a:pPr algn="ctr"/>
                      <a:r>
                        <a:rPr lang="ru-RU" sz="1800" dirty="0" smtClean="0"/>
                        <a:t>6%</a:t>
                      </a:r>
                      <a:endParaRPr lang="ru-RU" sz="1800" dirty="0"/>
                    </a:p>
                  </a:txBody>
                  <a:tcPr marT="45715" marB="45715"/>
                </a:tc>
                <a:tc>
                  <a:txBody>
                    <a:bodyPr/>
                    <a:lstStyle/>
                    <a:p>
                      <a:pPr algn="ctr"/>
                      <a:endParaRPr lang="ru-RU" sz="1800" dirty="0" smtClean="0"/>
                    </a:p>
                    <a:p>
                      <a:pPr algn="ctr"/>
                      <a:endParaRPr lang="ru-RU" sz="1800" dirty="0" smtClean="0"/>
                    </a:p>
                    <a:p>
                      <a:pPr algn="ctr"/>
                      <a:r>
                        <a:rPr lang="ru-RU" sz="1800" dirty="0" smtClean="0"/>
                        <a:t>20:1</a:t>
                      </a:r>
                    </a:p>
                    <a:p>
                      <a:pPr algn="ctr"/>
                      <a:r>
                        <a:rPr lang="ru-RU" sz="1800" dirty="0" smtClean="0"/>
                        <a:t>-</a:t>
                      </a:r>
                    </a:p>
                    <a:p>
                      <a:pPr algn="ctr"/>
                      <a:r>
                        <a:rPr lang="ru-RU" sz="1800" dirty="0" smtClean="0"/>
                        <a:t>9%</a:t>
                      </a:r>
                    </a:p>
                    <a:p>
                      <a:pPr algn="ctr"/>
                      <a:endParaRPr lang="ru-RU" sz="1800" dirty="0" smtClean="0"/>
                    </a:p>
                    <a:p>
                      <a:pPr algn="ctr"/>
                      <a:r>
                        <a:rPr lang="ru-RU" sz="1800" dirty="0" smtClean="0"/>
                        <a:t>100%</a:t>
                      </a:r>
                      <a:endParaRPr lang="ru-RU" sz="1800" dirty="0"/>
                    </a:p>
                  </a:txBody>
                  <a:tcPr marT="45715" marB="45715"/>
                </a:tc>
              </a:tr>
            </a:tbl>
          </a:graphicData>
        </a:graphic>
      </p:graphicFrame>
    </p:spTree>
  </p:cSld>
  <p:clrMapOvr>
    <a:masterClrMapping/>
  </p:clrMapOvr>
  <p:transition>
    <p:dissolv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68313" y="0"/>
            <a:ext cx="8229600" cy="1357313"/>
          </a:xfrm>
        </p:spPr>
        <p:txBody>
          <a:bodyPr/>
          <a:lstStyle/>
          <a:p>
            <a:pPr algn="ctr">
              <a:defRPr/>
            </a:pPr>
            <a:r>
              <a:rPr lang="ru-RU" sz="2800" dirty="0" err="1" smtClean="0">
                <a:solidFill>
                  <a:schemeClr val="accent1"/>
                </a:solidFill>
              </a:rPr>
              <a:t>Целиакия</a:t>
            </a:r>
            <a:r>
              <a:rPr lang="ru-RU" sz="2800" dirty="0" smtClean="0">
                <a:solidFill>
                  <a:schemeClr val="accent1"/>
                </a:solidFill>
              </a:rPr>
              <a:t> – болезнь, когда хлеб становится ядом</a:t>
            </a:r>
          </a:p>
        </p:txBody>
      </p:sp>
      <p:sp>
        <p:nvSpPr>
          <p:cNvPr id="41987" name="Rectangle 3"/>
          <p:cNvSpPr>
            <a:spLocks noGrp="1" noChangeArrowheads="1"/>
          </p:cNvSpPr>
          <p:nvPr>
            <p:ph type="body" idx="1"/>
          </p:nvPr>
        </p:nvSpPr>
        <p:spPr>
          <a:xfrm>
            <a:off x="571500" y="1285875"/>
            <a:ext cx="8001000" cy="3446463"/>
          </a:xfrm>
        </p:spPr>
        <p:txBody>
          <a:bodyPr/>
          <a:lstStyle/>
          <a:p>
            <a:pPr algn="just">
              <a:lnSpc>
                <a:spcPct val="90000"/>
              </a:lnSpc>
            </a:pPr>
            <a:r>
              <a:rPr lang="ru-RU" sz="2400" smtClean="0"/>
              <a:t>Целиакия (синонимы: кишечная или нетропическая спру, идиопатическая стеаторея, болезнь Ги-Гертера-Гейбнера) - энтеропатия, у генетически предрасположенных лиц, проявляющаяся при употреблении пищи, содержащей проламин, ранее называвшийся глютеном (группа белков, содержащаяся в злаках: пшеница, рожь, ячмень)</a:t>
            </a:r>
          </a:p>
        </p:txBody>
      </p:sp>
      <p:pic>
        <p:nvPicPr>
          <p:cNvPr id="41988" name="Рисунок 3" descr="84.jpg"/>
          <p:cNvPicPr>
            <a:picLocks noChangeAspect="1"/>
          </p:cNvPicPr>
          <p:nvPr/>
        </p:nvPicPr>
        <p:blipFill>
          <a:blip r:embed="rId2" cstate="print"/>
          <a:srcRect/>
          <a:stretch>
            <a:fillRect/>
          </a:stretch>
        </p:blipFill>
        <p:spPr bwMode="auto">
          <a:xfrm>
            <a:off x="4786313" y="4071938"/>
            <a:ext cx="2922587" cy="22002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785938" y="428625"/>
            <a:ext cx="5086350" cy="571500"/>
          </a:xfrm>
        </p:spPr>
        <p:txBody>
          <a:bodyPr>
            <a:noAutofit/>
          </a:bodyPr>
          <a:lstStyle/>
          <a:p>
            <a:pPr algn="ctr" eaLnBrk="1" fontAlgn="auto" hangingPunct="1">
              <a:spcAft>
                <a:spcPts val="0"/>
              </a:spcAft>
              <a:defRPr/>
            </a:pPr>
            <a:r>
              <a:rPr lang="ru-RU" sz="3200" dirty="0" err="1" smtClean="0">
                <a:solidFill>
                  <a:schemeClr val="accent1"/>
                </a:solidFill>
              </a:rPr>
              <a:t>Целиакия</a:t>
            </a:r>
            <a:endParaRPr lang="ru-RU" sz="3200" dirty="0" smtClean="0">
              <a:solidFill>
                <a:schemeClr val="accent1"/>
              </a:solidFill>
            </a:endParaRPr>
          </a:p>
        </p:txBody>
      </p:sp>
      <p:sp>
        <p:nvSpPr>
          <p:cNvPr id="12291" name="Rectangle 3"/>
          <p:cNvSpPr>
            <a:spLocks noGrp="1" noChangeArrowheads="1"/>
          </p:cNvSpPr>
          <p:nvPr>
            <p:ph type="body" idx="1"/>
          </p:nvPr>
        </p:nvSpPr>
        <p:spPr>
          <a:xfrm>
            <a:off x="285750" y="1214438"/>
            <a:ext cx="8429625" cy="5643562"/>
          </a:xfrm>
        </p:spPr>
        <p:txBody>
          <a:bodyPr>
            <a:normAutofit/>
          </a:bodyPr>
          <a:lstStyle/>
          <a:p>
            <a:pPr marL="265176" indent="-265176" algn="just" eaLnBrk="1" fontAlgn="auto" hangingPunct="1">
              <a:lnSpc>
                <a:spcPct val="90000"/>
              </a:lnSpc>
              <a:spcAft>
                <a:spcPts val="0"/>
              </a:spcAft>
              <a:buFont typeface="Wingdings 2"/>
              <a:buChar char=""/>
              <a:defRPr/>
            </a:pPr>
            <a:r>
              <a:rPr lang="ru-RU" sz="2400" dirty="0" smtClean="0"/>
              <a:t>Возникающие нарушения переваривания </a:t>
            </a:r>
            <a:r>
              <a:rPr lang="ru-RU" sz="2400" dirty="0" err="1" smtClean="0"/>
              <a:t>проламина</a:t>
            </a:r>
            <a:r>
              <a:rPr lang="ru-RU" sz="2400" dirty="0" smtClean="0"/>
              <a:t> приводят к образованию токсичных для </a:t>
            </a:r>
            <a:r>
              <a:rPr lang="ru-RU" sz="2400" dirty="0" err="1" smtClean="0"/>
              <a:t>энтероцитов</a:t>
            </a:r>
            <a:r>
              <a:rPr lang="ru-RU" sz="2400" dirty="0" smtClean="0"/>
              <a:t> продуктов, повреждающих слизистую оболочку тонкой кишки с развитием атрофического </a:t>
            </a:r>
            <a:r>
              <a:rPr lang="ru-RU" sz="2400" dirty="0" err="1" smtClean="0"/>
              <a:t>еюнита</a:t>
            </a:r>
            <a:endParaRPr lang="ru-RU" sz="2400" dirty="0" smtClean="0"/>
          </a:p>
          <a:p>
            <a:pPr marL="265176" indent="-265176" algn="just" eaLnBrk="1" fontAlgn="auto" hangingPunct="1">
              <a:lnSpc>
                <a:spcPct val="90000"/>
              </a:lnSpc>
              <a:spcAft>
                <a:spcPts val="0"/>
              </a:spcAft>
              <a:buFont typeface="Wingdings 2"/>
              <a:buChar char=""/>
              <a:defRPr/>
            </a:pPr>
            <a:r>
              <a:rPr lang="ru-RU" sz="2400" dirty="0" smtClean="0"/>
              <a:t>Распространенность </a:t>
            </a:r>
            <a:r>
              <a:rPr lang="ru-RU" sz="2400" dirty="0" err="1" smtClean="0"/>
              <a:t>целиакии</a:t>
            </a:r>
            <a:r>
              <a:rPr lang="ru-RU" sz="2400" dirty="0" smtClean="0"/>
              <a:t> в мире 1:100-300</a:t>
            </a:r>
          </a:p>
          <a:p>
            <a:pPr algn="just">
              <a:lnSpc>
                <a:spcPct val="90000"/>
              </a:lnSpc>
              <a:defRPr/>
            </a:pPr>
            <a:r>
              <a:rPr lang="ru-RU" sz="2400" dirty="0" smtClean="0"/>
              <a:t>Отношение «</a:t>
            </a:r>
            <a:r>
              <a:rPr lang="ru-RU" sz="2400" dirty="0" err="1" smtClean="0"/>
              <a:t>мужчины:женщины</a:t>
            </a:r>
            <a:r>
              <a:rPr lang="ru-RU" sz="2400" dirty="0" smtClean="0"/>
              <a:t>» - 1:2</a:t>
            </a:r>
          </a:p>
          <a:p>
            <a:pPr algn="just">
              <a:lnSpc>
                <a:spcPct val="90000"/>
              </a:lnSpc>
              <a:defRPr/>
            </a:pPr>
            <a:r>
              <a:rPr lang="en-US" sz="2400" dirty="0" smtClean="0"/>
              <a:t>HLA</a:t>
            </a:r>
            <a:r>
              <a:rPr lang="ru-RU" sz="2400" dirty="0" smtClean="0"/>
              <a:t> </a:t>
            </a:r>
            <a:r>
              <a:rPr lang="en-US" sz="2400" dirty="0" smtClean="0"/>
              <a:t>DQ2 </a:t>
            </a:r>
            <a:r>
              <a:rPr lang="ru-RU" sz="2400" dirty="0" smtClean="0"/>
              <a:t>и </a:t>
            </a:r>
            <a:r>
              <a:rPr lang="en-US" sz="2400" dirty="0" smtClean="0"/>
              <a:t>DQ8</a:t>
            </a:r>
            <a:r>
              <a:rPr lang="ru-RU" sz="2400" dirty="0" smtClean="0"/>
              <a:t> в 98% случаев </a:t>
            </a:r>
          </a:p>
          <a:p>
            <a:pPr marL="265176" indent="-265176" algn="just" eaLnBrk="1" fontAlgn="auto" hangingPunct="1">
              <a:lnSpc>
                <a:spcPct val="90000"/>
              </a:lnSpc>
              <a:spcAft>
                <a:spcPts val="0"/>
              </a:spcAft>
              <a:buFont typeface="Wingdings 2" pitchFamily="18" charset="2"/>
              <a:buNone/>
              <a:defRPr/>
            </a:pPr>
            <a:r>
              <a:rPr lang="ru-RU" sz="2400" dirty="0" smtClean="0"/>
              <a:t>	Аутосомно-доминантный тип наследования с неполной пенетрантностью:</a:t>
            </a:r>
          </a:p>
          <a:p>
            <a:pPr marL="265176" indent="-265176" algn="just" eaLnBrk="1" fontAlgn="auto" hangingPunct="1">
              <a:lnSpc>
                <a:spcPct val="90000"/>
              </a:lnSpc>
              <a:spcAft>
                <a:spcPts val="0"/>
              </a:spcAft>
              <a:buFont typeface="Wingdings 2"/>
              <a:buChar char=""/>
              <a:defRPr/>
            </a:pPr>
            <a:r>
              <a:rPr lang="ru-RU" sz="2400" dirty="0" smtClean="0"/>
              <a:t>У родителей – в 14 %</a:t>
            </a:r>
          </a:p>
          <a:p>
            <a:pPr marL="265176" indent="-265176" algn="just" eaLnBrk="1" fontAlgn="auto" hangingPunct="1">
              <a:lnSpc>
                <a:spcPct val="90000"/>
              </a:lnSpc>
              <a:spcAft>
                <a:spcPts val="0"/>
              </a:spcAft>
              <a:buFont typeface="Wingdings 2"/>
              <a:buChar char=""/>
              <a:defRPr/>
            </a:pPr>
            <a:r>
              <a:rPr lang="ru-RU" sz="2400" dirty="0" smtClean="0"/>
              <a:t>У близнецов – в 70 %</a:t>
            </a:r>
          </a:p>
          <a:p>
            <a:pPr marL="265176" indent="-265176" algn="just" eaLnBrk="1" fontAlgn="auto" hangingPunct="1">
              <a:lnSpc>
                <a:spcPct val="90000"/>
              </a:lnSpc>
              <a:spcAft>
                <a:spcPts val="0"/>
              </a:spcAft>
              <a:buFont typeface="Wingdings 2"/>
              <a:buChar char=""/>
              <a:defRPr/>
            </a:pPr>
            <a:r>
              <a:rPr lang="ru-RU" sz="2400" dirty="0" smtClean="0"/>
              <a:t>У </a:t>
            </a:r>
            <a:r>
              <a:rPr lang="en-US" sz="2400" dirty="0" smtClean="0"/>
              <a:t>HLA-</a:t>
            </a:r>
            <a:r>
              <a:rPr lang="ru-RU" sz="2400" dirty="0" smtClean="0"/>
              <a:t>идентичных лиц – в 30 %</a:t>
            </a:r>
          </a:p>
          <a:p>
            <a:pPr algn="just">
              <a:lnSpc>
                <a:spcPct val="90000"/>
              </a:lnSpc>
              <a:defRPr/>
            </a:pPr>
            <a:endParaRPr lang="ru-RU" sz="2400" dirty="0" smtClean="0"/>
          </a:p>
          <a:p>
            <a:pPr>
              <a:lnSpc>
                <a:spcPct val="90000"/>
              </a:lnSpc>
              <a:defRPr/>
            </a:pPr>
            <a:endParaRPr lang="ru-RU" sz="2400" dirty="0" smtClean="0"/>
          </a:p>
          <a:p>
            <a:pPr>
              <a:lnSpc>
                <a:spcPct val="90000"/>
              </a:lnSpc>
              <a:defRPr/>
            </a:pPr>
            <a:endParaRPr lang="ru-RU" sz="2400" dirty="0" smtClean="0"/>
          </a:p>
          <a:p>
            <a:pPr marL="265176" indent="-265176" algn="just" eaLnBrk="1" fontAlgn="auto" hangingPunct="1">
              <a:lnSpc>
                <a:spcPct val="90000"/>
              </a:lnSpc>
              <a:spcAft>
                <a:spcPts val="0"/>
              </a:spcAft>
              <a:buFont typeface="Wingdings 2"/>
              <a:buChar char=""/>
              <a:defRPr/>
            </a:pPr>
            <a:endParaRPr lang="ru-RU" sz="2400" dirty="0" smtClean="0"/>
          </a:p>
          <a:p>
            <a:pPr marL="265176" indent="-265176" eaLnBrk="1" fontAlgn="auto" hangingPunct="1">
              <a:lnSpc>
                <a:spcPct val="90000"/>
              </a:lnSpc>
              <a:spcAft>
                <a:spcPts val="0"/>
              </a:spcAft>
              <a:buFont typeface="Wingdings 2"/>
              <a:buChar char=""/>
              <a:defRPr/>
            </a:pPr>
            <a:endParaRPr lang="ru-RU" dirty="0" smtClean="0"/>
          </a:p>
        </p:txBody>
      </p:sp>
    </p:spTree>
  </p:cSld>
  <p:clrMapOvr>
    <a:masterClrMapping/>
  </p:clrMapOvr>
  <p:transition>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63" y="357188"/>
            <a:ext cx="8229600" cy="571500"/>
          </a:xfrm>
        </p:spPr>
        <p:txBody>
          <a:bodyPr/>
          <a:lstStyle/>
          <a:p>
            <a:pPr eaLnBrk="1" fontAlgn="auto" hangingPunct="1">
              <a:spcAft>
                <a:spcPts val="0"/>
              </a:spcAft>
              <a:defRPr/>
            </a:pPr>
            <a:r>
              <a:rPr lang="ru-RU" sz="2800" dirty="0" err="1" smtClean="0">
                <a:solidFill>
                  <a:schemeClr val="accent1"/>
                </a:solidFill>
              </a:rPr>
              <a:t>Целиакия</a:t>
            </a:r>
            <a:r>
              <a:rPr lang="ru-RU" sz="2800" dirty="0" smtClean="0">
                <a:solidFill>
                  <a:schemeClr val="accent1"/>
                </a:solidFill>
              </a:rPr>
              <a:t> – клиническая варианты:</a:t>
            </a:r>
          </a:p>
        </p:txBody>
      </p:sp>
      <p:sp>
        <p:nvSpPr>
          <p:cNvPr id="11267" name="Rectangle 3"/>
          <p:cNvSpPr>
            <a:spLocks noGrp="1" noChangeArrowheads="1"/>
          </p:cNvSpPr>
          <p:nvPr>
            <p:ph type="body" idx="1"/>
          </p:nvPr>
        </p:nvSpPr>
        <p:spPr>
          <a:xfrm>
            <a:off x="0" y="928688"/>
            <a:ext cx="8715375" cy="5929312"/>
          </a:xfrm>
        </p:spPr>
        <p:txBody>
          <a:bodyPr>
            <a:normAutofit lnSpcReduction="10000"/>
          </a:bodyPr>
          <a:lstStyle/>
          <a:p>
            <a:pPr marL="265176" indent="-265176" algn="just" eaLnBrk="1" fontAlgn="auto" hangingPunct="1">
              <a:lnSpc>
                <a:spcPct val="90000"/>
              </a:lnSpc>
              <a:spcAft>
                <a:spcPts val="0"/>
              </a:spcAft>
              <a:buFont typeface="Wingdings 2"/>
              <a:buChar char=""/>
              <a:defRPr/>
            </a:pPr>
            <a:r>
              <a:rPr lang="ru-RU" sz="2200" dirty="0" smtClean="0"/>
              <a:t>Явная (классическая): клиника </a:t>
            </a:r>
            <a:r>
              <a:rPr lang="ru-RU" sz="2200" dirty="0" err="1" smtClean="0"/>
              <a:t>энтеропатии</a:t>
            </a:r>
            <a:r>
              <a:rPr lang="ru-RU" sz="2200" dirty="0" smtClean="0"/>
              <a:t> с синдромом </a:t>
            </a:r>
            <a:r>
              <a:rPr lang="ru-RU" sz="2200" dirty="0" err="1" smtClean="0"/>
              <a:t>мальабсорбции</a:t>
            </a:r>
            <a:r>
              <a:rPr lang="ru-RU" sz="2200" dirty="0" smtClean="0"/>
              <a:t>, положительные серологические тесты, </a:t>
            </a:r>
            <a:r>
              <a:rPr lang="ru-RU" sz="2200" dirty="0" err="1" smtClean="0"/>
              <a:t>гистологически</a:t>
            </a:r>
            <a:r>
              <a:rPr lang="ru-RU" sz="2200" dirty="0" smtClean="0"/>
              <a:t> - </a:t>
            </a:r>
            <a:r>
              <a:rPr lang="ru-RU" sz="2200" dirty="0" err="1" smtClean="0"/>
              <a:t>гиперрегенераторная</a:t>
            </a:r>
            <a:r>
              <a:rPr lang="ru-RU" sz="2200" dirty="0" smtClean="0"/>
              <a:t> атрофия</a:t>
            </a:r>
          </a:p>
          <a:p>
            <a:pPr marL="265176" indent="-265176" algn="just" eaLnBrk="1" fontAlgn="auto" hangingPunct="1">
              <a:lnSpc>
                <a:spcPct val="90000"/>
              </a:lnSpc>
              <a:spcAft>
                <a:spcPts val="0"/>
              </a:spcAft>
              <a:buFont typeface="Wingdings 2"/>
              <a:buChar char=""/>
              <a:defRPr/>
            </a:pPr>
            <a:r>
              <a:rPr lang="ru-RU" sz="2200" dirty="0" err="1" smtClean="0"/>
              <a:t>Атипичная</a:t>
            </a:r>
            <a:r>
              <a:rPr lang="ru-RU" sz="2200" dirty="0" smtClean="0"/>
              <a:t>: проявления </a:t>
            </a:r>
            <a:r>
              <a:rPr lang="ru-RU" sz="2200" dirty="0" err="1" smtClean="0"/>
              <a:t>энтеропатии</a:t>
            </a:r>
            <a:r>
              <a:rPr lang="ru-RU" sz="2200" dirty="0" smtClean="0"/>
              <a:t> отсутствуют или минимальны, преобладают </a:t>
            </a:r>
            <a:r>
              <a:rPr lang="ru-RU" sz="2200" dirty="0" err="1" smtClean="0"/>
              <a:t>атипичные</a:t>
            </a:r>
            <a:r>
              <a:rPr lang="ru-RU" sz="2200" dirty="0" smtClean="0"/>
              <a:t> проявления (анемия, запор, артралгии, депрессия, хроническая усталость, периферическая </a:t>
            </a:r>
            <a:r>
              <a:rPr lang="ru-RU" sz="2200" dirty="0" err="1" smtClean="0"/>
              <a:t>нейропатия</a:t>
            </a:r>
            <a:r>
              <a:rPr lang="ru-RU" sz="2200" dirty="0" smtClean="0"/>
              <a:t>, мозжечковая атаксия, эпилепсия, задержка полового созревания у детей, рецидивирующий </a:t>
            </a:r>
            <a:r>
              <a:rPr lang="ru-RU" sz="2200" dirty="0" err="1" smtClean="0"/>
              <a:t>афтозный</a:t>
            </a:r>
            <a:r>
              <a:rPr lang="ru-RU" sz="2200" dirty="0" smtClean="0"/>
              <a:t> стоматит и др.), положительные серологические тесты, </a:t>
            </a:r>
            <a:r>
              <a:rPr lang="ru-RU" sz="2200" dirty="0" err="1" smtClean="0"/>
              <a:t>гистологически</a:t>
            </a:r>
            <a:r>
              <a:rPr lang="ru-RU" sz="2200" dirty="0" smtClean="0"/>
              <a:t> - </a:t>
            </a:r>
            <a:r>
              <a:rPr lang="ru-RU" sz="2200" dirty="0" err="1" smtClean="0"/>
              <a:t>гиперрегенераторная</a:t>
            </a:r>
            <a:r>
              <a:rPr lang="ru-RU" sz="2200" dirty="0" smtClean="0"/>
              <a:t> атрофия</a:t>
            </a:r>
          </a:p>
          <a:p>
            <a:pPr marL="265176" indent="-265176" algn="just" eaLnBrk="1" fontAlgn="auto" hangingPunct="1">
              <a:lnSpc>
                <a:spcPct val="90000"/>
              </a:lnSpc>
              <a:spcAft>
                <a:spcPts val="0"/>
              </a:spcAft>
              <a:buFont typeface="Wingdings 2"/>
              <a:buChar char=""/>
              <a:defRPr/>
            </a:pPr>
            <a:r>
              <a:rPr lang="ru-RU" sz="2200" dirty="0" smtClean="0"/>
              <a:t>Стертая (скрытая): клинические проявления отсутствуют, положительные серологические тесты, </a:t>
            </a:r>
            <a:r>
              <a:rPr lang="ru-RU" sz="2200" dirty="0" err="1" smtClean="0"/>
              <a:t>гистологически</a:t>
            </a:r>
            <a:r>
              <a:rPr lang="ru-RU" sz="2200" dirty="0" smtClean="0"/>
              <a:t> - </a:t>
            </a:r>
            <a:r>
              <a:rPr lang="ru-RU" sz="2200" dirty="0" err="1" smtClean="0"/>
              <a:t>гиперрегенераторная</a:t>
            </a:r>
            <a:r>
              <a:rPr lang="ru-RU" sz="2200" dirty="0" smtClean="0"/>
              <a:t> атрофия</a:t>
            </a:r>
          </a:p>
          <a:p>
            <a:pPr marL="265176" indent="-265176" algn="just" eaLnBrk="1" fontAlgn="auto" hangingPunct="1">
              <a:lnSpc>
                <a:spcPct val="90000"/>
              </a:lnSpc>
              <a:spcAft>
                <a:spcPts val="0"/>
              </a:spcAft>
              <a:buFont typeface="Wingdings 2"/>
              <a:buChar char=""/>
              <a:defRPr/>
            </a:pPr>
            <a:r>
              <a:rPr lang="ru-RU" sz="2200" dirty="0" smtClean="0"/>
              <a:t>Латентная: клинические проявления отсутствуют, положительные серологические тесты, </a:t>
            </a:r>
            <a:r>
              <a:rPr lang="ru-RU" sz="2200" dirty="0" err="1" smtClean="0"/>
              <a:t>гистологически</a:t>
            </a:r>
            <a:r>
              <a:rPr lang="ru-RU" sz="2200" dirty="0" smtClean="0"/>
              <a:t> – повышено число </a:t>
            </a:r>
            <a:r>
              <a:rPr lang="ru-RU" sz="2200" dirty="0" err="1" smtClean="0"/>
              <a:t>межэпителиальных</a:t>
            </a:r>
            <a:r>
              <a:rPr lang="ru-RU" sz="2200" dirty="0" smtClean="0"/>
              <a:t> лимфоцитов при сохраненном строении ворсинок и крипт, </a:t>
            </a:r>
            <a:r>
              <a:rPr lang="en-US" sz="2200" dirty="0" smtClean="0"/>
              <a:t>HLA DQ2/DQ8</a:t>
            </a:r>
            <a:endParaRPr lang="ru-RU" sz="2200" dirty="0" smtClean="0"/>
          </a:p>
          <a:p>
            <a:pPr marL="265176" indent="-265176" eaLnBrk="1" fontAlgn="auto" hangingPunct="1">
              <a:lnSpc>
                <a:spcPct val="90000"/>
              </a:lnSpc>
              <a:spcAft>
                <a:spcPts val="0"/>
              </a:spcAft>
              <a:buFont typeface="Wingdings 2"/>
              <a:buChar char=""/>
              <a:defRPr/>
            </a:pPr>
            <a:endParaRPr lang="ru-RU" sz="2400" dirty="0" smtClean="0">
              <a:solidFill>
                <a:schemeClr val="accent2"/>
              </a:solidFill>
            </a:endParaRPr>
          </a:p>
        </p:txBody>
      </p:sp>
    </p:spTree>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0"/>
            <a:ext cx="8229600" cy="1285875"/>
          </a:xfrm>
        </p:spPr>
        <p:txBody>
          <a:bodyPr/>
          <a:lstStyle/>
          <a:p>
            <a:pPr algn="ctr">
              <a:defRPr/>
            </a:pPr>
            <a:r>
              <a:rPr lang="ru-RU" sz="2800" dirty="0" smtClean="0">
                <a:solidFill>
                  <a:schemeClr val="accent1"/>
                </a:solidFill>
              </a:rPr>
              <a:t>Ассоциированные с </a:t>
            </a:r>
            <a:r>
              <a:rPr lang="ru-RU" sz="2800" dirty="0" err="1" smtClean="0">
                <a:solidFill>
                  <a:schemeClr val="accent1"/>
                </a:solidFill>
              </a:rPr>
              <a:t>целиакией</a:t>
            </a:r>
            <a:r>
              <a:rPr lang="ru-RU" sz="2800" dirty="0" smtClean="0">
                <a:solidFill>
                  <a:schemeClr val="accent1"/>
                </a:solidFill>
              </a:rPr>
              <a:t> заболевания</a:t>
            </a:r>
          </a:p>
        </p:txBody>
      </p:sp>
      <p:sp>
        <p:nvSpPr>
          <p:cNvPr id="45059" name="Rectangle 3"/>
          <p:cNvSpPr>
            <a:spLocks noGrp="1" noChangeArrowheads="1"/>
          </p:cNvSpPr>
          <p:nvPr>
            <p:ph type="body" sz="half" idx="1"/>
          </p:nvPr>
        </p:nvSpPr>
        <p:spPr>
          <a:xfrm>
            <a:off x="428625" y="1143000"/>
            <a:ext cx="4716463" cy="5068888"/>
          </a:xfrm>
        </p:spPr>
        <p:txBody>
          <a:bodyPr/>
          <a:lstStyle/>
          <a:p>
            <a:pPr>
              <a:buFontTx/>
              <a:buNone/>
            </a:pPr>
            <a:r>
              <a:rPr lang="ru-RU" sz="2400" smtClean="0">
                <a:solidFill>
                  <a:srgbClr val="002060"/>
                </a:solidFill>
              </a:rPr>
              <a:t>   </a:t>
            </a:r>
            <a:r>
              <a:rPr lang="ru-RU" sz="2400" b="1" smtClean="0"/>
              <a:t>Определенная ассоциация:</a:t>
            </a:r>
          </a:p>
          <a:p>
            <a:r>
              <a:rPr lang="ru-RU" sz="2400" smtClean="0"/>
              <a:t>Герпетиформный дерматит Дюринга</a:t>
            </a:r>
          </a:p>
          <a:p>
            <a:r>
              <a:rPr lang="ru-RU" sz="2400" smtClean="0"/>
              <a:t>Селективный дефицит </a:t>
            </a:r>
            <a:r>
              <a:rPr lang="en-US" sz="2400" smtClean="0"/>
              <a:t>IgA</a:t>
            </a:r>
            <a:endParaRPr lang="ru-RU" sz="2400" smtClean="0"/>
          </a:p>
          <a:p>
            <a:r>
              <a:rPr lang="ru-RU" sz="2400" smtClean="0"/>
              <a:t>Сахарный диабет 1 типа</a:t>
            </a:r>
          </a:p>
          <a:p>
            <a:r>
              <a:rPr lang="ru-RU" sz="2400" smtClean="0"/>
              <a:t>Аутоиммунный тиреоидит</a:t>
            </a:r>
          </a:p>
          <a:p>
            <a:r>
              <a:rPr lang="ru-RU" sz="2400" smtClean="0"/>
              <a:t>Синдром Шегрена</a:t>
            </a:r>
          </a:p>
          <a:p>
            <a:r>
              <a:rPr lang="ru-RU" sz="2400" smtClean="0"/>
              <a:t>Микроскопический колит</a:t>
            </a:r>
          </a:p>
          <a:p>
            <a:r>
              <a:rPr lang="ru-RU" sz="2400" smtClean="0"/>
              <a:t>Ревматоидный артрит</a:t>
            </a:r>
          </a:p>
          <a:p>
            <a:r>
              <a:rPr lang="en-US" sz="2400" smtClean="0"/>
              <a:t>IgA</a:t>
            </a:r>
            <a:r>
              <a:rPr lang="ru-RU" sz="2400" smtClean="0"/>
              <a:t>-нефропатия</a:t>
            </a:r>
          </a:p>
          <a:p>
            <a:endParaRPr lang="ru-RU" sz="2400" smtClean="0">
              <a:solidFill>
                <a:schemeClr val="accent2"/>
              </a:solidFill>
            </a:endParaRPr>
          </a:p>
        </p:txBody>
      </p:sp>
      <p:sp>
        <p:nvSpPr>
          <p:cNvPr id="45060" name="Rectangle 4"/>
          <p:cNvSpPr>
            <a:spLocks noGrp="1" noChangeArrowheads="1"/>
          </p:cNvSpPr>
          <p:nvPr>
            <p:ph type="body" sz="half" idx="2"/>
          </p:nvPr>
        </p:nvSpPr>
        <p:spPr>
          <a:xfrm>
            <a:off x="5143500" y="1214438"/>
            <a:ext cx="3714750" cy="5257800"/>
          </a:xfrm>
        </p:spPr>
        <p:txBody>
          <a:bodyPr/>
          <a:lstStyle/>
          <a:p>
            <a:pPr>
              <a:buFontTx/>
              <a:buNone/>
            </a:pPr>
            <a:r>
              <a:rPr lang="ru-RU" sz="2400" smtClean="0">
                <a:solidFill>
                  <a:srgbClr val="002060"/>
                </a:solidFill>
              </a:rPr>
              <a:t>    </a:t>
            </a:r>
            <a:r>
              <a:rPr lang="ru-RU" sz="2400" b="1" smtClean="0"/>
              <a:t>Возможная ассоциация:</a:t>
            </a:r>
          </a:p>
          <a:p>
            <a:r>
              <a:rPr lang="ru-RU" sz="2400" smtClean="0"/>
              <a:t>Аутоиммунный </a:t>
            </a:r>
          </a:p>
          <a:p>
            <a:pPr>
              <a:buFont typeface="Wingdings 2" pitchFamily="18" charset="2"/>
              <a:buNone/>
            </a:pPr>
            <a:r>
              <a:rPr lang="ru-RU" sz="2400" smtClean="0"/>
              <a:t>гепатит</a:t>
            </a:r>
          </a:p>
          <a:p>
            <a:r>
              <a:rPr lang="ru-RU" sz="2400" smtClean="0"/>
              <a:t>Первичный билиарный цирроз</a:t>
            </a:r>
          </a:p>
          <a:p>
            <a:r>
              <a:rPr lang="ru-RU" sz="2400" smtClean="0"/>
              <a:t>Язвенный колит</a:t>
            </a:r>
          </a:p>
          <a:p>
            <a:r>
              <a:rPr lang="ru-RU" sz="2400" smtClean="0"/>
              <a:t>Болезнь Крона</a:t>
            </a:r>
          </a:p>
          <a:p>
            <a:r>
              <a:rPr lang="ru-RU" sz="2400" smtClean="0"/>
              <a:t>Системная красная волчанка</a:t>
            </a:r>
          </a:p>
          <a:p>
            <a:r>
              <a:rPr lang="ru-RU" sz="2400" smtClean="0"/>
              <a:t>Полимиозит</a:t>
            </a:r>
          </a:p>
          <a:p>
            <a:r>
              <a:rPr lang="ru-RU" sz="2400" smtClean="0"/>
              <a:t>Васкулиты</a:t>
            </a:r>
          </a:p>
          <a:p>
            <a:endParaRPr lang="ru-RU" sz="2400" smtClean="0"/>
          </a:p>
        </p:txBody>
      </p:sp>
    </p:spTree>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23850" y="428625"/>
            <a:ext cx="8712200" cy="1071563"/>
          </a:xfrm>
        </p:spPr>
        <p:txBody>
          <a:bodyPr>
            <a:noAutofit/>
          </a:bodyPr>
          <a:lstStyle/>
          <a:p>
            <a:pPr algn="ctr" eaLnBrk="1" fontAlgn="auto" hangingPunct="1">
              <a:spcAft>
                <a:spcPts val="0"/>
              </a:spcAft>
              <a:defRPr/>
            </a:pPr>
            <a:r>
              <a:rPr lang="ru-RU" sz="3200" dirty="0" err="1" smtClean="0">
                <a:solidFill>
                  <a:schemeClr val="accent1"/>
                </a:solidFill>
              </a:rPr>
              <a:t>Целиакия</a:t>
            </a:r>
            <a:r>
              <a:rPr lang="ru-RU" sz="3200" dirty="0" smtClean="0">
                <a:solidFill>
                  <a:schemeClr val="accent1"/>
                </a:solidFill>
              </a:rPr>
              <a:t> – </a:t>
            </a:r>
            <a:r>
              <a:rPr lang="ru-RU" sz="3200" dirty="0" err="1" smtClean="0">
                <a:solidFill>
                  <a:schemeClr val="accent1"/>
                </a:solidFill>
              </a:rPr>
              <a:t>геретиформный</a:t>
            </a:r>
            <a:r>
              <a:rPr lang="ru-RU" sz="3200" dirty="0" smtClean="0">
                <a:solidFill>
                  <a:schemeClr val="accent1"/>
                </a:solidFill>
              </a:rPr>
              <a:t> дерматоз Дюринга</a:t>
            </a:r>
          </a:p>
        </p:txBody>
      </p:sp>
      <p:pic>
        <p:nvPicPr>
          <p:cNvPr id="46083" name="Объект 3"/>
          <p:cNvPicPr>
            <a:picLocks noGrp="1" noChangeAspect="1"/>
          </p:cNvPicPr>
          <p:nvPr>
            <p:ph idx="1"/>
          </p:nvPr>
        </p:nvPicPr>
        <p:blipFill>
          <a:blip r:embed="rId2" cstate="print"/>
          <a:srcRect/>
          <a:stretch>
            <a:fillRect/>
          </a:stretch>
        </p:blipFill>
        <p:spPr>
          <a:xfrm>
            <a:off x="1692275" y="1524000"/>
            <a:ext cx="5808663" cy="4754563"/>
          </a:xfrm>
        </p:spPr>
      </p:pic>
    </p:spTree>
  </p:cSld>
  <p:clrMapOvr>
    <a:masterClrMapping/>
  </p:clrMapOvr>
  <p:transition>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57188" y="500063"/>
            <a:ext cx="8572500" cy="428625"/>
          </a:xfrm>
        </p:spPr>
        <p:txBody>
          <a:bodyPr>
            <a:normAutofit fontScale="90000"/>
          </a:bodyPr>
          <a:lstStyle/>
          <a:p>
            <a:pPr algn="ctr" eaLnBrk="1" fontAlgn="auto" hangingPunct="1">
              <a:spcAft>
                <a:spcPts val="0"/>
              </a:spcAft>
              <a:defRPr/>
            </a:pPr>
            <a:r>
              <a:rPr lang="ru-RU" sz="2800" dirty="0" smtClean="0">
                <a:solidFill>
                  <a:schemeClr val="accent1"/>
                </a:solidFill>
              </a:rPr>
              <a:t>Диагностика </a:t>
            </a:r>
            <a:r>
              <a:rPr lang="ru-RU" sz="2800" dirty="0" err="1" smtClean="0">
                <a:solidFill>
                  <a:schemeClr val="accent1"/>
                </a:solidFill>
              </a:rPr>
              <a:t>глютеновой</a:t>
            </a:r>
            <a:r>
              <a:rPr lang="ru-RU" sz="2800" dirty="0" smtClean="0">
                <a:solidFill>
                  <a:schemeClr val="accent1"/>
                </a:solidFill>
              </a:rPr>
              <a:t> </a:t>
            </a:r>
            <a:r>
              <a:rPr lang="ru-RU" sz="2800" dirty="0" err="1" smtClean="0">
                <a:solidFill>
                  <a:schemeClr val="accent1"/>
                </a:solidFill>
              </a:rPr>
              <a:t>энтеропатии</a:t>
            </a:r>
            <a:endParaRPr lang="ru-RU" sz="2800" dirty="0" smtClean="0">
              <a:solidFill>
                <a:schemeClr val="accent1"/>
              </a:solidFill>
            </a:endParaRPr>
          </a:p>
        </p:txBody>
      </p:sp>
      <p:sp>
        <p:nvSpPr>
          <p:cNvPr id="47107" name="Rectangle 3"/>
          <p:cNvSpPr>
            <a:spLocks noGrp="1" noChangeArrowheads="1"/>
          </p:cNvSpPr>
          <p:nvPr>
            <p:ph type="body" idx="1"/>
          </p:nvPr>
        </p:nvSpPr>
        <p:spPr>
          <a:xfrm>
            <a:off x="285750" y="857250"/>
            <a:ext cx="8429625" cy="5643563"/>
          </a:xfrm>
        </p:spPr>
        <p:txBody>
          <a:bodyPr/>
          <a:lstStyle/>
          <a:p>
            <a:pPr algn="just" eaLnBrk="1" hangingPunct="1">
              <a:buFontTx/>
              <a:buNone/>
            </a:pPr>
            <a:r>
              <a:rPr lang="ru-RU" smtClean="0">
                <a:solidFill>
                  <a:schemeClr val="accent2"/>
                </a:solidFill>
              </a:rPr>
              <a:t>   </a:t>
            </a:r>
            <a:r>
              <a:rPr lang="ru-RU" sz="2000" b="1" u="sng" smtClean="0"/>
              <a:t>Сероиммунологическая диагностика</a:t>
            </a:r>
          </a:p>
          <a:p>
            <a:pPr algn="just" eaLnBrk="1" hangingPunct="1"/>
            <a:r>
              <a:rPr lang="en-US" sz="2000" smtClean="0"/>
              <a:t>EMA IgA, IgG (</a:t>
            </a:r>
            <a:r>
              <a:rPr lang="ru-RU" sz="2000" smtClean="0"/>
              <a:t>антиэндомизиальные ат)</a:t>
            </a:r>
            <a:endParaRPr lang="en-US" sz="2000" smtClean="0"/>
          </a:p>
          <a:p>
            <a:pPr algn="just" eaLnBrk="1" hangingPunct="1"/>
            <a:r>
              <a:rPr lang="en-US" sz="2000" smtClean="0"/>
              <a:t>tTG IgA, IgG</a:t>
            </a:r>
            <a:r>
              <a:rPr lang="ru-RU" sz="2000" smtClean="0"/>
              <a:t> (ат к тканевой трансглютаминазе)</a:t>
            </a:r>
          </a:p>
          <a:p>
            <a:pPr algn="just" eaLnBrk="1" hangingPunct="1"/>
            <a:r>
              <a:rPr lang="en-US" sz="2000" smtClean="0"/>
              <a:t>AGA IgA, IgG (</a:t>
            </a:r>
            <a:r>
              <a:rPr lang="ru-RU" sz="2000" smtClean="0"/>
              <a:t>антиглиадиновые ат</a:t>
            </a:r>
            <a:r>
              <a:rPr lang="en-US" sz="2000" smtClean="0"/>
              <a:t>)</a:t>
            </a:r>
            <a:endParaRPr lang="ru-RU" sz="2000" smtClean="0"/>
          </a:p>
          <a:p>
            <a:pPr algn="just" eaLnBrk="1" hangingPunct="1">
              <a:buFontTx/>
              <a:buNone/>
            </a:pPr>
            <a:r>
              <a:rPr lang="ru-RU" sz="2000" b="1" smtClean="0"/>
              <a:t>	</a:t>
            </a:r>
            <a:r>
              <a:rPr lang="ru-RU" sz="2000" b="1" u="sng" smtClean="0"/>
              <a:t>Эндоскопическая диагностика</a:t>
            </a:r>
          </a:p>
          <a:p>
            <a:pPr algn="just" eaLnBrk="1" hangingPunct="1"/>
            <a:r>
              <a:rPr lang="ru-RU" sz="2000" smtClean="0"/>
              <a:t>12-п.к.: фестончатость, уплощение, исчезновение складок, мозаичный рисунок, видимый сосудистый рисунок</a:t>
            </a:r>
          </a:p>
          <a:p>
            <a:pPr algn="just" eaLnBrk="1" hangingPunct="1">
              <a:buFontTx/>
              <a:buNone/>
            </a:pPr>
            <a:r>
              <a:rPr lang="ru-RU" sz="2000" b="1" smtClean="0"/>
              <a:t>	</a:t>
            </a:r>
            <a:r>
              <a:rPr lang="ru-RU" sz="2000" b="1" u="sng" smtClean="0"/>
              <a:t>Морфологическая диагностика (гистологические изменения слизистой оболочки тонкой кишки при целиакии):</a:t>
            </a:r>
            <a:r>
              <a:rPr lang="ru-RU" sz="2000" smtClean="0"/>
              <a:t>Повышенная инфильтрация эпителия межэпителиальными лимфоцитами и лимфоплазмоцитарная инфильтрация - собственной пластинки слизистой оболочки; гиперрегенераторная атрофия слизистой оболочки</a:t>
            </a:r>
            <a:endParaRPr lang="ru-RU" sz="2000" b="1" u="sng" smtClean="0">
              <a:solidFill>
                <a:srgbClr val="002060"/>
              </a:solidFill>
            </a:endParaRPr>
          </a:p>
        </p:txBody>
      </p:sp>
    </p:spTree>
  </p:cSld>
  <p:clrMapOvr>
    <a:masterClrMapping/>
  </p:clrMapOvr>
  <p:transition>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68313" y="428625"/>
            <a:ext cx="8280400" cy="984250"/>
          </a:xfrm>
        </p:spPr>
        <p:txBody>
          <a:bodyPr>
            <a:noAutofit/>
          </a:bodyPr>
          <a:lstStyle/>
          <a:p>
            <a:pPr algn="ctr" eaLnBrk="1" fontAlgn="auto" hangingPunct="1">
              <a:spcAft>
                <a:spcPts val="0"/>
              </a:spcAft>
              <a:defRPr/>
            </a:pPr>
            <a:r>
              <a:rPr lang="ru-RU" sz="3200" dirty="0" err="1" smtClean="0">
                <a:solidFill>
                  <a:schemeClr val="accent1"/>
                </a:solidFill>
              </a:rPr>
              <a:t>Целиакия</a:t>
            </a:r>
            <a:r>
              <a:rPr lang="ru-RU" sz="3200" dirty="0" smtClean="0">
                <a:solidFill>
                  <a:schemeClr val="accent1"/>
                </a:solidFill>
              </a:rPr>
              <a:t> – </a:t>
            </a:r>
            <a:br>
              <a:rPr lang="ru-RU" sz="3200" dirty="0" smtClean="0">
                <a:solidFill>
                  <a:schemeClr val="accent1"/>
                </a:solidFill>
              </a:rPr>
            </a:br>
            <a:r>
              <a:rPr lang="ru-RU" sz="3200" dirty="0" smtClean="0">
                <a:solidFill>
                  <a:schemeClr val="accent1"/>
                </a:solidFill>
              </a:rPr>
              <a:t>эндоскопическая картина</a:t>
            </a:r>
          </a:p>
        </p:txBody>
      </p:sp>
      <p:pic>
        <p:nvPicPr>
          <p:cNvPr id="48131" name="Объект 2"/>
          <p:cNvPicPr>
            <a:picLocks noGrp="1" noChangeAspect="1"/>
          </p:cNvPicPr>
          <p:nvPr>
            <p:ph idx="1"/>
          </p:nvPr>
        </p:nvPicPr>
        <p:blipFill>
          <a:blip r:embed="rId2" cstate="print"/>
          <a:srcRect/>
          <a:stretch>
            <a:fillRect/>
          </a:stretch>
        </p:blipFill>
        <p:spPr>
          <a:xfrm>
            <a:off x="4643438" y="1714500"/>
            <a:ext cx="3571875" cy="3627438"/>
          </a:xfrm>
        </p:spPr>
      </p:pic>
      <p:pic>
        <p:nvPicPr>
          <p:cNvPr id="48132" name="Рисунок 3" descr="Изображение 077.jpg"/>
          <p:cNvPicPr>
            <a:picLocks noChangeAspect="1"/>
          </p:cNvPicPr>
          <p:nvPr/>
        </p:nvPicPr>
        <p:blipFill>
          <a:blip r:embed="rId3" cstate="print"/>
          <a:srcRect/>
          <a:stretch>
            <a:fillRect/>
          </a:stretch>
        </p:blipFill>
        <p:spPr bwMode="auto">
          <a:xfrm>
            <a:off x="1071563" y="1643063"/>
            <a:ext cx="3602037" cy="378618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4294967295"/>
          </p:nvPr>
        </p:nvSpPr>
        <p:spPr>
          <a:xfrm>
            <a:off x="285750" y="1571625"/>
            <a:ext cx="8429625" cy="5000625"/>
          </a:xfrm>
        </p:spPr>
        <p:txBody>
          <a:bodyPr/>
          <a:lstStyle/>
          <a:p>
            <a:pPr marL="469900" indent="-469900" algn="just" eaLnBrk="1" hangingPunct="1">
              <a:lnSpc>
                <a:spcPct val="90000"/>
              </a:lnSpc>
            </a:pPr>
            <a:r>
              <a:rPr lang="ru-RU" sz="2000" smtClean="0"/>
              <a:t>А. Функциональные расстройства пищевода</a:t>
            </a:r>
          </a:p>
          <a:p>
            <a:pPr marL="469900" indent="-469900" algn="just" eaLnBrk="1" hangingPunct="1">
              <a:lnSpc>
                <a:spcPct val="90000"/>
              </a:lnSpc>
            </a:pPr>
            <a:r>
              <a:rPr lang="ru-RU" sz="2000" smtClean="0"/>
              <a:t>В. Функциональные гастродуоденальные расстройства</a:t>
            </a:r>
          </a:p>
          <a:p>
            <a:pPr marL="469900" indent="-469900" algn="just" eaLnBrk="1" hangingPunct="1">
              <a:lnSpc>
                <a:spcPct val="90000"/>
              </a:lnSpc>
            </a:pPr>
            <a:r>
              <a:rPr lang="ru-RU" sz="2000" smtClean="0"/>
              <a:t>С. Функциональные кишечные расстройства</a:t>
            </a:r>
          </a:p>
          <a:p>
            <a:pPr marL="469900" indent="-469900" algn="just" eaLnBrk="1" hangingPunct="1">
              <a:lnSpc>
                <a:spcPct val="90000"/>
              </a:lnSpc>
            </a:pPr>
            <a:r>
              <a:rPr lang="ru-RU" sz="2000" smtClean="0"/>
              <a:t>С1.Синдром раздраженного кишечника (СРК, англ. - </a:t>
            </a:r>
            <a:r>
              <a:rPr lang="en-US" sz="2000" smtClean="0"/>
              <a:t>IBS</a:t>
            </a:r>
            <a:r>
              <a:rPr lang="ru-RU" sz="2000" smtClean="0"/>
              <a:t>)</a:t>
            </a:r>
          </a:p>
          <a:p>
            <a:pPr marL="469900" indent="-469900" algn="just" eaLnBrk="1" hangingPunct="1">
              <a:lnSpc>
                <a:spcPct val="90000"/>
              </a:lnSpc>
            </a:pPr>
            <a:r>
              <a:rPr lang="ru-RU" sz="2000" smtClean="0"/>
              <a:t>С2.Функциональное вздутие</a:t>
            </a:r>
          </a:p>
          <a:p>
            <a:pPr marL="469900" indent="-469900" algn="just" eaLnBrk="1" hangingPunct="1">
              <a:lnSpc>
                <a:spcPct val="90000"/>
              </a:lnSpc>
            </a:pPr>
            <a:r>
              <a:rPr lang="ru-RU" sz="2000" smtClean="0"/>
              <a:t>С3.Функциональный запор</a:t>
            </a:r>
          </a:p>
          <a:p>
            <a:pPr marL="469900" indent="-469900" algn="just" eaLnBrk="1" hangingPunct="1">
              <a:lnSpc>
                <a:spcPct val="90000"/>
              </a:lnSpc>
            </a:pPr>
            <a:r>
              <a:rPr lang="ru-RU" sz="2000" smtClean="0"/>
              <a:t>С4.Функциональная диарея</a:t>
            </a:r>
          </a:p>
          <a:p>
            <a:pPr marL="469900" indent="-469900" algn="just" eaLnBrk="1" hangingPunct="1">
              <a:lnSpc>
                <a:spcPct val="90000"/>
              </a:lnSpc>
            </a:pPr>
            <a:r>
              <a:rPr lang="ru-RU" sz="2000" smtClean="0"/>
              <a:t>С5.Неспецифическое функциональное кишечное расстройство</a:t>
            </a:r>
          </a:p>
          <a:p>
            <a:pPr marL="469900" indent="-469900" algn="just" eaLnBrk="1" hangingPunct="1">
              <a:lnSpc>
                <a:spcPct val="90000"/>
              </a:lnSpc>
            </a:pPr>
            <a:r>
              <a:rPr lang="en-US" sz="2000" smtClean="0"/>
              <a:t>D.</a:t>
            </a:r>
            <a:r>
              <a:rPr lang="ru-RU" sz="2000" smtClean="0"/>
              <a:t>Синдром функциональной абдоминальной боли</a:t>
            </a:r>
          </a:p>
          <a:p>
            <a:pPr marL="469900" indent="-469900" algn="just" eaLnBrk="1" hangingPunct="1">
              <a:lnSpc>
                <a:spcPct val="90000"/>
              </a:lnSpc>
            </a:pPr>
            <a:r>
              <a:rPr lang="en-US" sz="2000" smtClean="0"/>
              <a:t>E.</a:t>
            </a:r>
            <a:r>
              <a:rPr lang="ru-RU" sz="2000" smtClean="0"/>
              <a:t>Функциональные расстройства желчного пузыря и сфинктера Одди</a:t>
            </a:r>
          </a:p>
          <a:p>
            <a:pPr marL="469900" indent="-469900" algn="just" eaLnBrk="1" hangingPunct="1">
              <a:lnSpc>
                <a:spcPct val="90000"/>
              </a:lnSpc>
            </a:pPr>
            <a:r>
              <a:rPr lang="en-US" sz="2000" smtClean="0"/>
              <a:t>F.</a:t>
            </a:r>
            <a:r>
              <a:rPr lang="ru-RU" sz="2000" smtClean="0"/>
              <a:t>Функциональные аноректальные расстройства</a:t>
            </a:r>
          </a:p>
          <a:p>
            <a:pPr marL="469900" indent="-469900" algn="just" eaLnBrk="1" hangingPunct="1">
              <a:lnSpc>
                <a:spcPct val="90000"/>
              </a:lnSpc>
            </a:pPr>
            <a:r>
              <a:rPr lang="en-US" sz="2000" smtClean="0"/>
              <a:t>G.</a:t>
            </a:r>
            <a:r>
              <a:rPr lang="ru-RU" sz="2000" smtClean="0"/>
              <a:t>Функциональные расстройства: новорожденные и дети до 3-х лет</a:t>
            </a:r>
            <a:endParaRPr lang="en-US" sz="2000" smtClean="0"/>
          </a:p>
          <a:p>
            <a:pPr marL="469900" indent="-469900" algn="just" eaLnBrk="1" hangingPunct="1">
              <a:lnSpc>
                <a:spcPct val="90000"/>
              </a:lnSpc>
            </a:pPr>
            <a:r>
              <a:rPr lang="en-US" sz="2000" smtClean="0"/>
              <a:t>H.</a:t>
            </a:r>
            <a:r>
              <a:rPr lang="ru-RU" sz="2000" smtClean="0"/>
              <a:t>Функциональные расстройства: дети</a:t>
            </a:r>
            <a:r>
              <a:rPr lang="en-US" sz="2000" smtClean="0"/>
              <a:t>/</a:t>
            </a:r>
            <a:r>
              <a:rPr lang="ru-RU" sz="2000" smtClean="0"/>
              <a:t>подростки </a:t>
            </a:r>
            <a:r>
              <a:rPr lang="ru-RU" sz="2400" smtClean="0"/>
              <a:t>                                                      </a:t>
            </a:r>
            <a:endParaRPr lang="en-US" sz="1800" smtClean="0"/>
          </a:p>
        </p:txBody>
      </p:sp>
      <p:sp>
        <p:nvSpPr>
          <p:cNvPr id="134147" name="Rectangle 3"/>
          <p:cNvSpPr>
            <a:spLocks noGrp="1" noChangeArrowheads="1"/>
          </p:cNvSpPr>
          <p:nvPr>
            <p:ph type="title" idx="4294967295"/>
          </p:nvPr>
        </p:nvSpPr>
        <p:spPr>
          <a:xfrm>
            <a:off x="500063" y="500063"/>
            <a:ext cx="8102600" cy="1214437"/>
          </a:xfrm>
        </p:spPr>
        <p:txBody>
          <a:bodyPr>
            <a:normAutofit fontScale="90000"/>
          </a:bodyPr>
          <a:lstStyle/>
          <a:p>
            <a:pPr algn="ctr" eaLnBrk="1" hangingPunct="1">
              <a:defRPr/>
            </a:pPr>
            <a:r>
              <a:rPr lang="ru-RU" sz="3200" dirty="0" smtClean="0"/>
              <a:t>Классификация функциональных желудочно-кишечных расстройств по Римскому консенсусу </a:t>
            </a:r>
            <a:r>
              <a:rPr lang="en-US" sz="3200" dirty="0" smtClean="0"/>
              <a:t>III</a:t>
            </a:r>
            <a:endParaRPr lang="ru-RU" dirty="0" smtClean="0"/>
          </a:p>
        </p:txBody>
      </p:sp>
    </p:spTree>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79388" y="428625"/>
            <a:ext cx="8785225" cy="1200150"/>
          </a:xfrm>
        </p:spPr>
        <p:txBody>
          <a:bodyPr>
            <a:noAutofit/>
          </a:bodyPr>
          <a:lstStyle/>
          <a:p>
            <a:pPr algn="ctr" eaLnBrk="1" fontAlgn="auto" hangingPunct="1">
              <a:spcAft>
                <a:spcPts val="0"/>
              </a:spcAft>
              <a:defRPr/>
            </a:pPr>
            <a:r>
              <a:rPr lang="ru-RU" sz="3200" dirty="0" smtClean="0">
                <a:solidFill>
                  <a:schemeClr val="accent1"/>
                </a:solidFill>
              </a:rPr>
              <a:t>Нормальная слизистая оболочка тонкой кишки - гистология</a:t>
            </a:r>
          </a:p>
        </p:txBody>
      </p:sp>
      <p:pic>
        <p:nvPicPr>
          <p:cNvPr id="49155" name="Объект 5"/>
          <p:cNvPicPr>
            <a:picLocks noGrp="1" noChangeAspect="1"/>
          </p:cNvPicPr>
          <p:nvPr>
            <p:ph idx="1"/>
          </p:nvPr>
        </p:nvPicPr>
        <p:blipFill>
          <a:blip r:embed="rId2" cstate="print"/>
          <a:srcRect/>
          <a:stretch>
            <a:fillRect/>
          </a:stretch>
        </p:blipFill>
        <p:spPr>
          <a:xfrm>
            <a:off x="1042988" y="2133600"/>
            <a:ext cx="7156450" cy="2324100"/>
          </a:xfrm>
        </p:spPr>
      </p:pic>
    </p:spTree>
  </p:cSld>
  <p:clrMapOvr>
    <a:masterClrMapping/>
  </p:clrMapOvr>
  <p:transition>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79388" y="428625"/>
            <a:ext cx="8785225" cy="571500"/>
          </a:xfrm>
        </p:spPr>
        <p:txBody>
          <a:bodyPr>
            <a:noAutofit/>
          </a:bodyPr>
          <a:lstStyle/>
          <a:p>
            <a:pPr algn="ctr" eaLnBrk="1" fontAlgn="auto" hangingPunct="1">
              <a:spcAft>
                <a:spcPts val="0"/>
              </a:spcAft>
              <a:defRPr/>
            </a:pPr>
            <a:r>
              <a:rPr lang="ru-RU" sz="3200" dirty="0" err="1" smtClean="0">
                <a:solidFill>
                  <a:schemeClr val="accent1"/>
                </a:solidFill>
              </a:rPr>
              <a:t>Целиакия</a:t>
            </a:r>
            <a:r>
              <a:rPr lang="ru-RU" sz="3200" dirty="0" smtClean="0">
                <a:solidFill>
                  <a:schemeClr val="accent1"/>
                </a:solidFill>
              </a:rPr>
              <a:t> - гистология</a:t>
            </a:r>
          </a:p>
        </p:txBody>
      </p:sp>
      <p:pic>
        <p:nvPicPr>
          <p:cNvPr id="50179" name="Объект 3"/>
          <p:cNvPicPr>
            <a:picLocks noGrp="1" noChangeAspect="1"/>
          </p:cNvPicPr>
          <p:nvPr>
            <p:ph idx="1"/>
          </p:nvPr>
        </p:nvPicPr>
        <p:blipFill>
          <a:blip r:embed="rId2" cstate="print"/>
          <a:srcRect/>
          <a:stretch>
            <a:fillRect/>
          </a:stretch>
        </p:blipFill>
        <p:spPr>
          <a:xfrm>
            <a:off x="1258888" y="1268413"/>
            <a:ext cx="6769100" cy="4495800"/>
          </a:xfrm>
        </p:spPr>
      </p:pic>
    </p:spTree>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500063" y="214313"/>
            <a:ext cx="8229600" cy="642937"/>
          </a:xfrm>
        </p:spPr>
        <p:txBody>
          <a:bodyPr>
            <a:normAutofit fontScale="90000"/>
          </a:bodyPr>
          <a:lstStyle/>
          <a:p>
            <a:pPr eaLnBrk="1" fontAlgn="auto" hangingPunct="1">
              <a:spcAft>
                <a:spcPts val="0"/>
              </a:spcAft>
              <a:defRPr/>
            </a:pPr>
            <a:r>
              <a:rPr lang="ru-RU" sz="2800" dirty="0" smtClean="0">
                <a:solidFill>
                  <a:schemeClr val="accent1"/>
                </a:solidFill>
              </a:rPr>
              <a:t>Гистологическая классификация </a:t>
            </a:r>
            <a:r>
              <a:rPr lang="ru-RU" sz="2800" dirty="0" err="1" smtClean="0">
                <a:solidFill>
                  <a:schemeClr val="accent1"/>
                </a:solidFill>
              </a:rPr>
              <a:t>целиакии</a:t>
            </a:r>
            <a:endParaRPr lang="ru-RU" sz="2800" dirty="0" smtClean="0">
              <a:solidFill>
                <a:schemeClr val="accent1"/>
              </a:solidFill>
            </a:endParaRPr>
          </a:p>
        </p:txBody>
      </p:sp>
      <p:graphicFrame>
        <p:nvGraphicFramePr>
          <p:cNvPr id="4" name="Содержимое 3"/>
          <p:cNvGraphicFramePr>
            <a:graphicFrameLocks noGrp="1"/>
          </p:cNvGraphicFramePr>
          <p:nvPr>
            <p:ph idx="1"/>
          </p:nvPr>
        </p:nvGraphicFramePr>
        <p:xfrm>
          <a:off x="428625" y="928688"/>
          <a:ext cx="8229600" cy="4816474"/>
        </p:xfrm>
        <a:graphic>
          <a:graphicData uri="http://schemas.openxmlformats.org/drawingml/2006/table">
            <a:tbl>
              <a:tblPr firstRow="1" bandRow="1">
                <a:tableStyleId>{5C22544A-7EE6-4342-B048-85BDC9FD1C3A}</a:tableStyleId>
              </a:tblPr>
              <a:tblGrid>
                <a:gridCol w="2500330"/>
                <a:gridCol w="5729270"/>
              </a:tblGrid>
              <a:tr h="396292">
                <a:tc>
                  <a:txBody>
                    <a:bodyPr/>
                    <a:lstStyle/>
                    <a:p>
                      <a:r>
                        <a:rPr lang="ru-RU" sz="2000" dirty="0" smtClean="0">
                          <a:solidFill>
                            <a:schemeClr val="tx1"/>
                          </a:solidFill>
                        </a:rPr>
                        <a:t>Стадия</a:t>
                      </a:r>
                      <a:endParaRPr lang="ru-RU" sz="2000" dirty="0">
                        <a:solidFill>
                          <a:schemeClr val="tx1"/>
                        </a:solidFill>
                      </a:endParaRPr>
                    </a:p>
                  </a:txBody>
                  <a:tcPr marT="45726" marB="45726"/>
                </a:tc>
                <a:tc>
                  <a:txBody>
                    <a:bodyPr/>
                    <a:lstStyle/>
                    <a:p>
                      <a:r>
                        <a:rPr lang="ru-RU" sz="2000" dirty="0" smtClean="0">
                          <a:solidFill>
                            <a:schemeClr val="tx1"/>
                          </a:solidFill>
                        </a:rPr>
                        <a:t>Гистологические изменения</a:t>
                      </a:r>
                      <a:endParaRPr lang="ru-RU" sz="2000" dirty="0">
                        <a:solidFill>
                          <a:schemeClr val="tx1"/>
                        </a:solidFill>
                      </a:endParaRPr>
                    </a:p>
                  </a:txBody>
                  <a:tcPr marT="45726" marB="45726"/>
                </a:tc>
              </a:tr>
              <a:tr h="1005973">
                <a:tc>
                  <a:txBody>
                    <a:bodyPr/>
                    <a:lstStyle/>
                    <a:p>
                      <a:r>
                        <a:rPr lang="en-US" sz="2000" dirty="0" smtClean="0">
                          <a:solidFill>
                            <a:schemeClr val="tx1"/>
                          </a:solidFill>
                        </a:rPr>
                        <a:t>Marsh I</a:t>
                      </a:r>
                      <a:endParaRPr lang="ru-RU" sz="2000" dirty="0">
                        <a:solidFill>
                          <a:schemeClr val="tx1"/>
                        </a:solidFill>
                      </a:endParaRPr>
                    </a:p>
                  </a:txBody>
                  <a:tcPr marT="45726" marB="45726"/>
                </a:tc>
                <a:tc>
                  <a:txBody>
                    <a:bodyPr/>
                    <a:lstStyle/>
                    <a:p>
                      <a:r>
                        <a:rPr lang="ru-RU" sz="2000" dirty="0" smtClean="0">
                          <a:solidFill>
                            <a:schemeClr val="tx1"/>
                          </a:solidFill>
                        </a:rPr>
                        <a:t>Повышенная</a:t>
                      </a:r>
                      <a:r>
                        <a:rPr lang="ru-RU" sz="2000" baseline="0" dirty="0" smtClean="0">
                          <a:solidFill>
                            <a:schemeClr val="tx1"/>
                          </a:solidFill>
                        </a:rPr>
                        <a:t> инфильтрация эпителия ворсинок </a:t>
                      </a:r>
                      <a:r>
                        <a:rPr lang="ru-RU" sz="2000" baseline="0" dirty="0" err="1" smtClean="0">
                          <a:solidFill>
                            <a:schemeClr val="tx1"/>
                          </a:solidFill>
                        </a:rPr>
                        <a:t>межэпителиальными</a:t>
                      </a:r>
                      <a:r>
                        <a:rPr lang="ru-RU" sz="2000" baseline="0" dirty="0" smtClean="0">
                          <a:solidFill>
                            <a:schemeClr val="tx1"/>
                          </a:solidFill>
                        </a:rPr>
                        <a:t> лимфоцитами</a:t>
                      </a:r>
                      <a:endParaRPr lang="ru-RU" sz="2000" dirty="0">
                        <a:solidFill>
                          <a:schemeClr val="tx1"/>
                        </a:solidFill>
                      </a:endParaRPr>
                    </a:p>
                  </a:txBody>
                  <a:tcPr marT="45726" marB="45726"/>
                </a:tc>
              </a:tr>
              <a:tr h="13108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Marsh II</a:t>
                      </a:r>
                      <a:endParaRPr lang="ru-RU" sz="2000" dirty="0" smtClean="0">
                        <a:solidFill>
                          <a:schemeClr val="tx1"/>
                        </a:solidFill>
                      </a:endParaRPr>
                    </a:p>
                    <a:p>
                      <a:endParaRPr lang="ru-RU" sz="2000" dirty="0">
                        <a:solidFill>
                          <a:schemeClr val="tx1"/>
                        </a:solidFill>
                      </a:endParaRPr>
                    </a:p>
                  </a:txBody>
                  <a:tcPr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dirty="0" smtClean="0">
                          <a:solidFill>
                            <a:schemeClr val="tx1"/>
                          </a:solidFill>
                        </a:rPr>
                        <a:t>Повышенная</a:t>
                      </a:r>
                      <a:r>
                        <a:rPr lang="ru-RU" sz="2000" baseline="0" dirty="0" smtClean="0">
                          <a:solidFill>
                            <a:schemeClr val="tx1"/>
                          </a:solidFill>
                        </a:rPr>
                        <a:t> инфильтрация эпителия ворсинок </a:t>
                      </a:r>
                      <a:r>
                        <a:rPr lang="ru-RU" sz="2000" baseline="0" dirty="0" err="1" smtClean="0">
                          <a:solidFill>
                            <a:schemeClr val="tx1"/>
                          </a:solidFill>
                        </a:rPr>
                        <a:t>межэпителиальными</a:t>
                      </a:r>
                      <a:r>
                        <a:rPr lang="ru-RU" sz="2000" baseline="0" dirty="0" smtClean="0">
                          <a:solidFill>
                            <a:schemeClr val="tx1"/>
                          </a:solidFill>
                        </a:rPr>
                        <a:t> лимфоцитами</a:t>
                      </a:r>
                      <a:endParaRPr lang="ru-RU" sz="2000" dirty="0" smtClean="0">
                        <a:solidFill>
                          <a:schemeClr val="tx1"/>
                        </a:solidFill>
                      </a:endParaRPr>
                    </a:p>
                    <a:p>
                      <a:r>
                        <a:rPr lang="ru-RU" sz="2000" dirty="0" smtClean="0">
                          <a:solidFill>
                            <a:schemeClr val="tx1"/>
                          </a:solidFill>
                        </a:rPr>
                        <a:t>+ гиперплазия крипт</a:t>
                      </a:r>
                      <a:endParaRPr lang="ru-RU" sz="2000" dirty="0">
                        <a:solidFill>
                          <a:schemeClr val="tx1"/>
                        </a:solidFill>
                      </a:endParaRPr>
                    </a:p>
                  </a:txBody>
                  <a:tcPr marT="45726" marB="45726"/>
                </a:tc>
              </a:tr>
              <a:tr h="7011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Marsh IIIA</a:t>
                      </a:r>
                      <a:endParaRPr lang="ru-RU" sz="2000" dirty="0" smtClean="0">
                        <a:solidFill>
                          <a:schemeClr val="tx1"/>
                        </a:solidFill>
                      </a:endParaRPr>
                    </a:p>
                    <a:p>
                      <a:endParaRPr lang="ru-RU" sz="2000" dirty="0">
                        <a:solidFill>
                          <a:schemeClr val="tx1"/>
                        </a:solidFill>
                      </a:endParaRPr>
                    </a:p>
                  </a:txBody>
                  <a:tcPr marT="45726" marB="45726"/>
                </a:tc>
                <a:tc>
                  <a:txBody>
                    <a:bodyPr/>
                    <a:lstStyle/>
                    <a:p>
                      <a:r>
                        <a:rPr lang="ru-RU" sz="2000" dirty="0" smtClean="0">
                          <a:solidFill>
                            <a:schemeClr val="tx1"/>
                          </a:solidFill>
                        </a:rPr>
                        <a:t>Частичная атрофия ворсинок</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dirty="0" smtClean="0">
                          <a:solidFill>
                            <a:schemeClr val="tx1"/>
                          </a:solidFill>
                        </a:rPr>
                        <a:t>+ гиперплазия крипт</a:t>
                      </a:r>
                      <a:endParaRPr lang="ru-RU" sz="2000" dirty="0">
                        <a:solidFill>
                          <a:schemeClr val="tx1"/>
                        </a:solidFill>
                      </a:endParaRPr>
                    </a:p>
                  </a:txBody>
                  <a:tcPr marT="45726" marB="45726"/>
                </a:tc>
              </a:tr>
              <a:tr h="7011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Marsh IIIB</a:t>
                      </a:r>
                      <a:endParaRPr lang="ru-RU" sz="2000" dirty="0" smtClean="0">
                        <a:solidFill>
                          <a:schemeClr val="tx1"/>
                        </a:solidFill>
                      </a:endParaRPr>
                    </a:p>
                    <a:p>
                      <a:endParaRPr lang="ru-RU" sz="2000" dirty="0">
                        <a:solidFill>
                          <a:schemeClr val="tx1"/>
                        </a:solidFill>
                      </a:endParaRPr>
                    </a:p>
                  </a:txBody>
                  <a:tcPr marT="45726" marB="45726"/>
                </a:tc>
                <a:tc>
                  <a:txBody>
                    <a:bodyPr/>
                    <a:lstStyle/>
                    <a:p>
                      <a:r>
                        <a:rPr lang="ru-RU" sz="2000" dirty="0" err="1" smtClean="0">
                          <a:solidFill>
                            <a:schemeClr val="tx1"/>
                          </a:solidFill>
                        </a:rPr>
                        <a:t>Субтотальная</a:t>
                      </a:r>
                      <a:r>
                        <a:rPr lang="ru-RU" sz="2000" dirty="0" smtClean="0">
                          <a:solidFill>
                            <a:schemeClr val="tx1"/>
                          </a:solidFill>
                        </a:rPr>
                        <a:t> атрофия ворсинок</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dirty="0" smtClean="0">
                          <a:solidFill>
                            <a:schemeClr val="tx1"/>
                          </a:solidFill>
                        </a:rPr>
                        <a:t>+ гиперплазия крипт</a:t>
                      </a:r>
                      <a:endParaRPr lang="ru-RU" sz="2000" dirty="0">
                        <a:solidFill>
                          <a:schemeClr val="tx1"/>
                        </a:solidFill>
                      </a:endParaRPr>
                    </a:p>
                  </a:txBody>
                  <a:tcPr marT="45726" marB="45726"/>
                </a:tc>
              </a:tr>
              <a:tr h="7011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rPr>
                        <a:t>Marsh IIIC</a:t>
                      </a:r>
                      <a:endParaRPr lang="ru-RU" sz="2000" dirty="0" smtClean="0">
                        <a:solidFill>
                          <a:schemeClr val="tx1"/>
                        </a:solidFill>
                      </a:endParaRPr>
                    </a:p>
                    <a:p>
                      <a:endParaRPr lang="ru-RU" sz="2000" dirty="0">
                        <a:solidFill>
                          <a:schemeClr val="tx1"/>
                        </a:solidFill>
                      </a:endParaRPr>
                    </a:p>
                  </a:txBody>
                  <a:tcPr marT="45726" marB="45726"/>
                </a:tc>
                <a:tc>
                  <a:txBody>
                    <a:bodyPr/>
                    <a:lstStyle/>
                    <a:p>
                      <a:r>
                        <a:rPr lang="ru-RU" sz="2000" dirty="0" smtClean="0">
                          <a:solidFill>
                            <a:schemeClr val="tx1"/>
                          </a:solidFill>
                        </a:rPr>
                        <a:t>Тотальная атрофия ворсинок</a:t>
                      </a:r>
                    </a:p>
                    <a:p>
                      <a:pPr marL="0" marR="0" indent="0" algn="l" defTabSz="914400" rtl="0" eaLnBrk="1" fontAlgn="auto" latinLnBrk="0" hangingPunct="1">
                        <a:lnSpc>
                          <a:spcPct val="100000"/>
                        </a:lnSpc>
                        <a:spcBef>
                          <a:spcPts val="0"/>
                        </a:spcBef>
                        <a:spcAft>
                          <a:spcPts val="0"/>
                        </a:spcAft>
                        <a:buClrTx/>
                        <a:buSzTx/>
                        <a:buFontTx/>
                        <a:buNone/>
                        <a:tabLst/>
                        <a:defRPr/>
                      </a:pPr>
                      <a:r>
                        <a:rPr lang="ru-RU" sz="2000" dirty="0" smtClean="0">
                          <a:solidFill>
                            <a:schemeClr val="tx1"/>
                          </a:solidFill>
                        </a:rPr>
                        <a:t>+ гиперплазия крипт</a:t>
                      </a:r>
                      <a:endParaRPr lang="ru-RU" sz="2000" dirty="0">
                        <a:solidFill>
                          <a:schemeClr val="tx1"/>
                        </a:solidFill>
                      </a:endParaRPr>
                    </a:p>
                  </a:txBody>
                  <a:tcPr marT="45726" marB="45726"/>
                </a:tc>
              </a:tr>
            </a:tbl>
          </a:graphicData>
        </a:graphic>
      </p:graphicFrame>
    </p:spTree>
  </p:cSld>
  <p:clrMapOvr>
    <a:masterClrMapping/>
  </p:clrMapOvr>
  <p:transition>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785938" y="642938"/>
            <a:ext cx="5086350" cy="428625"/>
          </a:xfrm>
        </p:spPr>
        <p:txBody>
          <a:bodyPr>
            <a:noAutofit/>
          </a:bodyPr>
          <a:lstStyle/>
          <a:p>
            <a:pPr eaLnBrk="1" fontAlgn="auto" hangingPunct="1">
              <a:spcAft>
                <a:spcPts val="0"/>
              </a:spcAft>
              <a:defRPr/>
            </a:pPr>
            <a:r>
              <a:rPr lang="ru-RU" sz="3200" dirty="0" smtClean="0">
                <a:solidFill>
                  <a:schemeClr val="accent1"/>
                </a:solidFill>
              </a:rPr>
              <a:t>Лечение </a:t>
            </a:r>
            <a:r>
              <a:rPr lang="ru-RU" sz="3200" dirty="0" err="1" smtClean="0">
                <a:solidFill>
                  <a:schemeClr val="accent1"/>
                </a:solidFill>
              </a:rPr>
              <a:t>целиакии</a:t>
            </a:r>
            <a:endParaRPr lang="ru-RU" sz="3200" dirty="0" smtClean="0">
              <a:solidFill>
                <a:schemeClr val="accent1"/>
              </a:solidFill>
            </a:endParaRPr>
          </a:p>
        </p:txBody>
      </p:sp>
      <p:sp>
        <p:nvSpPr>
          <p:cNvPr id="12291" name="Rectangle 3"/>
          <p:cNvSpPr>
            <a:spLocks noGrp="1" noChangeArrowheads="1"/>
          </p:cNvSpPr>
          <p:nvPr>
            <p:ph type="body" idx="1"/>
          </p:nvPr>
        </p:nvSpPr>
        <p:spPr>
          <a:xfrm>
            <a:off x="0" y="1214438"/>
            <a:ext cx="8715375" cy="5643562"/>
          </a:xfrm>
        </p:spPr>
        <p:txBody>
          <a:bodyPr>
            <a:normAutofit fontScale="92500" lnSpcReduction="20000"/>
          </a:bodyPr>
          <a:lstStyle/>
          <a:p>
            <a:pPr marL="265176" indent="-265176" algn="just" eaLnBrk="1" fontAlgn="auto" hangingPunct="1">
              <a:lnSpc>
                <a:spcPct val="90000"/>
              </a:lnSpc>
              <a:spcAft>
                <a:spcPts val="0"/>
              </a:spcAft>
              <a:buFont typeface="Wingdings 2"/>
              <a:buChar char=""/>
              <a:defRPr/>
            </a:pPr>
            <a:r>
              <a:rPr lang="ru-RU" sz="2400" dirty="0" smtClean="0"/>
              <a:t>Пожизненная </a:t>
            </a:r>
            <a:r>
              <a:rPr lang="ru-RU" sz="2400" dirty="0" err="1" smtClean="0"/>
              <a:t>аглютеновая</a:t>
            </a:r>
            <a:r>
              <a:rPr lang="ru-RU" sz="2400" dirty="0" smtClean="0"/>
              <a:t> диета, предусматривающая исключение продуктов из пшеницы, ячменя, ржи. Овес не является токсичным для 95 % больных </a:t>
            </a:r>
            <a:r>
              <a:rPr lang="ru-RU" sz="2400" dirty="0" err="1" smtClean="0"/>
              <a:t>целиакией</a:t>
            </a:r>
            <a:r>
              <a:rPr lang="ru-RU" sz="2400" dirty="0" smtClean="0"/>
              <a:t>.  Рис и кукуруза являются основными разрешенными злаками для больных </a:t>
            </a:r>
            <a:r>
              <a:rPr lang="ru-RU" sz="2400" dirty="0" err="1" smtClean="0"/>
              <a:t>целиакией</a:t>
            </a:r>
            <a:r>
              <a:rPr lang="ru-RU" sz="2400" dirty="0" smtClean="0"/>
              <a:t>. Для коррекции дефицита клетчатки на </a:t>
            </a:r>
            <a:r>
              <a:rPr lang="ru-RU" sz="2400" dirty="0" err="1" smtClean="0"/>
              <a:t>безглютеновой</a:t>
            </a:r>
            <a:r>
              <a:rPr lang="ru-RU" sz="2400" dirty="0" smtClean="0"/>
              <a:t> диете рекомендуется больше употреблять овощей и фруктов. При выявлении дефицита железа и </a:t>
            </a:r>
            <a:r>
              <a:rPr lang="ru-RU" sz="2400" dirty="0" err="1" smtClean="0"/>
              <a:t>фолатов</a:t>
            </a:r>
            <a:r>
              <a:rPr lang="ru-RU" sz="2400" dirty="0" smtClean="0"/>
              <a:t> – диетическая коррекция или назначение препаратов железа и </a:t>
            </a:r>
            <a:r>
              <a:rPr lang="ru-RU" sz="2400" dirty="0" err="1" smtClean="0"/>
              <a:t>фолиевой</a:t>
            </a:r>
            <a:r>
              <a:rPr lang="ru-RU" sz="2400" dirty="0" smtClean="0"/>
              <a:t> кислоты. При выявлении </a:t>
            </a:r>
            <a:r>
              <a:rPr lang="ru-RU" sz="2400" dirty="0" err="1" smtClean="0"/>
              <a:t>остеопении</a:t>
            </a:r>
            <a:r>
              <a:rPr lang="ru-RU" sz="2400" dirty="0" smtClean="0"/>
              <a:t> и </a:t>
            </a:r>
            <a:r>
              <a:rPr lang="ru-RU" sz="2400" dirty="0" err="1" smtClean="0"/>
              <a:t>остеопороза</a:t>
            </a:r>
            <a:r>
              <a:rPr lang="ru-RU" sz="2400" dirty="0" smtClean="0"/>
              <a:t> – витамин </a:t>
            </a:r>
            <a:r>
              <a:rPr lang="en-US" sz="2400" dirty="0" smtClean="0"/>
              <a:t>D</a:t>
            </a:r>
            <a:r>
              <a:rPr lang="ru-RU" sz="2400" dirty="0" smtClean="0"/>
              <a:t> и кальций</a:t>
            </a:r>
          </a:p>
          <a:p>
            <a:pPr marL="265176" indent="-265176" algn="just" eaLnBrk="1" fontAlgn="auto" hangingPunct="1">
              <a:lnSpc>
                <a:spcPct val="90000"/>
              </a:lnSpc>
              <a:spcAft>
                <a:spcPts val="0"/>
              </a:spcAft>
              <a:buFont typeface="Wingdings 2"/>
              <a:buChar char=""/>
              <a:defRPr/>
            </a:pPr>
            <a:r>
              <a:rPr lang="ru-RU" sz="2400" dirty="0" smtClean="0"/>
              <a:t>Пациентам с тяжелой </a:t>
            </a:r>
            <a:r>
              <a:rPr lang="ru-RU" sz="2400" dirty="0" err="1" smtClean="0"/>
              <a:t>энтеропатией</a:t>
            </a:r>
            <a:r>
              <a:rPr lang="ru-RU" sz="2400" dirty="0" smtClean="0"/>
              <a:t> может потребоваться госпитализация для проведения парентерального питания, внутривенного введения альбумина, коррекции водно-электролитного </a:t>
            </a:r>
            <a:r>
              <a:rPr lang="ru-RU" sz="2400" dirty="0" err="1" smtClean="0"/>
              <a:t>балланса</a:t>
            </a:r>
            <a:r>
              <a:rPr lang="ru-RU" sz="2400" dirty="0" smtClean="0"/>
              <a:t>. В редких случаях требуется назначение </a:t>
            </a:r>
            <a:r>
              <a:rPr lang="ru-RU" sz="2400" dirty="0" err="1" smtClean="0"/>
              <a:t>глюкокортикостероидов</a:t>
            </a:r>
            <a:r>
              <a:rPr lang="ru-RU" sz="2400" dirty="0" smtClean="0"/>
              <a:t> (до 20 мг </a:t>
            </a:r>
            <a:r>
              <a:rPr lang="ru-RU" sz="2400" dirty="0" err="1" smtClean="0"/>
              <a:t>преднизолона</a:t>
            </a:r>
            <a:r>
              <a:rPr lang="ru-RU" sz="2400" dirty="0" smtClean="0"/>
              <a:t> в день). </a:t>
            </a:r>
          </a:p>
          <a:p>
            <a:pPr marL="265176" indent="-265176" algn="just" eaLnBrk="1" fontAlgn="auto" hangingPunct="1">
              <a:lnSpc>
                <a:spcPct val="90000"/>
              </a:lnSpc>
              <a:spcAft>
                <a:spcPts val="0"/>
              </a:spcAft>
              <a:buFont typeface="Wingdings 2"/>
              <a:buChar char=""/>
              <a:defRPr/>
            </a:pPr>
            <a:r>
              <a:rPr lang="ru-RU" sz="2400" dirty="0" smtClean="0"/>
              <a:t>При лечении </a:t>
            </a:r>
            <a:r>
              <a:rPr lang="ru-RU" sz="2400" dirty="0" err="1" smtClean="0"/>
              <a:t>герпетиформного</a:t>
            </a:r>
            <a:r>
              <a:rPr lang="ru-RU" sz="2400" dirty="0" smtClean="0"/>
              <a:t> дерматита Дюринга, кроме </a:t>
            </a:r>
            <a:r>
              <a:rPr lang="ru-RU" sz="2400" dirty="0" err="1" smtClean="0"/>
              <a:t>аглютеновой</a:t>
            </a:r>
            <a:r>
              <a:rPr lang="ru-RU" sz="2400" dirty="0" smtClean="0"/>
              <a:t> диеты, используют </a:t>
            </a:r>
            <a:r>
              <a:rPr lang="ru-RU" sz="2400" dirty="0" err="1" smtClean="0"/>
              <a:t>диафенилсульфон</a:t>
            </a:r>
            <a:r>
              <a:rPr lang="ru-RU" sz="2400" dirty="0" smtClean="0"/>
              <a:t> и </a:t>
            </a:r>
            <a:r>
              <a:rPr lang="ru-RU" sz="2400" dirty="0" err="1" smtClean="0"/>
              <a:t>дапсон</a:t>
            </a:r>
            <a:r>
              <a:rPr lang="ru-RU" sz="2400" dirty="0" smtClean="0"/>
              <a:t> (в дозе 50-100 мг/день).</a:t>
            </a:r>
          </a:p>
          <a:p>
            <a:pPr marL="265176" indent="-265176" eaLnBrk="1" fontAlgn="auto" hangingPunct="1">
              <a:lnSpc>
                <a:spcPct val="90000"/>
              </a:lnSpc>
              <a:spcAft>
                <a:spcPts val="0"/>
              </a:spcAft>
              <a:buFont typeface="Wingdings 2"/>
              <a:buChar char=""/>
              <a:defRPr/>
            </a:pPr>
            <a:endParaRPr lang="ru-RU" dirty="0" smtClean="0"/>
          </a:p>
        </p:txBody>
      </p:sp>
    </p:spTree>
  </p:cSld>
  <p:clrMapOvr>
    <a:masterClrMapping/>
  </p:clrMapOvr>
  <p:transition>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38" y="1714500"/>
            <a:ext cx="8183562" cy="4217988"/>
          </a:xfrm>
        </p:spPr>
        <p:txBody>
          <a:bodyPr>
            <a:normAutofit/>
          </a:bodyPr>
          <a:lstStyle/>
          <a:p>
            <a:pPr algn="just">
              <a:lnSpc>
                <a:spcPct val="80000"/>
              </a:lnSpc>
              <a:buFont typeface="Wingdings 2" pitchFamily="18" charset="2"/>
              <a:buNone/>
            </a:pPr>
            <a:r>
              <a:rPr lang="ru-RU" sz="1800" b="1" smtClean="0"/>
              <a:t>    </a:t>
            </a:r>
            <a:endParaRPr lang="ru-RU" sz="1800" smtClean="0"/>
          </a:p>
          <a:p>
            <a:pPr algn="just">
              <a:lnSpc>
                <a:spcPct val="80000"/>
              </a:lnSpc>
            </a:pPr>
            <a:r>
              <a:rPr lang="ru-RU" sz="1800" smtClean="0"/>
              <a:t>энтерогенная (энтериты, болезнь Крона, инфекционные, паразитарные, сосудистые и другие заболевания кишечника)</a:t>
            </a:r>
          </a:p>
          <a:p>
            <a:pPr algn="just">
              <a:lnSpc>
                <a:spcPct val="80000"/>
              </a:lnSpc>
            </a:pPr>
            <a:r>
              <a:rPr lang="ru-RU" sz="1800" smtClean="0"/>
              <a:t>гастрогенная (язвенная болезнь, гастриты, рак желудка и др.)</a:t>
            </a:r>
          </a:p>
          <a:p>
            <a:pPr algn="just">
              <a:lnSpc>
                <a:spcPct val="80000"/>
              </a:lnSpc>
            </a:pPr>
            <a:r>
              <a:rPr lang="ru-RU" sz="1800" smtClean="0"/>
              <a:t>панкреатогенная (панкреатиты, муковисцидоз, рак, опухоли островкового аппарата и др.)</a:t>
            </a:r>
          </a:p>
          <a:p>
            <a:pPr algn="just">
              <a:lnSpc>
                <a:spcPct val="80000"/>
              </a:lnSpc>
            </a:pPr>
            <a:r>
              <a:rPr lang="ru-RU" sz="1800" smtClean="0"/>
              <a:t>гепатогенная (острые и хронические заболевания печени, внутрипеченочный и внепеченочный холестаз);</a:t>
            </a:r>
          </a:p>
          <a:p>
            <a:pPr algn="just">
              <a:lnSpc>
                <a:spcPct val="80000"/>
              </a:lnSpc>
            </a:pPr>
            <a:r>
              <a:rPr lang="ru-RU" sz="1800" smtClean="0"/>
              <a:t>пострезекционная (вследствие операций на желудочно-кишечном тракте)</a:t>
            </a:r>
          </a:p>
          <a:p>
            <a:pPr algn="just">
              <a:lnSpc>
                <a:spcPct val="80000"/>
              </a:lnSpc>
            </a:pPr>
            <a:r>
              <a:rPr lang="ru-RU" sz="1800" smtClean="0"/>
              <a:t>эндокринная (сахарный диабет, гипер- и гипотиреозы, гипопаратиреоидизм и др.)</a:t>
            </a:r>
          </a:p>
          <a:p>
            <a:pPr algn="just">
              <a:lnSpc>
                <a:spcPct val="80000"/>
              </a:lnSpc>
            </a:pPr>
            <a:r>
              <a:rPr lang="ru-RU" sz="1800" smtClean="0"/>
              <a:t>медикаментозная (неомицин, холестирамин, ПАСК, метилдопа, антациды, этиловый спирт, метформин и др.)</a:t>
            </a:r>
          </a:p>
          <a:p>
            <a:pPr>
              <a:lnSpc>
                <a:spcPct val="80000"/>
              </a:lnSpc>
            </a:pPr>
            <a:endParaRPr lang="ru-RU" sz="1800" smtClean="0"/>
          </a:p>
        </p:txBody>
      </p:sp>
      <p:sp>
        <p:nvSpPr>
          <p:cNvPr id="5" name="Заголовок 1"/>
          <p:cNvSpPr>
            <a:spLocks noGrp="1"/>
          </p:cNvSpPr>
          <p:nvPr>
            <p:ph type="title"/>
          </p:nvPr>
        </p:nvSpPr>
        <p:spPr>
          <a:xfrm>
            <a:off x="428625" y="428625"/>
            <a:ext cx="8186738" cy="1428750"/>
          </a:xfrm>
        </p:spPr>
        <p:txBody>
          <a:bodyPr>
            <a:noAutofit/>
          </a:bodyPr>
          <a:lstStyle/>
          <a:p>
            <a:pPr algn="ctr">
              <a:defRPr/>
            </a:pPr>
            <a:r>
              <a:rPr lang="ru-RU" sz="2800" dirty="0" smtClean="0"/>
              <a:t>Вторичная </a:t>
            </a:r>
            <a:r>
              <a:rPr lang="ru-RU" sz="2800" dirty="0" err="1" smtClean="0"/>
              <a:t>энтеральная</a:t>
            </a:r>
            <a:r>
              <a:rPr lang="ru-RU" sz="2800" dirty="0" smtClean="0"/>
              <a:t> недостаточность (синдром </a:t>
            </a:r>
            <a:r>
              <a:rPr lang="ru-RU" sz="2800" dirty="0" err="1" smtClean="0"/>
              <a:t>мальдигестии</a:t>
            </a:r>
            <a:r>
              <a:rPr lang="ru-RU" sz="2800" dirty="0" smtClean="0"/>
              <a:t> и </a:t>
            </a:r>
            <a:r>
              <a:rPr lang="ru-RU" sz="2800" dirty="0" err="1" smtClean="0"/>
              <a:t>мальабсорбции</a:t>
            </a:r>
            <a:r>
              <a:rPr lang="ru-RU" sz="2800" dirty="0" smtClean="0"/>
              <a:t>)</a:t>
            </a:r>
            <a:endParaRPr lang="ru-RU" sz="2800" dirty="0">
              <a:solidFill>
                <a:schemeClr val="accent1"/>
              </a:solidFill>
              <a:effectLst/>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4294967295"/>
          </p:nvPr>
        </p:nvSpPr>
        <p:spPr>
          <a:xfrm>
            <a:off x="285750" y="1285875"/>
            <a:ext cx="8501063" cy="4810125"/>
          </a:xfrm>
        </p:spPr>
        <p:txBody>
          <a:bodyPr/>
          <a:lstStyle/>
          <a:p>
            <a:pPr marL="469900" indent="-469900" algn="just" eaLnBrk="1" hangingPunct="1">
              <a:lnSpc>
                <a:spcPct val="90000"/>
              </a:lnSpc>
              <a:defRPr/>
            </a:pPr>
            <a:r>
              <a:rPr lang="ru-RU" sz="1800" dirty="0" smtClean="0"/>
              <a:t>Абдоминальные рецидивирующие боли у детей в 90% случаев носят функциональный характер</a:t>
            </a:r>
          </a:p>
          <a:p>
            <a:pPr marL="469900" indent="-469900" algn="just" eaLnBrk="1" hangingPunct="1">
              <a:lnSpc>
                <a:spcPct val="90000"/>
              </a:lnSpc>
              <a:defRPr/>
            </a:pPr>
            <a:r>
              <a:rPr lang="ru-RU" sz="1800" dirty="0" smtClean="0"/>
              <a:t>У каждого десятого школьника периодически отмечаются боли в животе</a:t>
            </a:r>
            <a:endParaRPr lang="en-US" sz="1800" dirty="0" smtClean="0"/>
          </a:p>
          <a:p>
            <a:pPr marL="469900" indent="-469900" algn="just" eaLnBrk="1" hangingPunct="1">
              <a:lnSpc>
                <a:spcPct val="90000"/>
              </a:lnSpc>
              <a:defRPr/>
            </a:pPr>
            <a:r>
              <a:rPr lang="ru-RU" sz="1800" dirty="0" smtClean="0"/>
              <a:t>Девочки имеют функциональные расстройства в большем проценте случаев, чем мальчики</a:t>
            </a:r>
          </a:p>
          <a:p>
            <a:pPr marL="469900" indent="-469900" algn="just" eaLnBrk="1" hangingPunct="1">
              <a:lnSpc>
                <a:spcPct val="90000"/>
              </a:lnSpc>
              <a:defRPr/>
            </a:pPr>
            <a:r>
              <a:rPr lang="ru-RU" sz="1800" dirty="0" smtClean="0"/>
              <a:t>Начало заболевания чаще приходится на возраст от 5 до 10 лет</a:t>
            </a:r>
            <a:endParaRPr lang="en-US" sz="1800" dirty="0" smtClean="0"/>
          </a:p>
          <a:p>
            <a:pPr marL="469900" indent="-469900" algn="just" eaLnBrk="1" hangingPunct="1">
              <a:lnSpc>
                <a:spcPct val="90000"/>
              </a:lnSpc>
              <a:buFont typeface="Wingdings" pitchFamily="2" charset="2"/>
              <a:buNone/>
              <a:defRPr/>
            </a:pPr>
            <a:r>
              <a:rPr lang="en-US" sz="1800" dirty="0" smtClean="0"/>
              <a:t>                                                      </a:t>
            </a:r>
            <a:r>
              <a:rPr lang="ru-RU" sz="1800" dirty="0" smtClean="0"/>
              <a:t>                     </a:t>
            </a:r>
            <a:r>
              <a:rPr lang="en-US" sz="1800" dirty="0" err="1" smtClean="0"/>
              <a:t>Apley</a:t>
            </a:r>
            <a:r>
              <a:rPr lang="en-US" sz="1800" dirty="0" smtClean="0"/>
              <a:t> at all</a:t>
            </a:r>
            <a:r>
              <a:rPr lang="ru-RU" sz="1800" dirty="0" smtClean="0"/>
              <a:t>.</a:t>
            </a:r>
          </a:p>
          <a:p>
            <a:pPr algn="just" eaLnBrk="1" hangingPunct="1">
              <a:lnSpc>
                <a:spcPct val="90000"/>
              </a:lnSpc>
              <a:defRPr/>
            </a:pPr>
            <a:r>
              <a:rPr lang="ru-RU" sz="1800" dirty="0" smtClean="0"/>
              <a:t>ФРК (функциональные расстройства кишечника) имеются у 3% населения молодого возраста</a:t>
            </a:r>
            <a:endParaRPr lang="en-US" sz="1800" dirty="0" smtClean="0"/>
          </a:p>
          <a:p>
            <a:pPr algn="just" eaLnBrk="1" hangingPunct="1">
              <a:lnSpc>
                <a:spcPct val="90000"/>
              </a:lnSpc>
              <a:defRPr/>
            </a:pPr>
            <a:r>
              <a:rPr lang="ru-RU" sz="1800" dirty="0" smtClean="0"/>
              <a:t>ФРК имеются у 8% населения среднего возраста</a:t>
            </a:r>
            <a:endParaRPr lang="en-US" sz="1800" dirty="0" smtClean="0"/>
          </a:p>
          <a:p>
            <a:pPr algn="just" eaLnBrk="1" hangingPunct="1">
              <a:lnSpc>
                <a:spcPct val="90000"/>
              </a:lnSpc>
              <a:defRPr/>
            </a:pPr>
            <a:r>
              <a:rPr lang="ru-RU" sz="1800" dirty="0" smtClean="0"/>
              <a:t>15-40% населения пожилого возраста: жалобы на постоянные или временные запоры – 25% мужчин и 56% женщин; половина всего населения старше 65 лет регулярно пользуется слабительными</a:t>
            </a:r>
          </a:p>
          <a:p>
            <a:pPr algn="just" eaLnBrk="1" hangingPunct="1">
              <a:lnSpc>
                <a:spcPct val="90000"/>
              </a:lnSpc>
              <a:defRPr/>
            </a:pPr>
            <a:r>
              <a:rPr lang="en-US" sz="1800" dirty="0" smtClean="0"/>
              <a:t>C</a:t>
            </a:r>
            <a:r>
              <a:rPr lang="ru-RU" sz="1800" dirty="0" smtClean="0"/>
              <a:t>РК обычно встречается в возрасте 15-65 лет (чаще – в 30-50 лет)</a:t>
            </a:r>
            <a:r>
              <a:rPr lang="en-US" sz="1800" dirty="0" smtClean="0"/>
              <a:t>, </a:t>
            </a:r>
            <a:r>
              <a:rPr lang="ru-RU" sz="1800" dirty="0" smtClean="0"/>
              <a:t>чаще болеют женщины (в Индии – наоборот!)</a:t>
            </a:r>
          </a:p>
          <a:p>
            <a:pPr algn="just" eaLnBrk="1" hangingPunct="1">
              <a:lnSpc>
                <a:spcPct val="90000"/>
              </a:lnSpc>
              <a:buFont typeface="Wingdings 2" pitchFamily="18" charset="2"/>
              <a:buNone/>
              <a:defRPr/>
            </a:pPr>
            <a:r>
              <a:rPr lang="en-US" sz="1800" dirty="0" smtClean="0"/>
              <a:t>			</a:t>
            </a:r>
            <a:endParaRPr lang="ru-RU" sz="1600" dirty="0" smtClean="0"/>
          </a:p>
          <a:p>
            <a:pPr marL="469900" indent="-469900" algn="just" eaLnBrk="1" hangingPunct="1">
              <a:lnSpc>
                <a:spcPct val="90000"/>
              </a:lnSpc>
              <a:buFont typeface="Wingdings" pitchFamily="2" charset="2"/>
              <a:buNone/>
              <a:defRPr/>
            </a:pPr>
            <a:endParaRPr lang="en-US" sz="1800" dirty="0" smtClean="0"/>
          </a:p>
        </p:txBody>
      </p:sp>
      <p:sp>
        <p:nvSpPr>
          <p:cNvPr id="134147" name="Rectangle 3"/>
          <p:cNvSpPr>
            <a:spLocks noGrp="1" noChangeArrowheads="1"/>
          </p:cNvSpPr>
          <p:nvPr>
            <p:ph type="title" idx="4294967295"/>
          </p:nvPr>
        </p:nvSpPr>
        <p:spPr>
          <a:xfrm>
            <a:off x="285750" y="285750"/>
            <a:ext cx="8572500" cy="1000125"/>
          </a:xfrm>
        </p:spPr>
        <p:txBody>
          <a:bodyPr/>
          <a:lstStyle/>
          <a:p>
            <a:pPr algn="ctr" eaLnBrk="1" hangingPunct="1">
              <a:defRPr/>
            </a:pPr>
            <a:r>
              <a:rPr lang="ru-RU" sz="2800" dirty="0" smtClean="0"/>
              <a:t>Эпидемиология</a:t>
            </a:r>
            <a:r>
              <a:rPr lang="en-US" sz="2800" dirty="0" smtClean="0"/>
              <a:t> </a:t>
            </a:r>
            <a:r>
              <a:rPr lang="ru-RU" sz="2800" dirty="0" smtClean="0"/>
              <a:t>функциональных кишечных расстройств</a:t>
            </a: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1835</TotalTime>
  <Words>5500</Words>
  <Application>Microsoft Office PowerPoint</Application>
  <PresentationFormat>Экран (4:3)</PresentationFormat>
  <Paragraphs>807</Paragraphs>
  <Slides>84</Slides>
  <Notes>7</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84</vt:i4>
      </vt:variant>
    </vt:vector>
  </HeadingPairs>
  <TitlesOfParts>
    <vt:vector size="86" baseType="lpstr">
      <vt:lpstr>Аспект</vt:lpstr>
      <vt:lpstr>Документ</vt:lpstr>
      <vt:lpstr>Учреждение образования  «Гомельский государственный  медицинский университет»</vt:lpstr>
      <vt:lpstr>Неинфекционный диарейный синдром                 Лекция для студентов 4 курса</vt:lpstr>
      <vt:lpstr>Диарея в клинической практике</vt:lpstr>
      <vt:lpstr>Причины осмотической диареи</vt:lpstr>
      <vt:lpstr>Причины секреторной диареи</vt:lpstr>
      <vt:lpstr>МКБ-Х     Неинфекционные заболевания кишечника, сопровождающиеся диареей </vt:lpstr>
      <vt:lpstr>МКБ-Х     Неинфекционные заболевания кишечника, сопровождающиеся диареей </vt:lpstr>
      <vt:lpstr>Классификация функциональных желудочно-кишечных расстройств по Римскому консенсусу III</vt:lpstr>
      <vt:lpstr>Эпидемиология функциональных кишечных расстройств</vt:lpstr>
      <vt:lpstr>Возможные причины развития функциональных заболеваний кишечника</vt:lpstr>
      <vt:lpstr>Общие признаки ФРК</vt:lpstr>
      <vt:lpstr>Регуляция функций и уровни возникновения симптомов</vt:lpstr>
      <vt:lpstr>Презентация PowerPoint</vt:lpstr>
      <vt:lpstr>Критерии ФРК</vt:lpstr>
      <vt:lpstr>Бристольская шкала форм стула</vt:lpstr>
      <vt:lpstr>Презентация PowerPoint</vt:lpstr>
      <vt:lpstr>Функциональные нарушения с болью и изменением стула</vt:lpstr>
      <vt:lpstr>СРК - определение</vt:lpstr>
      <vt:lpstr>Диагностические критерии СРК </vt:lpstr>
      <vt:lpstr>Подтверждающие* критерии СРК </vt:lpstr>
      <vt:lpstr>Деление  СРК на подтипы в зависимости от преобладающей консистенции стула</vt:lpstr>
      <vt:lpstr>Деление  СРК на клинические подгруппы</vt:lpstr>
      <vt:lpstr>Постинфекционный  СРК (ПСРК)</vt:lpstr>
      <vt:lpstr>СРК как «рабочий диагноз»          без дальнейшего лабораторно-инструментального обследования может быть установлен:</vt:lpstr>
      <vt:lpstr>Лабораторно-инструментальное подтверждение СРК требуется:</vt:lpstr>
      <vt:lpstr>Лабораторно-инструментальное подтверждение СРК включает:</vt:lpstr>
      <vt:lpstr>СРК – дифференциальный диагноз</vt:lpstr>
      <vt:lpstr>Частота выявления органических заболеваний кишечника (в %)</vt:lpstr>
      <vt:lpstr>Лечение СРК – симптоматическое!</vt:lpstr>
      <vt:lpstr>Общие положения по ведению пациентов с функциональными заболеваниями ЖКТ </vt:lpstr>
      <vt:lpstr>Общие принципы лечения СРК</vt:lpstr>
      <vt:lpstr>Лечение боли при СРК</vt:lpstr>
      <vt:lpstr>Лечение СРК с диареей</vt:lpstr>
      <vt:lpstr>Функциональное вздутие</vt:lpstr>
      <vt:lpstr>Продукты, задерживающие опорожнение кишечника</vt:lpstr>
      <vt:lpstr>Функциональная диарея</vt:lpstr>
      <vt:lpstr>Неспецифическое ФКР</vt:lpstr>
      <vt:lpstr>Альтернативные подходы к лечению СРК,        т.н. «дополнительные вмешательства»</vt:lpstr>
      <vt:lpstr>Хронические неспецифические воспалительные заболевания кишечника </vt:lpstr>
      <vt:lpstr>Презентация PowerPoint</vt:lpstr>
      <vt:lpstr>        Дисбаланс цитокинов         при хроническом воспалении</vt:lpstr>
      <vt:lpstr>Язвенный колит</vt:lpstr>
      <vt:lpstr>Язвенный колит</vt:lpstr>
      <vt:lpstr>Болезнь Крона</vt:lpstr>
      <vt:lpstr>ХНВЗК – внекишечные проявления</vt:lpstr>
      <vt:lpstr>ХНВЗК - диагностика</vt:lpstr>
      <vt:lpstr>ХНВЗК –  дифференциальный диагноз</vt:lpstr>
      <vt:lpstr>Cходство эндоскопической картины инфекционных колитов и ХНВЗТК</vt:lpstr>
      <vt:lpstr>ХНВЗК – новое в диагностике </vt:lpstr>
      <vt:lpstr>ЯК - клинические индексы активности</vt:lpstr>
      <vt:lpstr>ЯК – эндоскопическая оценка активности</vt:lpstr>
      <vt:lpstr>Индекс активности БК</vt:lpstr>
      <vt:lpstr>Лечение ХНВЗК</vt:lpstr>
      <vt:lpstr>Презентация PowerPoint</vt:lpstr>
      <vt:lpstr>Презентация PowerPoint</vt:lpstr>
      <vt:lpstr>     Биологическая структура  моноклональных антител к ФНО-α</vt:lpstr>
      <vt:lpstr>Механизм действия антиФНО-α биопрепаратов</vt:lpstr>
      <vt:lpstr>Основные нежелательные явления   при лечении биопрепаратами</vt:lpstr>
      <vt:lpstr>Европейская организация по изучению болезни Крона и язвенного колита (ECCO)</vt:lpstr>
      <vt:lpstr>          Показания к применению биопрепаратов</vt:lpstr>
      <vt:lpstr>Цели пролонгированного лечения пациентов с ВЗК в стадии ремиссии</vt:lpstr>
      <vt:lpstr>Презентация PowerPoint</vt:lpstr>
      <vt:lpstr>Варианты противорецидивной поддерживающей терапии ЯК (ЕССО консенсус)</vt:lpstr>
      <vt:lpstr>Варианты противорецидивной поддерживающей терапии ЯК  (ЕССО консенсус)</vt:lpstr>
      <vt:lpstr>Варианты противорецидивной поддерживающей терапии ЯК (ЕССО консенсус)</vt:lpstr>
      <vt:lpstr>Варианты противорецидивной поддерживающей терапии БК  (ЕССО консенсус)</vt:lpstr>
      <vt:lpstr>Варианты противорецидивной поддерживающей терапии БК  (ЕССО консенсус)</vt:lpstr>
      <vt:lpstr>Варианты противорецидивной поддерживающей терапии БК  (ЕССО консенсус)</vt:lpstr>
      <vt:lpstr>Варианты противорецидивной поддерживающей терапии БК  (ЕССО консенсус)</vt:lpstr>
      <vt:lpstr> Микроскопический, коллагенозный колит</vt:lpstr>
      <vt:lpstr>Лимфоцитарный колит</vt:lpstr>
      <vt:lpstr>Сходства и различия между лимфоцитарным и коллагенозным колитами</vt:lpstr>
      <vt:lpstr>Целиакия – болезнь, когда хлеб становится ядом</vt:lpstr>
      <vt:lpstr>Целиакия</vt:lpstr>
      <vt:lpstr>Целиакия – клиническая варианты:</vt:lpstr>
      <vt:lpstr>Ассоциированные с целиакией заболевания</vt:lpstr>
      <vt:lpstr>Целиакия – геретиформный дерматоз Дюринга</vt:lpstr>
      <vt:lpstr>Диагностика глютеновой энтеропатии</vt:lpstr>
      <vt:lpstr>Целиакия –  эндоскопическая картина</vt:lpstr>
      <vt:lpstr>Нормальная слизистая оболочка тонкой кишки - гистология</vt:lpstr>
      <vt:lpstr>Целиакия - гистология</vt:lpstr>
      <vt:lpstr>Гистологическая классификация целиакии</vt:lpstr>
      <vt:lpstr>Лечение целиакии</vt:lpstr>
      <vt:lpstr>Вторичная энтеральная недостаточность (синдром мальдигестии и мальабсорбции)</vt:lpstr>
    </vt:vector>
  </TitlesOfParts>
  <Company>GrasXP.Info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Патология пищеварительной системы                    при иммунодефицитах</dc:title>
  <dc:creator>GrasCD</dc:creator>
  <cp:lastModifiedBy>user123</cp:lastModifiedBy>
  <cp:revision>393</cp:revision>
  <dcterms:created xsi:type="dcterms:W3CDTF">2010-09-11T09:23:30Z</dcterms:created>
  <dcterms:modified xsi:type="dcterms:W3CDTF">2020-03-24T10:09:10Z</dcterms:modified>
</cp:coreProperties>
</file>