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0" r:id="rId1"/>
  </p:sldMasterIdLst>
  <p:notesMasterIdLst>
    <p:notesMasterId r:id="rId69"/>
  </p:notesMasterIdLst>
  <p:sldIdLst>
    <p:sldId id="302" r:id="rId2"/>
    <p:sldId id="444" r:id="rId3"/>
    <p:sldId id="304" r:id="rId4"/>
    <p:sldId id="346" r:id="rId5"/>
    <p:sldId id="347" r:id="rId6"/>
    <p:sldId id="348" r:id="rId7"/>
    <p:sldId id="350" r:id="rId8"/>
    <p:sldId id="352" r:id="rId9"/>
    <p:sldId id="353" r:id="rId10"/>
    <p:sldId id="355" r:id="rId11"/>
    <p:sldId id="454" r:id="rId12"/>
    <p:sldId id="356" r:id="rId13"/>
    <p:sldId id="357" r:id="rId14"/>
    <p:sldId id="358" r:id="rId15"/>
    <p:sldId id="360" r:id="rId16"/>
    <p:sldId id="363" r:id="rId17"/>
    <p:sldId id="365" r:id="rId18"/>
    <p:sldId id="366" r:id="rId19"/>
    <p:sldId id="367" r:id="rId20"/>
    <p:sldId id="370" r:id="rId21"/>
    <p:sldId id="374" r:id="rId22"/>
    <p:sldId id="376" r:id="rId23"/>
    <p:sldId id="445" r:id="rId24"/>
    <p:sldId id="382" r:id="rId25"/>
    <p:sldId id="375" r:id="rId26"/>
    <p:sldId id="455" r:id="rId27"/>
    <p:sldId id="306" r:id="rId28"/>
    <p:sldId id="446" r:id="rId29"/>
    <p:sldId id="307" r:id="rId30"/>
    <p:sldId id="308" r:id="rId31"/>
    <p:sldId id="383" r:id="rId32"/>
    <p:sldId id="309" r:id="rId33"/>
    <p:sldId id="310" r:id="rId34"/>
    <p:sldId id="404" r:id="rId35"/>
    <p:sldId id="316" r:id="rId36"/>
    <p:sldId id="429" r:id="rId37"/>
    <p:sldId id="450" r:id="rId38"/>
    <p:sldId id="451" r:id="rId39"/>
    <p:sldId id="452" r:id="rId40"/>
    <p:sldId id="453" r:id="rId41"/>
    <p:sldId id="342" r:id="rId42"/>
    <p:sldId id="403" r:id="rId43"/>
    <p:sldId id="384" r:id="rId44"/>
    <p:sldId id="447" r:id="rId45"/>
    <p:sldId id="448" r:id="rId46"/>
    <p:sldId id="449" r:id="rId47"/>
    <p:sldId id="393" r:id="rId48"/>
    <p:sldId id="394" r:id="rId49"/>
    <p:sldId id="395" r:id="rId50"/>
    <p:sldId id="410" r:id="rId51"/>
    <p:sldId id="411" r:id="rId52"/>
    <p:sldId id="336" r:id="rId53"/>
    <p:sldId id="413" r:id="rId54"/>
    <p:sldId id="340" r:id="rId55"/>
    <p:sldId id="341" r:id="rId56"/>
    <p:sldId id="339" r:id="rId57"/>
    <p:sldId id="428" r:id="rId58"/>
    <p:sldId id="415" r:id="rId59"/>
    <p:sldId id="417" r:id="rId60"/>
    <p:sldId id="419" r:id="rId61"/>
    <p:sldId id="456" r:id="rId62"/>
    <p:sldId id="436" r:id="rId63"/>
    <p:sldId id="437" r:id="rId64"/>
    <p:sldId id="438" r:id="rId65"/>
    <p:sldId id="439" r:id="rId66"/>
    <p:sldId id="344" r:id="rId67"/>
    <p:sldId id="457" r:id="rId6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A50021"/>
    <a:srgbClr val="FFFF00"/>
    <a:srgbClr val="FF66FF"/>
    <a:srgbClr val="FF9900"/>
    <a:srgbClr val="808080"/>
    <a:srgbClr val="FFCC66"/>
    <a:srgbClr val="FFFF99"/>
    <a:srgbClr val="FFFF66"/>
    <a:srgbClr val="04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707" autoAdjust="0"/>
  </p:normalViewPr>
  <p:slideViewPr>
    <p:cSldViewPr>
      <p:cViewPr varScale="1">
        <p:scale>
          <a:sx n="71" d="100"/>
          <a:sy n="71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-114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Лист1!$A$2:$A$24</c:f>
              <c:strCache>
                <c:ptCount val="23"/>
                <c:pt idx="0">
                  <c:v>Уэльс</c:v>
                </c:pt>
                <c:pt idx="1">
                  <c:v>Новая Зеландия</c:v>
                </c:pt>
                <c:pt idx="2">
                  <c:v>Ирландия</c:v>
                </c:pt>
                <c:pt idx="3">
                  <c:v>Коста-Рика</c:v>
                </c:pt>
                <c:pt idx="4">
                  <c:v>США</c:v>
                </c:pt>
                <c:pt idx="5">
                  <c:v>Израиль</c:v>
                </c:pt>
                <c:pt idx="6">
                  <c:v>Эквадор</c:v>
                </c:pt>
                <c:pt idx="7">
                  <c:v>Чехия</c:v>
                </c:pt>
                <c:pt idx="8">
                  <c:v>Колумбия</c:v>
                </c:pt>
                <c:pt idx="9">
                  <c:v>Франция</c:v>
                </c:pt>
                <c:pt idx="10">
                  <c:v>Япония</c:v>
                </c:pt>
                <c:pt idx="11">
                  <c:v>Таиланд</c:v>
                </c:pt>
                <c:pt idx="12">
                  <c:v>Бельгия</c:v>
                </c:pt>
                <c:pt idx="13">
                  <c:v>Испания</c:v>
                </c:pt>
                <c:pt idx="14">
                  <c:v>Эстония</c:v>
                </c:pt>
                <c:pt idx="15">
                  <c:v>Сингапур</c:v>
                </c:pt>
                <c:pt idx="16">
                  <c:v>Узбекистан</c:v>
                </c:pt>
                <c:pt idx="17">
                  <c:v>Латвия</c:v>
                </c:pt>
                <c:pt idx="18">
                  <c:v>Корея</c:v>
                </c:pt>
                <c:pt idx="19">
                  <c:v>Дания</c:v>
                </c:pt>
                <c:pt idx="20">
                  <c:v>Россия</c:v>
                </c:pt>
                <c:pt idx="21">
                  <c:v>Греция</c:v>
                </c:pt>
                <c:pt idx="22">
                  <c:v>Албания</c:v>
                </c:pt>
              </c:strCache>
            </c:strRef>
          </c:cat>
          <c:val>
            <c:numRef>
              <c:f>Лист1!$B$2:$B$24</c:f>
              <c:numCache>
                <c:formatCode>General</c:formatCode>
                <c:ptCount val="23"/>
                <c:pt idx="0">
                  <c:v>17</c:v>
                </c:pt>
                <c:pt idx="1">
                  <c:v>15</c:v>
                </c:pt>
                <c:pt idx="2">
                  <c:v>14.5</c:v>
                </c:pt>
                <c:pt idx="3">
                  <c:v>12</c:v>
                </c:pt>
                <c:pt idx="4">
                  <c:v>11</c:v>
                </c:pt>
                <c:pt idx="5">
                  <c:v>9</c:v>
                </c:pt>
                <c:pt idx="6">
                  <c:v>8</c:v>
                </c:pt>
                <c:pt idx="7">
                  <c:v>7.8</c:v>
                </c:pt>
                <c:pt idx="8">
                  <c:v>7.2</c:v>
                </c:pt>
                <c:pt idx="9">
                  <c:v>6.5</c:v>
                </c:pt>
                <c:pt idx="10">
                  <c:v>6.5</c:v>
                </c:pt>
                <c:pt idx="11">
                  <c:v>6.3</c:v>
                </c:pt>
                <c:pt idx="12">
                  <c:v>6</c:v>
                </c:pt>
                <c:pt idx="13">
                  <c:v>5.5</c:v>
                </c:pt>
                <c:pt idx="14">
                  <c:v>5.4</c:v>
                </c:pt>
                <c:pt idx="15">
                  <c:v>5</c:v>
                </c:pt>
                <c:pt idx="16">
                  <c:v>4.8</c:v>
                </c:pt>
                <c:pt idx="17">
                  <c:v>4.7</c:v>
                </c:pt>
                <c:pt idx="18">
                  <c:v>4.5999999999999996</c:v>
                </c:pt>
                <c:pt idx="19">
                  <c:v>4</c:v>
                </c:pt>
                <c:pt idx="20">
                  <c:v>2.7</c:v>
                </c:pt>
                <c:pt idx="21">
                  <c:v>2.6</c:v>
                </c:pt>
                <c:pt idx="22">
                  <c:v>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32739712"/>
        <c:axId val="32742400"/>
      </c:barChart>
      <c:catAx>
        <c:axId val="3273971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742400"/>
        <c:crosses val="autoZero"/>
        <c:auto val="1"/>
        <c:lblAlgn val="ctr"/>
        <c:lblOffset val="100"/>
        <c:noMultiLvlLbl val="0"/>
      </c:catAx>
      <c:valAx>
        <c:axId val="32742400"/>
        <c:scaling>
          <c:orientation val="minMax"/>
        </c:scaling>
        <c:delete val="0"/>
        <c:axPos val="t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739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3145034290068587E-2"/>
          <c:y val="7.9123140390836594E-2"/>
          <c:w val="0.85454051308102619"/>
          <c:h val="0.902565383588028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Лист1!$A$1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val>
            <c:numRef>
              <c:f>Лист1!$A$2:$A$24</c:f>
              <c:numCache>
                <c:formatCode>General</c:formatCode>
                <c:ptCount val="2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14"/>
              <c:layout>
                <c:manualLayout>
                  <c:x val="-4.3518669037338073E-2"/>
                  <c:y val="4.83256763616070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Лист1!$B$2:$B$24</c:f>
              <c:numCache>
                <c:formatCode>General</c:formatCode>
                <c:ptCount val="23"/>
                <c:pt idx="0">
                  <c:v>0.1</c:v>
                </c:pt>
                <c:pt idx="1">
                  <c:v>0.2</c:v>
                </c:pt>
                <c:pt idx="2">
                  <c:v>0.17</c:v>
                </c:pt>
                <c:pt idx="3">
                  <c:v>0.18</c:v>
                </c:pt>
                <c:pt idx="4">
                  <c:v>0.22</c:v>
                </c:pt>
                <c:pt idx="5">
                  <c:v>0.2</c:v>
                </c:pt>
                <c:pt idx="6">
                  <c:v>0.15</c:v>
                </c:pt>
                <c:pt idx="7">
                  <c:v>0.25</c:v>
                </c:pt>
                <c:pt idx="8">
                  <c:v>0.52</c:v>
                </c:pt>
                <c:pt idx="9">
                  <c:v>0.35</c:v>
                </c:pt>
                <c:pt idx="10">
                  <c:v>0.45</c:v>
                </c:pt>
                <c:pt idx="11">
                  <c:v>0.4</c:v>
                </c:pt>
                <c:pt idx="12">
                  <c:v>0.43</c:v>
                </c:pt>
                <c:pt idx="13">
                  <c:v>0.3</c:v>
                </c:pt>
                <c:pt idx="14">
                  <c:v>0.2</c:v>
                </c:pt>
                <c:pt idx="15">
                  <c:v>0.8</c:v>
                </c:pt>
                <c:pt idx="16">
                  <c:v>1.4</c:v>
                </c:pt>
                <c:pt idx="17">
                  <c:v>0.38</c:v>
                </c:pt>
                <c:pt idx="18">
                  <c:v>0.7</c:v>
                </c:pt>
                <c:pt idx="19">
                  <c:v>0.4</c:v>
                </c:pt>
                <c:pt idx="20">
                  <c:v>1.85</c:v>
                </c:pt>
                <c:pt idx="21">
                  <c:v>0.1</c:v>
                </c:pt>
                <c:pt idx="22">
                  <c:v>1.05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39262080"/>
        <c:axId val="39286272"/>
      </c:barChart>
      <c:catAx>
        <c:axId val="39262080"/>
        <c:scaling>
          <c:orientation val="maxMin"/>
        </c:scaling>
        <c:delete val="0"/>
        <c:axPos val="l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286272"/>
        <c:crosses val="autoZero"/>
        <c:auto val="1"/>
        <c:lblAlgn val="ctr"/>
        <c:lblOffset val="100"/>
        <c:noMultiLvlLbl val="0"/>
      </c:catAx>
      <c:valAx>
        <c:axId val="39286272"/>
        <c:scaling>
          <c:orientation val="minMax"/>
        </c:scaling>
        <c:delete val="0"/>
        <c:axPos val="t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262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3CA0D576-14BB-47A5-83A5-C80A7D310F96}" type="datetimeFigureOut">
              <a:rPr lang="ru-RU" smtClean="0"/>
              <a:pPr/>
              <a:t>24.03.2020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A1ECF20A-443B-4F0B-BEFC-1ED9855225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18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337D9F-F873-4DD6-85C5-B8D8C4C7476D}" type="slidenum">
              <a:rPr lang="ru-RU"/>
              <a:pPr/>
              <a:t>36</a:t>
            </a:fld>
            <a:endParaRPr lang="ru-RU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8850" y="768350"/>
            <a:ext cx="4927600" cy="36957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694238"/>
            <a:ext cx="4976813" cy="4464050"/>
          </a:xfrm>
        </p:spPr>
        <p:txBody>
          <a:bodyPr/>
          <a:lstStyle/>
          <a:p>
            <a:r>
              <a:rPr lang="ru-RU" dirty="0"/>
              <a:t>В соответствии с рекомендациями </a:t>
            </a:r>
            <a:r>
              <a:rPr lang="en-US" dirty="0"/>
              <a:t>GINA</a:t>
            </a:r>
            <a:r>
              <a:rPr lang="ru-RU" dirty="0"/>
              <a:t> 2006, у пациента, у которого не достигнут контроль над БА с помощью низких доз ИГКС, следует увеличить объем терапии (перейти на следующую ступень). При этом препаратами выбора будут являться комбинации низких доз ИГКС и длительно действующих бета-2-агонистов. Оптимально применение фиксированных комбинаций, которые гарантируют, что </a:t>
            </a:r>
            <a:r>
              <a:rPr lang="ru-RU" dirty="0" err="1"/>
              <a:t>бронходилататоры</a:t>
            </a:r>
            <a:r>
              <a:rPr lang="ru-RU" dirty="0"/>
              <a:t> будут применяться ТОЛЬКО вместе с ИГКС.</a:t>
            </a:r>
          </a:p>
          <a:p>
            <a:r>
              <a:rPr lang="ru-RU" dirty="0"/>
              <a:t>Еще одним доказательством преимущества комбинированной терапии перед </a:t>
            </a:r>
            <a:r>
              <a:rPr lang="ru-RU" dirty="0" err="1"/>
              <a:t>монотерапией</a:t>
            </a:r>
            <a:r>
              <a:rPr lang="ru-RU" dirty="0"/>
              <a:t> ИГКС являются результаты исследования, в котором сравнивали не только клиническую эффективность комбинированных препаратов и ИГКС, но и их влияние на воспаление в дыхательных путях, то есть на процессы, лежащие в основе бронхиальной обструкции и симптомов при БА.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9416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CA0FD5-165F-4F4A-87E2-289231FDE3DB}" type="slidenum">
              <a:rPr lang="ru-RU"/>
              <a:pPr/>
              <a:t>58</a:t>
            </a:fld>
            <a:endParaRPr lang="ru-RU"/>
          </a:p>
        </p:txBody>
      </p:sp>
      <p:sp>
        <p:nvSpPr>
          <p:cNvPr id="25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7100" y="752475"/>
            <a:ext cx="4946650" cy="3709988"/>
          </a:xfrm>
          <a:ln w="12700"/>
        </p:spPr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711700"/>
            <a:ext cx="5033962" cy="4460875"/>
          </a:xfrm>
          <a:ln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AEF14"/>
                    </a:gs>
                    <a:gs pos="100000">
                      <a:srgbClr val="FAEF14">
                        <a:gamma/>
                        <a:tint val="20000"/>
                        <a:invGamma/>
                      </a:srgb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582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1E2C20D2-DD2B-45C8-B0F3-E136313DA2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901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894E4628-5B31-4586-99DD-39E8C152C6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775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894E4628-5B31-4586-99DD-39E8C152C6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Comic Sans MS" panose="030F0702030302020204" pitchFamily="66" charset="0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Comic Sans MS" panose="030F0702030302020204" pitchFamily="66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3461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894E4628-5B31-4586-99DD-39E8C152C6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63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894E4628-5B31-4586-99DD-39E8C152C6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Comic Sans MS" panose="030F0702030302020204" pitchFamily="66" charset="0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Comic Sans MS" panose="030F0702030302020204" pitchFamily="66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4927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894E4628-5B31-4586-99DD-39E8C152C6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38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212E22-6987-497A-A200-044166EBA3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2645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49B16-901F-45C8-80E3-7F86C193C3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121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5610A-FF27-45B5-9D25-7F100E2BB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991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F74FC-9D0E-4D26-9D36-6C4775217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091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Текст 3"/>
          <p:cNvSpPr>
            <a:spLocks noGrp="1"/>
          </p:cNvSpPr>
          <p:nvPr>
            <p:ph type="body" sz="quarter" idx="10"/>
          </p:nvPr>
        </p:nvSpPr>
        <p:spPr>
          <a:xfrm>
            <a:off x="428625" y="6357938"/>
            <a:ext cx="7429500" cy="500062"/>
          </a:xfrm>
        </p:spPr>
        <p:txBody>
          <a:bodyPr/>
          <a:lstStyle>
            <a:lvl1pPr>
              <a:buNone/>
              <a:defRPr sz="18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20868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9596C4-09D4-401E-89E4-49D955F81A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0749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0B1DB3-EB95-4405-A708-B658F55D20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5728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C562DD2-390E-4B70-B2CA-92B29E1124B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001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3D4E6A0-476D-4996-9157-0D7397CD164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78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37BDA984-ED88-495D-9BD1-9351BD36A8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374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7ED0E871-BF09-439D-9380-42708E6A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492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9398C0E0-394B-4150-99F8-A41326C236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706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CF07FE-E717-4FD5-AB6C-3721DAA9DB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686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FC984-974B-4FD7-9E7F-1145A3EB8C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642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16C5B5-7185-4605-856A-AE83BCE56E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130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F14C925D-6215-4849-8669-39255953DB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966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04"/>
            <a:ext cx="1952272" cy="6853049"/>
            <a:chOff x="6627813" y="195650"/>
            <a:chExt cx="1952625" cy="5678101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65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omic Sans MS" panose="030F0702030302020204" pitchFamily="66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omic Sans MS" panose="030F0702030302020204" pitchFamily="66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  <a:latin typeface="Comic Sans MS" panose="030F0702030302020204" pitchFamily="66" charset="0"/>
              </a:defRPr>
            </a:lvl1pPr>
          </a:lstStyle>
          <a:p>
            <a:pPr>
              <a:defRPr/>
            </a:pPr>
            <a:fld id="{894E4628-5B31-4586-99DD-39E8C152C6E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154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  <p:sldLayoutId id="2147483893" r:id="rId13"/>
    <p:sldLayoutId id="2147483894" r:id="rId14"/>
    <p:sldLayoutId id="2147483895" r:id="rId15"/>
    <p:sldLayoutId id="2147483896" r:id="rId16"/>
    <p:sldLayoutId id="2147483897" r:id="rId17"/>
    <p:sldLayoutId id="2147483898" r:id="rId18"/>
    <p:sldLayoutId id="2147483899" r:id="rId19"/>
    <p:sldLayoutId id="2147483901" r:id="rId20"/>
    <p:sldLayoutId id="2147483902" r:id="rId21"/>
    <p:sldLayoutId id="2147483903" r:id="rId22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Comic Sans MS" panose="030F0702030302020204" pitchFamily="66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Comic Sans MS" panose="030F0702030302020204" pitchFamily="66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Comic Sans MS" panose="030F0702030302020204" pitchFamily="66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Comic Sans MS" panose="030F0702030302020204" pitchFamily="66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Comic Sans MS" panose="030F0702030302020204" pitchFamily="66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Comic Sans MS" panose="030F0702030302020204" pitchFamily="66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image" Target="../media/image24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6.png"/><Relationship Id="rId4" Type="http://schemas.openxmlformats.org/officeDocument/2006/relationships/oleObject" Target="../embeddings/_____Microsoft_Excel_97-20031.xls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0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8496944" cy="350862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БРОНХИАЛЬНАЯ АСТМА </a:t>
            </a: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32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548680"/>
            <a:ext cx="5797550" cy="746720"/>
          </a:xfrm>
        </p:spPr>
        <p:txBody>
          <a:bodyPr/>
          <a:lstStyle/>
          <a:p>
            <a:r>
              <a:rPr lang="ru-RU" sz="2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КЛИНИЧЕСКАЯ ДИАГНОСТИКА</a:t>
            </a:r>
            <a:endParaRPr lang="en-US" sz="25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7157" name="Picture 5" descr="glob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8" y="152400"/>
            <a:ext cx="11096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7159" name="Text Box 7"/>
          <p:cNvSpPr txBox="1">
            <a:spLocks noChangeArrowheads="1"/>
          </p:cNvSpPr>
          <p:nvPr/>
        </p:nvSpPr>
        <p:spPr bwMode="auto">
          <a:xfrm>
            <a:off x="1384300" y="2060575"/>
            <a:ext cx="6211888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ru-RU" b="1"/>
              <a:t>►</a:t>
            </a:r>
            <a:r>
              <a:rPr lang="en-US"/>
              <a:t> </a:t>
            </a:r>
            <a:r>
              <a:rPr lang="en-US" sz="2000" b="1">
                <a:latin typeface="Comic Sans MS" panose="030F0702030302020204" pitchFamily="66" charset="0"/>
              </a:rPr>
              <a:t>Анамнез и оценка симптомов</a:t>
            </a:r>
          </a:p>
          <a:p>
            <a:pPr>
              <a:lnSpc>
                <a:spcPct val="140000"/>
              </a:lnSpc>
            </a:pPr>
            <a:r>
              <a:rPr lang="ru-RU" b="1"/>
              <a:t>►</a:t>
            </a:r>
            <a:r>
              <a:rPr lang="en-US"/>
              <a:t> </a:t>
            </a:r>
            <a:r>
              <a:rPr lang="en-US" sz="2000" b="1">
                <a:latin typeface="Comic Sans MS" panose="030F0702030302020204" pitchFamily="66" charset="0"/>
              </a:rPr>
              <a:t>Физикальное обследование</a:t>
            </a:r>
          </a:p>
          <a:p>
            <a:pPr>
              <a:lnSpc>
                <a:spcPct val="140000"/>
              </a:lnSpc>
            </a:pPr>
            <a:r>
              <a:rPr lang="ru-RU" b="1"/>
              <a:t>►</a:t>
            </a:r>
            <a:r>
              <a:rPr lang="en-US"/>
              <a:t> </a:t>
            </a:r>
            <a:r>
              <a:rPr lang="en-US" sz="2000" b="1">
                <a:latin typeface="Comic Sans MS" panose="030F0702030302020204" pitchFamily="66" charset="0"/>
              </a:rPr>
              <a:t>Оценка функции легких</a:t>
            </a:r>
          </a:p>
          <a:p>
            <a:pPr>
              <a:lnSpc>
                <a:spcPct val="140000"/>
              </a:lnSpc>
            </a:pPr>
            <a:r>
              <a:rPr lang="ru-RU" b="1"/>
              <a:t>►</a:t>
            </a:r>
            <a:r>
              <a:rPr lang="en-US"/>
              <a:t> </a:t>
            </a:r>
            <a:r>
              <a:rPr lang="en-US" sz="2000" b="1">
                <a:latin typeface="Comic Sans MS" panose="030F0702030302020204" pitchFamily="66" charset="0"/>
              </a:rPr>
              <a:t>Определение аллергического статуса для </a:t>
            </a:r>
            <a:endParaRPr lang="ru-RU" sz="2000" b="1">
              <a:latin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ru-RU" sz="2000" b="1">
                <a:latin typeface="Comic Sans MS" panose="030F0702030302020204" pitchFamily="66" charset="0"/>
              </a:rPr>
              <a:t>  </a:t>
            </a:r>
            <a:r>
              <a:rPr lang="en-US" sz="2000" b="1">
                <a:latin typeface="Comic Sans MS" panose="030F0702030302020204" pitchFamily="66" charset="0"/>
              </a:rPr>
              <a:t>идентификации факторов риска</a:t>
            </a:r>
          </a:p>
          <a:p>
            <a:pPr>
              <a:lnSpc>
                <a:spcPct val="140000"/>
              </a:lnSpc>
            </a:pPr>
            <a:endParaRPr lang="ru-RU" sz="2000">
              <a:latin typeface="Comic Sans MS" panose="030F0702030302020204" pitchFamily="66" charset="0"/>
            </a:endParaRPr>
          </a:p>
        </p:txBody>
      </p:sp>
      <p:sp>
        <p:nvSpPr>
          <p:cNvPr id="177160" name="Rectangle 8"/>
          <p:cNvSpPr>
            <a:spLocks noChangeArrowheads="1"/>
          </p:cNvSpPr>
          <p:nvPr/>
        </p:nvSpPr>
        <p:spPr bwMode="auto">
          <a:xfrm rot="1101736">
            <a:off x="5795963" y="4292600"/>
            <a:ext cx="3209925" cy="1384300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200">
                <a:solidFill>
                  <a:srgbClr val="CC0000"/>
                </a:solidFill>
                <a:latin typeface="Tahoma" panose="020B0604030504040204" pitchFamily="34" charset="0"/>
              </a:rPr>
              <a:t>Проводится только в </a:t>
            </a:r>
            <a:br>
              <a:rPr lang="ru-RU" sz="2200">
                <a:solidFill>
                  <a:srgbClr val="CC0000"/>
                </a:solidFill>
                <a:latin typeface="Tahoma" panose="020B0604030504040204" pitchFamily="34" charset="0"/>
              </a:rPr>
            </a:br>
            <a:r>
              <a:rPr lang="ru-RU" sz="2200">
                <a:solidFill>
                  <a:srgbClr val="CC0000"/>
                </a:solidFill>
                <a:latin typeface="Tahoma" panose="020B0604030504040204" pitchFamily="34" charset="0"/>
              </a:rPr>
              <a:t>специализированных</a:t>
            </a:r>
            <a:br>
              <a:rPr lang="ru-RU" sz="2200">
                <a:solidFill>
                  <a:srgbClr val="CC0000"/>
                </a:solidFill>
                <a:latin typeface="Tahoma" panose="020B0604030504040204" pitchFamily="34" charset="0"/>
              </a:rPr>
            </a:br>
            <a:r>
              <a:rPr lang="ru-RU" sz="2200">
                <a:solidFill>
                  <a:srgbClr val="CC0000"/>
                </a:solidFill>
                <a:latin typeface="Tahoma" panose="020B0604030504040204" pitchFamily="34" charset="0"/>
              </a:rPr>
              <a:t>учреждениях</a:t>
            </a:r>
          </a:p>
        </p:txBody>
      </p:sp>
    </p:spTree>
    <p:extLst>
      <p:ext uri="{BB962C8B-B14F-4D97-AF65-F5344CB8AC3E}">
        <p14:creationId xmlns:p14="http://schemas.microsoft.com/office/powerpoint/2010/main" val="14552090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Клиника БА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Дыхательный дискомфорт: приступообразная одышка, «сдавление» грудной клетки, «першение» в горле, «тяжесть» за грудиной, затрудненный выдох, «</a:t>
            </a:r>
            <a:r>
              <a:rPr lang="ru-RU" sz="2000" b="1" dirty="0" err="1" smtClean="0">
                <a:solidFill>
                  <a:schemeClr val="tx1"/>
                </a:solidFill>
              </a:rPr>
              <a:t>визинг</a:t>
            </a:r>
            <a:r>
              <a:rPr lang="ru-RU" sz="2000" b="1" dirty="0" smtClean="0">
                <a:solidFill>
                  <a:schemeClr val="tx1"/>
                </a:solidFill>
              </a:rPr>
              <a:t>» дыхание.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Сухие хрипы.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Кашель, усиливающийся (появляющийся) ночью.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Острая одышка.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Проявления аллергии (экзема, аллергический ринит, </a:t>
            </a:r>
            <a:r>
              <a:rPr lang="ru-RU" sz="2000" b="1" dirty="0" err="1" smtClean="0">
                <a:solidFill>
                  <a:schemeClr val="tx1"/>
                </a:solidFill>
              </a:rPr>
              <a:t>атопический</a:t>
            </a:r>
            <a:r>
              <a:rPr lang="ru-RU" sz="2000" b="1" dirty="0" smtClean="0">
                <a:solidFill>
                  <a:schemeClr val="tx1"/>
                </a:solidFill>
              </a:rPr>
              <a:t> дерматит и др.)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56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403350" y="277813"/>
            <a:ext cx="6408738" cy="1279525"/>
          </a:xfrm>
        </p:spPr>
        <p:txBody>
          <a:bodyPr/>
          <a:lstStyle/>
          <a:p>
            <a:pPr algn="ctr"/>
            <a:r>
              <a:rPr lang="ru-RU" sz="21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СПИРОМЕТРИЯ – </a:t>
            </a:r>
            <a:br>
              <a:rPr lang="ru-RU" sz="21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2100" b="1" dirty="0">
                <a:solidFill>
                  <a:srgbClr val="FF0000"/>
                </a:solidFill>
                <a:latin typeface="Comic Sans MS" panose="030F0702030302020204" pitchFamily="66" charset="0"/>
              </a:rPr>
              <a:t>«ЗОЛОТОЙ СТАНДАРТ» ДИАГНОСТИКИ БРОНХООБСТРУКТИВНЫХ ЗАБОЛЕВАНИЙ</a:t>
            </a:r>
          </a:p>
        </p:txBody>
      </p:sp>
      <p:pic>
        <p:nvPicPr>
          <p:cNvPr id="17817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" t="5298" r="67038" b="3178"/>
          <a:stretch>
            <a:fillRect/>
          </a:stretch>
        </p:blipFill>
        <p:spPr>
          <a:xfrm>
            <a:off x="971550" y="1700213"/>
            <a:ext cx="7272338" cy="50133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8180" name="Picture 4" descr="globa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547813" cy="1484313"/>
          </a:xfrm>
          <a:solidFill>
            <a:schemeClr val="accent1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8181" name="Picture 5" descr="GOLD2-vk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67625" y="0"/>
            <a:ext cx="1476375" cy="1412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78182" name="Picture 6" descr="P1100013 (без буквы М)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8" t="24284" r="16888" b="13261"/>
          <a:stretch>
            <a:fillRect/>
          </a:stretch>
        </p:blipFill>
        <p:spPr>
          <a:xfrm>
            <a:off x="4427538" y="1916113"/>
            <a:ext cx="3457575" cy="2376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0412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Text Box 2"/>
          <p:cNvSpPr txBox="1">
            <a:spLocks noChangeArrowheads="1"/>
          </p:cNvSpPr>
          <p:nvPr/>
        </p:nvSpPr>
        <p:spPr bwMode="auto">
          <a:xfrm>
            <a:off x="2469357" y="613003"/>
            <a:ext cx="3505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99"/>
              </a:buClr>
              <a:buSzPct val="145000"/>
              <a:buFont typeface="Wingdings" panose="05000000000000000000" pitchFamily="2" charset="2"/>
              <a:buChar char="Ø"/>
            </a:pPr>
            <a:r>
              <a:rPr lang="ru-RU" sz="2400" dirty="0"/>
              <a:t> </a:t>
            </a:r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СПИРОМЕТРИЯ</a:t>
            </a:r>
          </a:p>
        </p:txBody>
      </p:sp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2916238" y="1557338"/>
            <a:ext cx="3024187" cy="482600"/>
          </a:xfrm>
          <a:prstGeom prst="rect">
            <a:avLst/>
          </a:prstGeom>
          <a:solidFill>
            <a:schemeClr val="accent1"/>
          </a:solidFill>
          <a:ln w="25400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Comic Sans MS" panose="030F0702030302020204" pitchFamily="66" charset="0"/>
              </a:rPr>
              <a:t>Исходная ФВД</a:t>
            </a:r>
          </a:p>
        </p:txBody>
      </p:sp>
      <p:sp>
        <p:nvSpPr>
          <p:cNvPr id="179204" name="Text Box 4"/>
          <p:cNvSpPr txBox="1">
            <a:spLocks noChangeArrowheads="1"/>
          </p:cNvSpPr>
          <p:nvPr/>
        </p:nvSpPr>
        <p:spPr bwMode="auto">
          <a:xfrm>
            <a:off x="1187450" y="2870200"/>
            <a:ext cx="1708150" cy="482600"/>
          </a:xfrm>
          <a:prstGeom prst="rect">
            <a:avLst/>
          </a:prstGeom>
          <a:solidFill>
            <a:schemeClr val="accent1"/>
          </a:solidFill>
          <a:ln w="25400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Comic Sans MS" panose="030F0702030302020204" pitchFamily="66" charset="0"/>
              </a:rPr>
              <a:t>Норма</a:t>
            </a:r>
          </a:p>
        </p:txBody>
      </p:sp>
      <p:sp>
        <p:nvSpPr>
          <p:cNvPr id="179205" name="Text Box 5"/>
          <p:cNvSpPr txBox="1">
            <a:spLocks noChangeArrowheads="1"/>
          </p:cNvSpPr>
          <p:nvPr/>
        </p:nvSpPr>
        <p:spPr bwMode="auto">
          <a:xfrm>
            <a:off x="4859338" y="2852738"/>
            <a:ext cx="3816350" cy="482600"/>
          </a:xfrm>
          <a:prstGeom prst="rect">
            <a:avLst/>
          </a:prstGeom>
          <a:solidFill>
            <a:schemeClr val="accent1"/>
          </a:solidFill>
          <a:ln w="25400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Comic Sans MS" panose="030F0702030302020204" pitchFamily="66" charset="0"/>
              </a:rPr>
              <a:t>Бронхообструкция</a:t>
            </a:r>
          </a:p>
        </p:txBody>
      </p:sp>
      <p:sp>
        <p:nvSpPr>
          <p:cNvPr id="179206" name="Text Box 6"/>
          <p:cNvSpPr txBox="1">
            <a:spLocks noChangeArrowheads="1"/>
          </p:cNvSpPr>
          <p:nvPr/>
        </p:nvSpPr>
        <p:spPr bwMode="auto">
          <a:xfrm>
            <a:off x="250825" y="4005263"/>
            <a:ext cx="4176713" cy="847725"/>
          </a:xfrm>
          <a:prstGeom prst="rect">
            <a:avLst/>
          </a:prstGeom>
          <a:solidFill>
            <a:schemeClr val="accent1"/>
          </a:solidFill>
          <a:ln w="25400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Comic Sans MS" panose="030F0702030302020204" pitchFamily="66" charset="0"/>
              </a:rPr>
              <a:t>Бронхопровокационный тест</a:t>
            </a:r>
            <a:r>
              <a:rPr lang="ru-RU" sz="2400">
                <a:latin typeface="Comic Sans MS" panose="030F0702030302020204" pitchFamily="66" charset="0"/>
              </a:rPr>
              <a:t>         </a:t>
            </a:r>
          </a:p>
        </p:txBody>
      </p:sp>
      <p:sp>
        <p:nvSpPr>
          <p:cNvPr id="179207" name="Text Box 7"/>
          <p:cNvSpPr txBox="1">
            <a:spLocks noChangeArrowheads="1"/>
          </p:cNvSpPr>
          <p:nvPr/>
        </p:nvSpPr>
        <p:spPr bwMode="auto">
          <a:xfrm>
            <a:off x="4859338" y="4005263"/>
            <a:ext cx="4033837" cy="811212"/>
          </a:xfrm>
          <a:prstGeom prst="rect">
            <a:avLst/>
          </a:prstGeom>
          <a:solidFill>
            <a:schemeClr val="accent1"/>
          </a:solidFill>
          <a:ln w="25400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sz="2400" b="1">
                <a:latin typeface="Comic Sans MS" panose="030F0702030302020204" pitchFamily="66" charset="0"/>
              </a:rPr>
              <a:t>Бронходилатационный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sz="2400" b="1">
                <a:latin typeface="Comic Sans MS" panose="030F0702030302020204" pitchFamily="66" charset="0"/>
              </a:rPr>
              <a:t>тест</a:t>
            </a:r>
          </a:p>
        </p:txBody>
      </p:sp>
      <p:sp>
        <p:nvSpPr>
          <p:cNvPr id="179208" name="Text Box 8"/>
          <p:cNvSpPr txBox="1">
            <a:spLocks noChangeArrowheads="1"/>
          </p:cNvSpPr>
          <p:nvPr/>
        </p:nvSpPr>
        <p:spPr bwMode="auto">
          <a:xfrm>
            <a:off x="1371600" y="5653088"/>
            <a:ext cx="6096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99"/>
              </a:buClr>
              <a:buSzPct val="150000"/>
              <a:buFont typeface="Wingdings" panose="05000000000000000000" pitchFamily="2" charset="2"/>
              <a:buChar char="Ø"/>
            </a:pPr>
            <a:r>
              <a:rPr lang="ru-RU" sz="2800" dirty="0"/>
              <a:t>  </a:t>
            </a:r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Суточный мониторинг ПСВ</a:t>
            </a:r>
          </a:p>
        </p:txBody>
      </p:sp>
      <p:sp>
        <p:nvSpPr>
          <p:cNvPr id="179209" name="Line 9"/>
          <p:cNvSpPr>
            <a:spLocks noChangeShapeType="1"/>
          </p:cNvSpPr>
          <p:nvPr/>
        </p:nvSpPr>
        <p:spPr bwMode="auto">
          <a:xfrm flipH="1">
            <a:off x="2438400" y="2133600"/>
            <a:ext cx="914400" cy="762000"/>
          </a:xfrm>
          <a:prstGeom prst="line">
            <a:avLst/>
          </a:prstGeom>
          <a:noFill/>
          <a:ln w="25400">
            <a:solidFill>
              <a:srgbClr val="000099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9210" name="Line 10"/>
          <p:cNvSpPr>
            <a:spLocks noChangeShapeType="1"/>
          </p:cNvSpPr>
          <p:nvPr/>
        </p:nvSpPr>
        <p:spPr bwMode="auto">
          <a:xfrm rot="15732769" flipH="1">
            <a:off x="5517357" y="2172493"/>
            <a:ext cx="914400" cy="690563"/>
          </a:xfrm>
          <a:prstGeom prst="line">
            <a:avLst/>
          </a:prstGeom>
          <a:noFill/>
          <a:ln w="25400">
            <a:solidFill>
              <a:srgbClr val="000099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9211" name="Line 11"/>
          <p:cNvSpPr>
            <a:spLocks noChangeAspect="1" noChangeShapeType="1"/>
          </p:cNvSpPr>
          <p:nvPr/>
        </p:nvSpPr>
        <p:spPr bwMode="auto">
          <a:xfrm>
            <a:off x="2209800" y="3352800"/>
            <a:ext cx="1588" cy="644525"/>
          </a:xfrm>
          <a:prstGeom prst="line">
            <a:avLst/>
          </a:prstGeom>
          <a:noFill/>
          <a:ln w="25400">
            <a:solidFill>
              <a:srgbClr val="000099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9212" name="Line 12"/>
          <p:cNvSpPr>
            <a:spLocks noChangeShapeType="1"/>
          </p:cNvSpPr>
          <p:nvPr/>
        </p:nvSpPr>
        <p:spPr bwMode="auto">
          <a:xfrm>
            <a:off x="6588125" y="3357563"/>
            <a:ext cx="0" cy="674687"/>
          </a:xfrm>
          <a:prstGeom prst="line">
            <a:avLst/>
          </a:prstGeom>
          <a:noFill/>
          <a:ln w="25400">
            <a:solidFill>
              <a:srgbClr val="000099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219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858" name="Picture 3" descr="Проба ПРОВОКАЦИОННАЯsm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0" r="2380" b="17462"/>
          <a:stretch>
            <a:fillRect/>
          </a:stretch>
        </p:blipFill>
        <p:spPr bwMode="auto">
          <a:xfrm>
            <a:off x="4787900" y="1628775"/>
            <a:ext cx="383540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7859" name="Rectangle 4"/>
          <p:cNvSpPr>
            <a:spLocks noChangeArrowheads="1"/>
          </p:cNvSpPr>
          <p:nvPr/>
        </p:nvSpPr>
        <p:spPr bwMode="auto">
          <a:xfrm>
            <a:off x="684213" y="404813"/>
            <a:ext cx="7921625" cy="936625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2400" b="1">
                <a:solidFill>
                  <a:schemeClr val="bg1"/>
                </a:solidFill>
                <a:latin typeface="Comic Sans MS" panose="030F0702030302020204" pitchFamily="66" charset="0"/>
              </a:rPr>
              <a:t>ПРОТОКОЛЫ ИССЛЕДОВАНИЯ ФВД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Comic Sans MS" panose="030F0702030302020204" pitchFamily="66" charset="0"/>
              </a:rPr>
              <a:t>БРОНХОПРОВОКАЦИОННЫЙ ТЕСТ</a:t>
            </a:r>
          </a:p>
        </p:txBody>
      </p:sp>
      <p:sp>
        <p:nvSpPr>
          <p:cNvPr id="180229" name="Rectangle 5"/>
          <p:cNvSpPr>
            <a:spLocks noChangeArrowheads="1"/>
          </p:cNvSpPr>
          <p:nvPr/>
        </p:nvSpPr>
        <p:spPr bwMode="auto">
          <a:xfrm rot="1101736">
            <a:off x="5724525" y="5157788"/>
            <a:ext cx="3014663" cy="1087437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2200">
                <a:solidFill>
                  <a:srgbClr val="CC0000"/>
                </a:solidFill>
                <a:latin typeface="Tahoma" panose="020B0604030504040204" pitchFamily="34" charset="0"/>
              </a:rPr>
              <a:t>Проводится только в </a:t>
            </a:r>
            <a:br>
              <a:rPr lang="ru-RU" sz="2200">
                <a:solidFill>
                  <a:srgbClr val="CC0000"/>
                </a:solidFill>
                <a:latin typeface="Tahoma" panose="020B0604030504040204" pitchFamily="34" charset="0"/>
              </a:rPr>
            </a:br>
            <a:r>
              <a:rPr lang="ru-RU" sz="2200">
                <a:solidFill>
                  <a:srgbClr val="CC0000"/>
                </a:solidFill>
                <a:latin typeface="Tahoma" panose="020B0604030504040204" pitchFamily="34" charset="0"/>
              </a:rPr>
              <a:t>специализированных</a:t>
            </a:r>
            <a:br>
              <a:rPr lang="ru-RU" sz="2200">
                <a:solidFill>
                  <a:srgbClr val="CC0000"/>
                </a:solidFill>
                <a:latin typeface="Tahoma" panose="020B0604030504040204" pitchFamily="34" charset="0"/>
              </a:rPr>
            </a:br>
            <a:r>
              <a:rPr lang="ru-RU" sz="2200">
                <a:solidFill>
                  <a:srgbClr val="CC0000"/>
                </a:solidFill>
                <a:latin typeface="Tahoma" panose="020B0604030504040204" pitchFamily="34" charset="0"/>
              </a:rPr>
              <a:t>учреждениях</a:t>
            </a:r>
          </a:p>
        </p:txBody>
      </p:sp>
      <p:pic>
        <p:nvPicPr>
          <p:cNvPr id="377861" name="Picture 2" descr="ФВД3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8" r="2362"/>
          <a:stretch>
            <a:fillRect/>
          </a:stretch>
        </p:blipFill>
        <p:spPr bwMode="auto">
          <a:xfrm>
            <a:off x="755650" y="1557338"/>
            <a:ext cx="3600450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8313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772400" cy="2447925"/>
          </a:xfrm>
        </p:spPr>
        <p:txBody>
          <a:bodyPr/>
          <a:lstStyle/>
          <a:p>
            <a:r>
              <a:rPr lang="ru-RU" sz="3800" dirty="0">
                <a:solidFill>
                  <a:srgbClr val="FF0000"/>
                </a:solidFill>
                <a:latin typeface="Comic Sans MS" panose="030F0702030302020204" pitchFamily="66" charset="0"/>
              </a:rPr>
              <a:t>Анимационный тест</a:t>
            </a:r>
            <a:r>
              <a:rPr lang="ru-RU" sz="3800" u="sng" dirty="0">
                <a:solidFill>
                  <a:schemeClr val="bg2"/>
                </a:solidFill>
                <a:latin typeface="Comic Sans MS" panose="030F0702030302020204" pitchFamily="66" charset="0"/>
              </a:rPr>
              <a:t/>
            </a:r>
            <a:br>
              <a:rPr lang="ru-RU" sz="3800" u="sng" dirty="0">
                <a:solidFill>
                  <a:schemeClr val="bg2"/>
                </a:solidFill>
                <a:latin typeface="Comic Sans MS" panose="030F0702030302020204" pitchFamily="66" charset="0"/>
              </a:rPr>
            </a:br>
            <a:r>
              <a:rPr lang="ru-RU" sz="3800" dirty="0">
                <a:solidFill>
                  <a:schemeClr val="bg2"/>
                </a:solidFill>
                <a:latin typeface="Comic Sans MS" panose="030F0702030302020204" pitchFamily="66" charset="0"/>
              </a:rPr>
              <a:t/>
            </a:r>
            <a:br>
              <a:rPr lang="ru-RU" sz="3800" dirty="0">
                <a:solidFill>
                  <a:schemeClr val="bg2"/>
                </a:solidFill>
                <a:latin typeface="Comic Sans MS" panose="030F0702030302020204" pitchFamily="66" charset="0"/>
              </a:rPr>
            </a:br>
            <a:endParaRPr lang="ru-RU" sz="2300" dirty="0">
              <a:solidFill>
                <a:schemeClr val="bg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09603" name="Picture 3" descr="торт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89" y="1302369"/>
            <a:ext cx="2704927" cy="255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05" name="Picture 5" descr="тор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006" y="1302369"/>
            <a:ext cx="2689907" cy="254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698" name="Picture 2" descr="http://unitehprom.by/i/content/spiro/imgs/to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031" y="1325668"/>
            <a:ext cx="338218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6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82" name="Picture 3" descr="Проба БРОНХОДИЛАТАЦИОННАЯ1sm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0" r="1575"/>
          <a:stretch>
            <a:fillRect/>
          </a:stretch>
        </p:blipFill>
        <p:spPr bwMode="auto">
          <a:xfrm>
            <a:off x="5003800" y="1700213"/>
            <a:ext cx="3827463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883" name="Rectangle 5"/>
          <p:cNvSpPr>
            <a:spLocks noChangeArrowheads="1"/>
          </p:cNvSpPr>
          <p:nvPr/>
        </p:nvSpPr>
        <p:spPr bwMode="auto">
          <a:xfrm>
            <a:off x="755650" y="404813"/>
            <a:ext cx="7921625" cy="935037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2400" b="1">
                <a:solidFill>
                  <a:schemeClr val="bg1"/>
                </a:solidFill>
                <a:latin typeface="Comic Sans MS" panose="030F0702030302020204" pitchFamily="66" charset="0"/>
              </a:rPr>
              <a:t>ПРОТОКОЛЫ ИССЛЕДОВАНИЯ ФВД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Comic Sans MS" panose="030F0702030302020204" pitchFamily="66" charset="0"/>
              </a:rPr>
              <a:t>БРОНХОДИЛАТАЦИОННЫЙ  ТЕСТ</a:t>
            </a:r>
          </a:p>
        </p:txBody>
      </p:sp>
      <p:sp>
        <p:nvSpPr>
          <p:cNvPr id="378884" name="Oval 6"/>
          <p:cNvSpPr>
            <a:spLocks noChangeArrowheads="1"/>
          </p:cNvSpPr>
          <p:nvPr/>
        </p:nvSpPr>
        <p:spPr bwMode="auto">
          <a:xfrm>
            <a:off x="4932363" y="2205038"/>
            <a:ext cx="1728787" cy="1368425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/>
          </a:p>
        </p:txBody>
      </p:sp>
      <p:pic>
        <p:nvPicPr>
          <p:cNvPr id="378885" name="Picture 3" descr="ФВД1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" r="2470" b="2534"/>
          <a:stretch>
            <a:fillRect/>
          </a:stretch>
        </p:blipFill>
        <p:spPr bwMode="auto">
          <a:xfrm>
            <a:off x="755650" y="1700213"/>
            <a:ext cx="3816350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886" name="Oval 6"/>
          <p:cNvSpPr>
            <a:spLocks noChangeArrowheads="1"/>
          </p:cNvSpPr>
          <p:nvPr/>
        </p:nvSpPr>
        <p:spPr bwMode="auto">
          <a:xfrm>
            <a:off x="755650" y="2205038"/>
            <a:ext cx="1728788" cy="1368425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589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7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7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7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4" grpId="0" animBg="1"/>
      <p:bldP spid="37888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Показатели нормальной </a:t>
            </a:r>
            <a:r>
              <a:rPr lang="ru-RU" sz="3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пикфлоуметрии</a:t>
            </a:r>
            <a:endParaRPr lang="ru-RU" sz="3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ru-RU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ФИО  Иванов А.П.</a:t>
            </a:r>
          </a:p>
          <a:p>
            <a:pPr>
              <a:buClr>
                <a:schemeClr val="accent2"/>
              </a:buClr>
            </a:pPr>
            <a:r>
              <a:rPr lang="ru-RU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Возраст   40 лет</a:t>
            </a:r>
          </a:p>
          <a:p>
            <a:pPr>
              <a:buClr>
                <a:schemeClr val="accent2"/>
              </a:buClr>
            </a:pPr>
            <a:r>
              <a:rPr lang="ru-RU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Рост  178</a:t>
            </a:r>
          </a:p>
          <a:p>
            <a:pPr>
              <a:buClr>
                <a:schemeClr val="accent2"/>
              </a:buClr>
            </a:pPr>
            <a:r>
              <a:rPr lang="ru-RU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Пол  муж</a:t>
            </a:r>
          </a:p>
          <a:p>
            <a:pPr>
              <a:buClr>
                <a:schemeClr val="accent2"/>
              </a:buClr>
              <a:buFont typeface="Wingdings" panose="05000000000000000000" pitchFamily="2" charset="2"/>
              <a:buNone/>
            </a:pPr>
            <a:endParaRPr lang="ru-RU" sz="2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buClr>
                <a:schemeClr val="accent2"/>
              </a:buClr>
            </a:pPr>
            <a:r>
              <a:rPr lang="ru-RU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Индивидуальная норма</a:t>
            </a:r>
          </a:p>
        </p:txBody>
      </p:sp>
      <p:graphicFrame>
        <p:nvGraphicFramePr>
          <p:cNvPr id="182352" name="Group 80"/>
          <p:cNvGraphicFramePr>
            <a:graphicFrameLocks noGrp="1"/>
          </p:cNvGraphicFramePr>
          <p:nvPr>
            <p:ph sz="quarter" idx="2"/>
          </p:nvPr>
        </p:nvGraphicFramePr>
        <p:xfrm>
          <a:off x="5148263" y="2060575"/>
          <a:ext cx="3816350" cy="3697289"/>
        </p:xfrm>
        <a:graphic>
          <a:graphicData uri="http://schemas.openxmlformats.org/drawingml/2006/table">
            <a:tbl>
              <a:tblPr/>
              <a:tblGrid>
                <a:gridCol w="490537"/>
                <a:gridCol w="635000"/>
                <a:gridCol w="635000"/>
                <a:gridCol w="635000"/>
                <a:gridCol w="635000"/>
                <a:gridCol w="785813"/>
              </a:tblGrid>
              <a:tr h="569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2348" name="Text Box 76"/>
          <p:cNvSpPr txBox="1">
            <a:spLocks noChangeArrowheads="1"/>
          </p:cNvSpPr>
          <p:nvPr/>
        </p:nvSpPr>
        <p:spPr bwMode="auto">
          <a:xfrm>
            <a:off x="6176963" y="1628775"/>
            <a:ext cx="177941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Рост в см</a:t>
            </a:r>
          </a:p>
        </p:txBody>
      </p:sp>
      <p:sp>
        <p:nvSpPr>
          <p:cNvPr id="182349" name="Text Box 77"/>
          <p:cNvSpPr txBox="1">
            <a:spLocks noChangeArrowheads="1"/>
          </p:cNvSpPr>
          <p:nvPr/>
        </p:nvSpPr>
        <p:spPr bwMode="auto">
          <a:xfrm rot="-5400000">
            <a:off x="4279900" y="3040620"/>
            <a:ext cx="1041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Возраст</a:t>
            </a:r>
          </a:p>
        </p:txBody>
      </p:sp>
      <p:pic>
        <p:nvPicPr>
          <p:cNvPr id="182350" name="Picture 78" descr="43600_43700PF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4876800"/>
            <a:ext cx="2520950" cy="1720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0726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90500"/>
            <a:ext cx="8713788" cy="1150938"/>
          </a:xfrm>
          <a:noFill/>
          <a:ln/>
        </p:spPr>
        <p:txBody>
          <a:bodyPr/>
          <a:lstStyle/>
          <a:p>
            <a:pPr algn="ctr"/>
            <a:r>
              <a:rPr lang="ru-RU" sz="29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Показатели нормальной </a:t>
            </a:r>
            <a:r>
              <a:rPr lang="ru-RU" sz="29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пикфлоуметрии</a:t>
            </a:r>
            <a:endParaRPr lang="ru-RU" sz="29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84323" name="Group 3"/>
          <p:cNvGraphicFramePr>
            <a:graphicFrameLocks noGrp="1"/>
          </p:cNvGraphicFramePr>
          <p:nvPr>
            <p:ph sz="half" idx="1"/>
          </p:nvPr>
        </p:nvGraphicFramePr>
        <p:xfrm>
          <a:off x="539750" y="2133600"/>
          <a:ext cx="1152525" cy="4145280"/>
        </p:xfrm>
        <a:graphic>
          <a:graphicData uri="http://schemas.openxmlformats.org/drawingml/2006/table">
            <a:tbl>
              <a:tblPr/>
              <a:tblGrid>
                <a:gridCol w="576263"/>
                <a:gridCol w="576262"/>
              </a:tblGrid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4376" name="Group 56"/>
          <p:cNvGraphicFramePr>
            <a:graphicFrameLocks noGrp="1"/>
          </p:cNvGraphicFramePr>
          <p:nvPr>
            <p:ph sz="half" idx="2"/>
          </p:nvPr>
        </p:nvGraphicFramePr>
        <p:xfrm>
          <a:off x="2124075" y="2133600"/>
          <a:ext cx="6410325" cy="4403730"/>
        </p:xfrm>
        <a:graphic>
          <a:graphicData uri="http://schemas.openxmlformats.org/drawingml/2006/table">
            <a:tbl>
              <a:tblPr/>
              <a:tblGrid>
                <a:gridCol w="457200"/>
                <a:gridCol w="460375"/>
                <a:gridCol w="457200"/>
                <a:gridCol w="455613"/>
                <a:gridCol w="457200"/>
                <a:gridCol w="460375"/>
                <a:gridCol w="457200"/>
                <a:gridCol w="457200"/>
                <a:gridCol w="460375"/>
                <a:gridCol w="457200"/>
                <a:gridCol w="455612"/>
                <a:gridCol w="457200"/>
                <a:gridCol w="460375"/>
                <a:gridCol w="457200"/>
              </a:tblGrid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33" name="Line 313"/>
          <p:cNvSpPr>
            <a:spLocks noChangeShapeType="1"/>
          </p:cNvSpPr>
          <p:nvPr/>
        </p:nvSpPr>
        <p:spPr bwMode="auto">
          <a:xfrm flipV="1">
            <a:off x="2124075" y="3225800"/>
            <a:ext cx="431800" cy="287338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34" name="Line 314"/>
          <p:cNvSpPr>
            <a:spLocks noChangeShapeType="1"/>
          </p:cNvSpPr>
          <p:nvPr/>
        </p:nvSpPr>
        <p:spPr bwMode="auto">
          <a:xfrm>
            <a:off x="2555875" y="3225800"/>
            <a:ext cx="503238" cy="287338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35" name="Line 315"/>
          <p:cNvSpPr>
            <a:spLocks noChangeShapeType="1"/>
          </p:cNvSpPr>
          <p:nvPr/>
        </p:nvSpPr>
        <p:spPr bwMode="auto">
          <a:xfrm flipV="1">
            <a:off x="3059113" y="3297238"/>
            <a:ext cx="433387" cy="215900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36" name="Line 316"/>
          <p:cNvSpPr>
            <a:spLocks noChangeShapeType="1"/>
          </p:cNvSpPr>
          <p:nvPr/>
        </p:nvSpPr>
        <p:spPr bwMode="auto">
          <a:xfrm>
            <a:off x="3492500" y="3297238"/>
            <a:ext cx="431800" cy="215900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37" name="Line 317"/>
          <p:cNvSpPr>
            <a:spLocks noChangeShapeType="1"/>
          </p:cNvSpPr>
          <p:nvPr/>
        </p:nvSpPr>
        <p:spPr bwMode="auto">
          <a:xfrm flipV="1">
            <a:off x="3924300" y="3370263"/>
            <a:ext cx="503238" cy="142875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38" name="Line 318"/>
          <p:cNvSpPr>
            <a:spLocks noChangeShapeType="1"/>
          </p:cNvSpPr>
          <p:nvPr/>
        </p:nvSpPr>
        <p:spPr bwMode="auto">
          <a:xfrm>
            <a:off x="4427538" y="3370263"/>
            <a:ext cx="431800" cy="142875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39" name="Line 319"/>
          <p:cNvSpPr>
            <a:spLocks noChangeShapeType="1"/>
          </p:cNvSpPr>
          <p:nvPr/>
        </p:nvSpPr>
        <p:spPr bwMode="auto">
          <a:xfrm flipV="1">
            <a:off x="4859338" y="3154363"/>
            <a:ext cx="433387" cy="358775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40" name="Line 320"/>
          <p:cNvSpPr>
            <a:spLocks noChangeShapeType="1"/>
          </p:cNvSpPr>
          <p:nvPr/>
        </p:nvSpPr>
        <p:spPr bwMode="auto">
          <a:xfrm>
            <a:off x="5292725" y="3154363"/>
            <a:ext cx="503238" cy="358775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41" name="Line 321"/>
          <p:cNvSpPr>
            <a:spLocks noChangeShapeType="1"/>
          </p:cNvSpPr>
          <p:nvPr/>
        </p:nvSpPr>
        <p:spPr bwMode="auto">
          <a:xfrm flipV="1">
            <a:off x="5795963" y="3225800"/>
            <a:ext cx="431800" cy="287338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42" name="Line 322"/>
          <p:cNvSpPr>
            <a:spLocks noChangeShapeType="1"/>
          </p:cNvSpPr>
          <p:nvPr/>
        </p:nvSpPr>
        <p:spPr bwMode="auto">
          <a:xfrm>
            <a:off x="6227763" y="3225800"/>
            <a:ext cx="431800" cy="287338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43" name="Line 323"/>
          <p:cNvSpPr>
            <a:spLocks noChangeShapeType="1"/>
          </p:cNvSpPr>
          <p:nvPr/>
        </p:nvSpPr>
        <p:spPr bwMode="auto">
          <a:xfrm flipV="1">
            <a:off x="6659563" y="3297238"/>
            <a:ext cx="504825" cy="215900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44" name="Line 324"/>
          <p:cNvSpPr>
            <a:spLocks noChangeShapeType="1"/>
          </p:cNvSpPr>
          <p:nvPr/>
        </p:nvSpPr>
        <p:spPr bwMode="auto">
          <a:xfrm>
            <a:off x="7164388" y="3297238"/>
            <a:ext cx="431800" cy="215900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45" name="Line 325"/>
          <p:cNvSpPr>
            <a:spLocks noChangeShapeType="1"/>
          </p:cNvSpPr>
          <p:nvPr/>
        </p:nvSpPr>
        <p:spPr bwMode="auto">
          <a:xfrm flipV="1">
            <a:off x="7596188" y="3297238"/>
            <a:ext cx="504825" cy="215900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46" name="Line 326"/>
          <p:cNvSpPr>
            <a:spLocks noChangeShapeType="1"/>
          </p:cNvSpPr>
          <p:nvPr/>
        </p:nvSpPr>
        <p:spPr bwMode="auto">
          <a:xfrm>
            <a:off x="8101013" y="32845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47" name="Line 327"/>
          <p:cNvSpPr>
            <a:spLocks noChangeShapeType="1"/>
          </p:cNvSpPr>
          <p:nvPr/>
        </p:nvSpPr>
        <p:spPr bwMode="auto">
          <a:xfrm>
            <a:off x="8101013" y="3284538"/>
            <a:ext cx="431800" cy="215900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48" name="Text Box 328"/>
          <p:cNvSpPr txBox="1">
            <a:spLocks noChangeArrowheads="1"/>
          </p:cNvSpPr>
          <p:nvPr/>
        </p:nvSpPr>
        <p:spPr bwMode="auto">
          <a:xfrm>
            <a:off x="2211388" y="17621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184649" name="Group 329"/>
          <p:cNvGraphicFramePr>
            <a:graphicFrameLocks noGrp="1"/>
          </p:cNvGraphicFramePr>
          <p:nvPr/>
        </p:nvGraphicFramePr>
        <p:xfrm>
          <a:off x="2124075" y="1412875"/>
          <a:ext cx="6408738" cy="554355"/>
        </p:xfrm>
        <a:graphic>
          <a:graphicData uri="http://schemas.openxmlformats.org/drawingml/2006/table">
            <a:tbl>
              <a:tblPr/>
              <a:tblGrid>
                <a:gridCol w="457200"/>
                <a:gridCol w="458788"/>
                <a:gridCol w="457200"/>
                <a:gridCol w="457200"/>
                <a:gridCol w="457200"/>
                <a:gridCol w="458787"/>
                <a:gridCol w="458788"/>
                <a:gridCol w="457200"/>
                <a:gridCol w="458787"/>
                <a:gridCol w="457200"/>
                <a:gridCol w="457200"/>
                <a:gridCol w="457200"/>
                <a:gridCol w="458788"/>
                <a:gridCol w="457200"/>
              </a:tblGrid>
              <a:tr h="2159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7.11.05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13.11.05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77949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317500"/>
            <a:ext cx="8640762" cy="833438"/>
          </a:xfrm>
          <a:noFill/>
          <a:ln/>
        </p:spPr>
        <p:txBody>
          <a:bodyPr/>
          <a:lstStyle/>
          <a:p>
            <a:pPr algn="ctr"/>
            <a:r>
              <a:rPr lang="ru-RU" sz="26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Показатели ПСВ больного БА до начала терапии</a:t>
            </a:r>
          </a:p>
        </p:txBody>
      </p:sp>
      <p:graphicFrame>
        <p:nvGraphicFramePr>
          <p:cNvPr id="186371" name="Group 3"/>
          <p:cNvGraphicFramePr>
            <a:graphicFrameLocks noGrp="1"/>
          </p:cNvGraphicFramePr>
          <p:nvPr>
            <p:ph sz="half" idx="1"/>
          </p:nvPr>
        </p:nvGraphicFramePr>
        <p:xfrm>
          <a:off x="539750" y="2133600"/>
          <a:ext cx="1152525" cy="4145280"/>
        </p:xfrm>
        <a:graphic>
          <a:graphicData uri="http://schemas.openxmlformats.org/drawingml/2006/table">
            <a:tbl>
              <a:tblPr/>
              <a:tblGrid>
                <a:gridCol w="576263"/>
                <a:gridCol w="576262"/>
              </a:tblGrid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6424" name="Group 56"/>
          <p:cNvGraphicFramePr>
            <a:graphicFrameLocks noGrp="1"/>
          </p:cNvGraphicFramePr>
          <p:nvPr>
            <p:ph sz="half" idx="2"/>
          </p:nvPr>
        </p:nvGraphicFramePr>
        <p:xfrm>
          <a:off x="2124075" y="2133600"/>
          <a:ext cx="6410325" cy="4365947"/>
        </p:xfrm>
        <a:graphic>
          <a:graphicData uri="http://schemas.openxmlformats.org/drawingml/2006/table">
            <a:tbl>
              <a:tblPr/>
              <a:tblGrid>
                <a:gridCol w="457200"/>
                <a:gridCol w="460375"/>
                <a:gridCol w="457200"/>
                <a:gridCol w="455613"/>
                <a:gridCol w="457200"/>
                <a:gridCol w="460375"/>
                <a:gridCol w="420687"/>
                <a:gridCol w="493713"/>
                <a:gridCol w="460375"/>
                <a:gridCol w="457200"/>
                <a:gridCol w="455612"/>
                <a:gridCol w="457200"/>
                <a:gridCol w="460375"/>
                <a:gridCol w="457200"/>
              </a:tblGrid>
              <a:tr h="261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6681" name="Line 313"/>
          <p:cNvSpPr>
            <a:spLocks noChangeShapeType="1"/>
          </p:cNvSpPr>
          <p:nvPr/>
        </p:nvSpPr>
        <p:spPr bwMode="auto">
          <a:xfrm>
            <a:off x="8101013" y="32845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682" name="Text Box 314"/>
          <p:cNvSpPr txBox="1">
            <a:spLocks noChangeArrowheads="1"/>
          </p:cNvSpPr>
          <p:nvPr/>
        </p:nvSpPr>
        <p:spPr bwMode="auto">
          <a:xfrm>
            <a:off x="2211388" y="17621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186683" name="Group 315"/>
          <p:cNvGraphicFramePr>
            <a:graphicFrameLocks noGrp="1"/>
          </p:cNvGraphicFramePr>
          <p:nvPr/>
        </p:nvGraphicFramePr>
        <p:xfrm>
          <a:off x="2124075" y="1412875"/>
          <a:ext cx="6408738" cy="554355"/>
        </p:xfrm>
        <a:graphic>
          <a:graphicData uri="http://schemas.openxmlformats.org/drawingml/2006/table">
            <a:tbl>
              <a:tblPr/>
              <a:tblGrid>
                <a:gridCol w="457200"/>
                <a:gridCol w="458788"/>
                <a:gridCol w="457200"/>
                <a:gridCol w="457200"/>
                <a:gridCol w="457200"/>
                <a:gridCol w="458787"/>
                <a:gridCol w="458788"/>
                <a:gridCol w="457200"/>
                <a:gridCol w="458787"/>
                <a:gridCol w="457200"/>
                <a:gridCol w="457200"/>
                <a:gridCol w="457200"/>
                <a:gridCol w="458788"/>
                <a:gridCol w="457200"/>
              </a:tblGrid>
              <a:tr h="2159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7.11.05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13.11.05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6723" name="Line 355"/>
          <p:cNvSpPr>
            <a:spLocks noChangeShapeType="1"/>
          </p:cNvSpPr>
          <p:nvPr/>
        </p:nvSpPr>
        <p:spPr bwMode="auto">
          <a:xfrm flipV="1">
            <a:off x="2124075" y="3573463"/>
            <a:ext cx="431800" cy="431800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24" name="Line 356"/>
          <p:cNvSpPr>
            <a:spLocks noChangeShapeType="1"/>
          </p:cNvSpPr>
          <p:nvPr/>
        </p:nvSpPr>
        <p:spPr bwMode="auto">
          <a:xfrm>
            <a:off x="2555875" y="3573463"/>
            <a:ext cx="503238" cy="360362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25" name="Line 357"/>
          <p:cNvSpPr>
            <a:spLocks noChangeShapeType="1"/>
          </p:cNvSpPr>
          <p:nvPr/>
        </p:nvSpPr>
        <p:spPr bwMode="auto">
          <a:xfrm flipV="1">
            <a:off x="3059113" y="3789363"/>
            <a:ext cx="433387" cy="144462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26" name="Line 358"/>
          <p:cNvSpPr>
            <a:spLocks noChangeShapeType="1"/>
          </p:cNvSpPr>
          <p:nvPr/>
        </p:nvSpPr>
        <p:spPr bwMode="auto">
          <a:xfrm>
            <a:off x="3492500" y="3789363"/>
            <a:ext cx="431800" cy="792162"/>
          </a:xfrm>
          <a:prstGeom prst="line">
            <a:avLst/>
          </a:prstGeom>
          <a:noFill/>
          <a:ln w="444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27" name="Line 359"/>
          <p:cNvSpPr>
            <a:spLocks noChangeShapeType="1"/>
          </p:cNvSpPr>
          <p:nvPr/>
        </p:nvSpPr>
        <p:spPr bwMode="auto">
          <a:xfrm flipV="1">
            <a:off x="3924300" y="3860800"/>
            <a:ext cx="503238" cy="720725"/>
          </a:xfrm>
          <a:prstGeom prst="line">
            <a:avLst/>
          </a:prstGeom>
          <a:noFill/>
          <a:ln w="444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28" name="Line 360"/>
          <p:cNvSpPr>
            <a:spLocks noChangeShapeType="1"/>
          </p:cNvSpPr>
          <p:nvPr/>
        </p:nvSpPr>
        <p:spPr bwMode="auto">
          <a:xfrm>
            <a:off x="4427538" y="3860800"/>
            <a:ext cx="431800" cy="144463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29" name="Line 361"/>
          <p:cNvSpPr>
            <a:spLocks noChangeShapeType="1"/>
          </p:cNvSpPr>
          <p:nvPr/>
        </p:nvSpPr>
        <p:spPr bwMode="auto">
          <a:xfrm flipV="1">
            <a:off x="4859338" y="3789363"/>
            <a:ext cx="433387" cy="215900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30" name="Line 362"/>
          <p:cNvSpPr>
            <a:spLocks noChangeShapeType="1"/>
          </p:cNvSpPr>
          <p:nvPr/>
        </p:nvSpPr>
        <p:spPr bwMode="auto">
          <a:xfrm>
            <a:off x="5292725" y="3789363"/>
            <a:ext cx="503238" cy="144462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31" name="Line 363"/>
          <p:cNvSpPr>
            <a:spLocks noChangeShapeType="1"/>
          </p:cNvSpPr>
          <p:nvPr/>
        </p:nvSpPr>
        <p:spPr bwMode="auto">
          <a:xfrm>
            <a:off x="5795963" y="3933825"/>
            <a:ext cx="431800" cy="574675"/>
          </a:xfrm>
          <a:prstGeom prst="line">
            <a:avLst/>
          </a:prstGeom>
          <a:noFill/>
          <a:ln w="444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32" name="Line 364"/>
          <p:cNvSpPr>
            <a:spLocks noChangeShapeType="1"/>
          </p:cNvSpPr>
          <p:nvPr/>
        </p:nvSpPr>
        <p:spPr bwMode="auto">
          <a:xfrm flipV="1">
            <a:off x="6227763" y="3644900"/>
            <a:ext cx="431800" cy="863600"/>
          </a:xfrm>
          <a:prstGeom prst="line">
            <a:avLst/>
          </a:prstGeom>
          <a:noFill/>
          <a:ln w="444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33" name="Line 365"/>
          <p:cNvSpPr>
            <a:spLocks noChangeShapeType="1"/>
          </p:cNvSpPr>
          <p:nvPr/>
        </p:nvSpPr>
        <p:spPr bwMode="auto">
          <a:xfrm>
            <a:off x="6659563" y="3644900"/>
            <a:ext cx="504825" cy="288925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34" name="Line 366"/>
          <p:cNvSpPr>
            <a:spLocks noChangeShapeType="1"/>
          </p:cNvSpPr>
          <p:nvPr/>
        </p:nvSpPr>
        <p:spPr bwMode="auto">
          <a:xfrm>
            <a:off x="7164388" y="3933825"/>
            <a:ext cx="431800" cy="71438"/>
          </a:xfrm>
          <a:prstGeom prst="line">
            <a:avLst/>
          </a:prstGeom>
          <a:noFill/>
          <a:ln w="4445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35" name="Line 367"/>
          <p:cNvSpPr>
            <a:spLocks noChangeShapeType="1"/>
          </p:cNvSpPr>
          <p:nvPr/>
        </p:nvSpPr>
        <p:spPr bwMode="auto">
          <a:xfrm>
            <a:off x="7596188" y="4005263"/>
            <a:ext cx="504825" cy="503237"/>
          </a:xfrm>
          <a:prstGeom prst="line">
            <a:avLst/>
          </a:prstGeom>
          <a:noFill/>
          <a:ln w="444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6736" name="Line 368"/>
          <p:cNvSpPr>
            <a:spLocks noChangeShapeType="1"/>
          </p:cNvSpPr>
          <p:nvPr/>
        </p:nvSpPr>
        <p:spPr bwMode="auto">
          <a:xfrm flipV="1">
            <a:off x="8027988" y="4076700"/>
            <a:ext cx="504825" cy="431800"/>
          </a:xfrm>
          <a:prstGeom prst="line">
            <a:avLst/>
          </a:prstGeom>
          <a:noFill/>
          <a:ln w="444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3538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285750"/>
            <a:ext cx="8297862" cy="1131888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solidFill>
                  <a:schemeClr val="tx1"/>
                </a:solidFill>
              </a:rPr>
              <a:t>GINA</a:t>
            </a:r>
            <a:r>
              <a:rPr lang="ru-RU" sz="3100" b="1" dirty="0" smtClean="0">
                <a:solidFill>
                  <a:schemeClr val="tx1"/>
                </a:solidFill>
              </a:rPr>
              <a:t>  - основной согласительный документ  по лечению БА</a:t>
            </a:r>
            <a:r>
              <a:rPr lang="en-US" sz="3100" b="1" i="1" dirty="0">
                <a:solidFill>
                  <a:schemeClr val="tx1"/>
                </a:solidFill>
              </a:rPr>
              <a:t> </a:t>
            </a:r>
            <a:r>
              <a:rPr lang="ru-RU" sz="3100" b="1" i="1" dirty="0" smtClean="0">
                <a:solidFill>
                  <a:srgbClr val="003300"/>
                </a:solidFill>
              </a:rPr>
              <a:t>(</a:t>
            </a:r>
            <a:r>
              <a:rPr lang="en-US" b="1" i="1" dirty="0" smtClean="0">
                <a:solidFill>
                  <a:srgbClr val="003300"/>
                </a:solidFill>
              </a:rPr>
              <a:t>www.ginasthma.org</a:t>
            </a:r>
            <a:r>
              <a:rPr lang="ru-RU" b="1" i="1" dirty="0" smtClean="0">
                <a:solidFill>
                  <a:srgbClr val="003300"/>
                </a:solidFill>
              </a:rPr>
              <a:t>)</a:t>
            </a:r>
            <a:endParaRPr lang="ru-RU" sz="4000" b="1" dirty="0" smtClean="0"/>
          </a:p>
        </p:txBody>
      </p:sp>
      <p:pic>
        <p:nvPicPr>
          <p:cNvPr id="2662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1571625"/>
            <a:ext cx="3590925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2451609" y="6247906"/>
            <a:ext cx="468052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Пересмотр 2006 – </a:t>
            </a:r>
            <a:r>
              <a:rPr lang="ru-RU" dirty="0" smtClean="0">
                <a:latin typeface="Comic Sans MS" panose="030F0702030302020204" pitchFamily="66" charset="0"/>
              </a:rPr>
              <a:t>2012гг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132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29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635000"/>
            <a:ext cx="7632700" cy="6223000"/>
          </a:xfrm>
          <a:noFill/>
        </p:spPr>
      </p:pic>
      <p:sp>
        <p:nvSpPr>
          <p:cNvPr id="439299" name="Rectangle 3"/>
          <p:cNvSpPr>
            <a:spLocks noChangeArrowheads="1"/>
          </p:cNvSpPr>
          <p:nvPr/>
        </p:nvSpPr>
        <p:spPr bwMode="auto">
          <a:xfrm>
            <a:off x="8226425" y="5722938"/>
            <a:ext cx="917575" cy="1135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/>
          </a:p>
        </p:txBody>
      </p:sp>
      <p:sp>
        <p:nvSpPr>
          <p:cNvPr id="439300" name="Text Box 4"/>
          <p:cNvSpPr txBox="1">
            <a:spLocks noChangeArrowheads="1"/>
          </p:cNvSpPr>
          <p:nvPr/>
        </p:nvSpPr>
        <p:spPr bwMode="auto">
          <a:xfrm>
            <a:off x="1908175" y="549275"/>
            <a:ext cx="6105525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400" b="1">
                <a:solidFill>
                  <a:schemeClr val="tx2"/>
                </a:solidFill>
                <a:latin typeface="Comic Sans MS" panose="030F0702030302020204" pitchFamily="66" charset="0"/>
              </a:rPr>
              <a:t>Пример дневника пикфлоуметрии</a:t>
            </a:r>
          </a:p>
        </p:txBody>
      </p:sp>
      <p:sp>
        <p:nvSpPr>
          <p:cNvPr id="439301" name="Text Box 5"/>
          <p:cNvSpPr txBox="1">
            <a:spLocks noChangeArrowheads="1"/>
          </p:cNvSpPr>
          <p:nvPr/>
        </p:nvSpPr>
        <p:spPr bwMode="auto">
          <a:xfrm>
            <a:off x="1651000" y="5607050"/>
            <a:ext cx="2389187" cy="942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1400" b="1" dirty="0"/>
              <a:t>До лечения</a:t>
            </a:r>
            <a:br>
              <a:rPr lang="ru-RU" sz="1400" b="1" dirty="0"/>
            </a:br>
            <a:r>
              <a:rPr lang="ru-RU" sz="1400" dirty="0"/>
              <a:t>Низкие значения ПСВ, </a:t>
            </a:r>
            <a:br>
              <a:rPr lang="ru-RU" sz="1400" dirty="0"/>
            </a:br>
            <a:r>
              <a:rPr lang="ru-RU" sz="1400" dirty="0"/>
              <a:t>высокая вариабельность ПСВ</a:t>
            </a:r>
            <a:br>
              <a:rPr lang="ru-RU" sz="1400" dirty="0"/>
            </a:br>
            <a:r>
              <a:rPr lang="ru-RU" sz="1400" dirty="0"/>
              <a:t>при низких значениях утром</a:t>
            </a:r>
          </a:p>
        </p:txBody>
      </p:sp>
      <p:sp>
        <p:nvSpPr>
          <p:cNvPr id="439302" name="Text Box 6"/>
          <p:cNvSpPr txBox="1">
            <a:spLocks noChangeArrowheads="1"/>
          </p:cNvSpPr>
          <p:nvPr/>
        </p:nvSpPr>
        <p:spPr bwMode="auto">
          <a:xfrm>
            <a:off x="5543550" y="5530850"/>
            <a:ext cx="2298700" cy="13684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1400" b="1"/>
              <a:t>Продолжение терапии</a:t>
            </a:r>
          </a:p>
          <a:p>
            <a:pPr algn="ctr"/>
            <a:r>
              <a:rPr lang="ru-RU" sz="1400"/>
              <a:t>Нормальные</a:t>
            </a:r>
            <a:r>
              <a:rPr lang="ru-RU" sz="1400" b="1"/>
              <a:t> </a:t>
            </a:r>
            <a:r>
              <a:rPr lang="ru-RU" sz="1400"/>
              <a:t>значения ПСВ, </a:t>
            </a:r>
            <a:br>
              <a:rPr lang="ru-RU" sz="1400"/>
            </a:br>
            <a:r>
              <a:rPr lang="ru-RU" sz="1400"/>
              <a:t>вариабельность ПСВ </a:t>
            </a:r>
            <a:br>
              <a:rPr lang="ru-RU" sz="1400"/>
            </a:br>
            <a:r>
              <a:rPr lang="ru-RU" sz="1400"/>
              <a:t>практически</a:t>
            </a:r>
            <a:br>
              <a:rPr lang="ru-RU" sz="1400"/>
            </a:br>
            <a:r>
              <a:rPr lang="ru-RU" sz="1400"/>
              <a:t>отсутствует</a:t>
            </a:r>
          </a:p>
          <a:p>
            <a:pPr algn="ctr"/>
            <a:endParaRPr lang="ru-RU" sz="1400"/>
          </a:p>
        </p:txBody>
      </p:sp>
      <p:sp>
        <p:nvSpPr>
          <p:cNvPr id="439303" name="Text Box 7"/>
          <p:cNvSpPr txBox="1">
            <a:spLocks noChangeArrowheads="1"/>
          </p:cNvSpPr>
          <p:nvPr/>
        </p:nvSpPr>
        <p:spPr bwMode="auto">
          <a:xfrm>
            <a:off x="4232275" y="5561013"/>
            <a:ext cx="1276350" cy="1069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1600" b="1">
                <a:solidFill>
                  <a:schemeClr val="tx2"/>
                </a:solidFill>
              </a:rPr>
              <a:t>Начало</a:t>
            </a:r>
            <a:br>
              <a:rPr lang="ru-RU" sz="1600" b="1">
                <a:solidFill>
                  <a:schemeClr val="tx2"/>
                </a:solidFill>
              </a:rPr>
            </a:br>
            <a:r>
              <a:rPr lang="ru-RU" sz="1600" b="1">
                <a:solidFill>
                  <a:schemeClr val="tx2"/>
                </a:solidFill>
              </a:rPr>
              <a:t>терапии </a:t>
            </a:r>
          </a:p>
          <a:p>
            <a:pPr algn="ctr"/>
            <a:endParaRPr lang="ru-RU" sz="1600" b="1">
              <a:solidFill>
                <a:schemeClr val="tx2"/>
              </a:solidFill>
            </a:endParaRPr>
          </a:p>
          <a:p>
            <a:pPr algn="ctr"/>
            <a:endParaRPr lang="ru-RU" sz="1600" b="1">
              <a:solidFill>
                <a:schemeClr val="tx2"/>
              </a:solidFill>
            </a:endParaRPr>
          </a:p>
        </p:txBody>
      </p:sp>
      <p:sp>
        <p:nvSpPr>
          <p:cNvPr id="439304" name="Rectangle 8"/>
          <p:cNvSpPr>
            <a:spLocks noChangeArrowheads="1"/>
          </p:cNvSpPr>
          <p:nvPr/>
        </p:nvSpPr>
        <p:spPr bwMode="auto">
          <a:xfrm>
            <a:off x="1108075" y="2097088"/>
            <a:ext cx="349250" cy="14970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/>
          </a:p>
        </p:txBody>
      </p:sp>
      <p:sp>
        <p:nvSpPr>
          <p:cNvPr id="439305" name="Text Box 9"/>
          <p:cNvSpPr txBox="1">
            <a:spLocks noChangeArrowheads="1"/>
          </p:cNvSpPr>
          <p:nvPr/>
        </p:nvSpPr>
        <p:spPr bwMode="auto">
          <a:xfrm>
            <a:off x="684213" y="1628775"/>
            <a:ext cx="792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/>
              <a:t>ПСВ,</a:t>
            </a:r>
          </a:p>
          <a:p>
            <a:r>
              <a:rPr lang="ru-RU"/>
              <a:t>л/мин</a:t>
            </a:r>
          </a:p>
        </p:txBody>
      </p:sp>
      <p:sp>
        <p:nvSpPr>
          <p:cNvPr id="439306" name="Line 10"/>
          <p:cNvSpPr>
            <a:spLocks noChangeShapeType="1"/>
          </p:cNvSpPr>
          <p:nvPr/>
        </p:nvSpPr>
        <p:spPr bwMode="auto">
          <a:xfrm>
            <a:off x="1765300" y="2743200"/>
            <a:ext cx="6376988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9307" name="Text Box 11"/>
          <p:cNvSpPr txBox="1">
            <a:spLocks noChangeArrowheads="1"/>
          </p:cNvSpPr>
          <p:nvPr/>
        </p:nvSpPr>
        <p:spPr bwMode="auto">
          <a:xfrm>
            <a:off x="6727825" y="2806700"/>
            <a:ext cx="1096963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>
                <a:solidFill>
                  <a:srgbClr val="FF0000"/>
                </a:solidFill>
              </a:rPr>
              <a:t>должное</a:t>
            </a:r>
          </a:p>
          <a:p>
            <a:r>
              <a:rPr lang="ru-RU">
                <a:solidFill>
                  <a:srgbClr val="FF0000"/>
                </a:solidFill>
              </a:rPr>
              <a:t>значение </a:t>
            </a:r>
          </a:p>
          <a:p>
            <a:r>
              <a:rPr lang="ru-RU">
                <a:solidFill>
                  <a:srgbClr val="FF0000"/>
                </a:solidFill>
              </a:rPr>
              <a:t>ПСВ</a:t>
            </a:r>
          </a:p>
        </p:txBody>
      </p:sp>
      <p:sp>
        <p:nvSpPr>
          <p:cNvPr id="439308" name="AutoShape 12"/>
          <p:cNvSpPr>
            <a:spLocks noChangeArrowheads="1"/>
          </p:cNvSpPr>
          <p:nvPr/>
        </p:nvSpPr>
        <p:spPr bwMode="auto">
          <a:xfrm>
            <a:off x="2705100" y="4076700"/>
            <a:ext cx="2817813" cy="777875"/>
          </a:xfrm>
          <a:prstGeom prst="wedgeRoundRectCallout">
            <a:avLst>
              <a:gd name="adj1" fmla="val -63014"/>
              <a:gd name="adj2" fmla="val -82042"/>
              <a:gd name="adj3" fmla="val 16667"/>
            </a:avLst>
          </a:prstGeom>
          <a:solidFill>
            <a:srgbClr val="ECAA78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1400"/>
              <a:t>Утренняя ПСВ </a:t>
            </a:r>
            <a:r>
              <a:rPr lang="en-US" sz="1400"/>
              <a:t>&lt;</a:t>
            </a:r>
            <a:r>
              <a:rPr lang="ru-RU" sz="1400"/>
              <a:t>50% от должной, вариабельность ПСВ 60%</a:t>
            </a:r>
          </a:p>
        </p:txBody>
      </p:sp>
      <p:sp>
        <p:nvSpPr>
          <p:cNvPr id="439309" name="Text Box 13"/>
          <p:cNvSpPr txBox="1">
            <a:spLocks noChangeArrowheads="1"/>
          </p:cNvSpPr>
          <p:nvPr/>
        </p:nvSpPr>
        <p:spPr bwMode="auto">
          <a:xfrm>
            <a:off x="1150938" y="4492625"/>
            <a:ext cx="636587" cy="687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300" b="1"/>
              <a:t>Время</a:t>
            </a:r>
          </a:p>
          <a:p>
            <a:endParaRPr lang="ru-RU" sz="1300" b="1"/>
          </a:p>
          <a:p>
            <a:r>
              <a:rPr lang="ru-RU" sz="1300" b="1"/>
              <a:t>день</a:t>
            </a:r>
          </a:p>
        </p:txBody>
      </p:sp>
      <p:sp>
        <p:nvSpPr>
          <p:cNvPr id="439310" name="AutoShape 14"/>
          <p:cNvSpPr>
            <a:spLocks noChangeArrowheads="1"/>
          </p:cNvSpPr>
          <p:nvPr/>
        </p:nvSpPr>
        <p:spPr bwMode="auto">
          <a:xfrm>
            <a:off x="3995738" y="1196975"/>
            <a:ext cx="3197225" cy="736600"/>
          </a:xfrm>
          <a:prstGeom prst="wedgeRoundRectCallout">
            <a:avLst>
              <a:gd name="adj1" fmla="val 54519"/>
              <a:gd name="adj2" fmla="val 88148"/>
              <a:gd name="adj3" fmla="val 16667"/>
            </a:avLst>
          </a:prstGeom>
          <a:solidFill>
            <a:srgbClr val="00A4A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1400"/>
              <a:t>Утренняя ПСВ 110-117% от должной, вариабельность ПСВ </a:t>
            </a:r>
            <a:r>
              <a:rPr lang="en-US" sz="1400"/>
              <a:t>&lt;</a:t>
            </a:r>
            <a:r>
              <a:rPr lang="ru-RU" sz="1400"/>
              <a:t>10%</a:t>
            </a:r>
          </a:p>
        </p:txBody>
      </p:sp>
      <p:sp>
        <p:nvSpPr>
          <p:cNvPr id="439311" name="Line 15"/>
          <p:cNvSpPr>
            <a:spLocks noChangeShapeType="1"/>
          </p:cNvSpPr>
          <p:nvPr/>
        </p:nvSpPr>
        <p:spPr bwMode="auto">
          <a:xfrm flipV="1">
            <a:off x="6754813" y="2759075"/>
            <a:ext cx="0" cy="2047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8723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Rot="1" noChangeArrowheads="1"/>
          </p:cNvSpPr>
          <p:nvPr/>
        </p:nvSpPr>
        <p:spPr bwMode="auto">
          <a:xfrm>
            <a:off x="1042988" y="228600"/>
            <a:ext cx="7849492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АЛГОРИТМ ПОСТАНОВКИ ДИАГНОЗА</a:t>
            </a:r>
          </a:p>
        </p:txBody>
      </p:sp>
      <p:sp>
        <p:nvSpPr>
          <p:cNvPr id="191491" name="Rectangle 3"/>
          <p:cNvSpPr>
            <a:spLocks noChangeArrowheads="1"/>
          </p:cNvSpPr>
          <p:nvPr/>
        </p:nvSpPr>
        <p:spPr bwMode="auto">
          <a:xfrm>
            <a:off x="2555875" y="1700213"/>
            <a:ext cx="36576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b="1">
                <a:latin typeface="Comic Sans MS" panose="030F0702030302020204" pitchFamily="66" charset="0"/>
              </a:rPr>
              <a:t>ФИЗИКАЛЬНЫЕ ДАННЫЕ</a:t>
            </a:r>
          </a:p>
          <a:p>
            <a:pPr algn="ctr"/>
            <a:r>
              <a:rPr lang="ru-RU" b="1">
                <a:latin typeface="Comic Sans MS" panose="030F0702030302020204" pitchFamily="66" charset="0"/>
              </a:rPr>
              <a:t>(+\-)</a:t>
            </a:r>
          </a:p>
        </p:txBody>
      </p:sp>
      <p:sp>
        <p:nvSpPr>
          <p:cNvPr id="191493" name="Rectangle 5"/>
          <p:cNvSpPr>
            <a:spLocks noChangeArrowheads="1"/>
          </p:cNvSpPr>
          <p:nvPr/>
        </p:nvSpPr>
        <p:spPr bwMode="auto">
          <a:xfrm>
            <a:off x="1042988" y="2781300"/>
            <a:ext cx="31242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>
                <a:latin typeface="Comic Sans MS" panose="030F0702030302020204" pitchFamily="66" charset="0"/>
              </a:rPr>
              <a:t>ФВД: нарушения </a:t>
            </a:r>
          </a:p>
          <a:p>
            <a:pPr algn="ctr"/>
            <a:r>
              <a:rPr lang="ru-RU" b="1">
                <a:latin typeface="Comic Sans MS" panose="030F0702030302020204" pitchFamily="66" charset="0"/>
                <a:cs typeface="Times New Roman" panose="02020603050405020304" pitchFamily="18" charset="0"/>
              </a:rPr>
              <a:t>↓</a:t>
            </a:r>
            <a:r>
              <a:rPr lang="ru-RU" b="1">
                <a:latin typeface="Comic Sans MS" panose="030F0702030302020204" pitchFamily="66" charset="0"/>
              </a:rPr>
              <a:t>ОФВ1, </a:t>
            </a:r>
            <a:r>
              <a:rPr lang="ru-RU" b="1">
                <a:latin typeface="Comic Sans MS" panose="030F0702030302020204" pitchFamily="66" charset="0"/>
                <a:cs typeface="Times New Roman" panose="02020603050405020304" pitchFamily="18" charset="0"/>
              </a:rPr>
              <a:t>↓</a:t>
            </a:r>
            <a:r>
              <a:rPr lang="ru-RU" b="1">
                <a:latin typeface="Comic Sans MS" panose="030F0702030302020204" pitchFamily="66" charset="0"/>
              </a:rPr>
              <a:t>ПОСвыд</a:t>
            </a:r>
          </a:p>
        </p:txBody>
      </p:sp>
      <p:sp>
        <p:nvSpPr>
          <p:cNvPr id="191494" name="Rectangle 6"/>
          <p:cNvSpPr>
            <a:spLocks noChangeArrowheads="1"/>
          </p:cNvSpPr>
          <p:nvPr/>
        </p:nvSpPr>
        <p:spPr bwMode="auto">
          <a:xfrm>
            <a:off x="611188" y="3716338"/>
            <a:ext cx="31242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>
                <a:latin typeface="Comic Sans MS" panose="030F0702030302020204" pitchFamily="66" charset="0"/>
              </a:rPr>
              <a:t>Тест с β2-агонистом</a:t>
            </a:r>
          </a:p>
        </p:txBody>
      </p:sp>
      <p:sp>
        <p:nvSpPr>
          <p:cNvPr id="191495" name="Rectangle 7"/>
          <p:cNvSpPr>
            <a:spLocks noChangeArrowheads="1"/>
          </p:cNvSpPr>
          <p:nvPr/>
        </p:nvSpPr>
        <p:spPr bwMode="auto">
          <a:xfrm>
            <a:off x="468313" y="4581525"/>
            <a:ext cx="3276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>
                <a:latin typeface="Comic Sans MS" panose="030F0702030302020204" pitchFamily="66" charset="0"/>
              </a:rPr>
              <a:t>КБД</a:t>
            </a:r>
            <a:r>
              <a:rPr lang="en-US" b="1">
                <a:latin typeface="Comic Sans MS" panose="030F0702030302020204" pitchFamily="66" charset="0"/>
              </a:rPr>
              <a:t>&gt;</a:t>
            </a:r>
            <a:r>
              <a:rPr lang="ru-RU" b="1">
                <a:latin typeface="Comic Sans MS" panose="030F0702030302020204" pitchFamily="66" charset="0"/>
              </a:rPr>
              <a:t>1</a:t>
            </a:r>
            <a:r>
              <a:rPr lang="en-US" b="1">
                <a:latin typeface="Comic Sans MS" panose="030F0702030302020204" pitchFamily="66" charset="0"/>
              </a:rPr>
              <a:t>2%</a:t>
            </a:r>
            <a:r>
              <a:rPr lang="ru-RU" b="1">
                <a:latin typeface="Comic Sans MS" panose="030F0702030302020204" pitchFamily="66" charset="0"/>
              </a:rPr>
              <a:t> или 200мл</a:t>
            </a:r>
          </a:p>
        </p:txBody>
      </p:sp>
      <p:sp>
        <p:nvSpPr>
          <p:cNvPr id="191496" name="Rectangle 8"/>
          <p:cNvSpPr>
            <a:spLocks noChangeArrowheads="1"/>
          </p:cNvSpPr>
          <p:nvPr/>
        </p:nvSpPr>
        <p:spPr bwMode="auto">
          <a:xfrm>
            <a:off x="5219700" y="2708275"/>
            <a:ext cx="3276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>
                <a:latin typeface="Comic Sans MS" panose="030F0702030302020204" pitchFamily="66" charset="0"/>
              </a:rPr>
              <a:t>ФВД - </a:t>
            </a:r>
            <a:r>
              <a:rPr lang="en-US" b="1">
                <a:latin typeface="Comic Sans MS" panose="030F0702030302020204" pitchFamily="66" charset="0"/>
              </a:rPr>
              <a:t>N</a:t>
            </a:r>
            <a:endParaRPr lang="ru-RU" b="1">
              <a:latin typeface="Comic Sans MS" panose="030F0702030302020204" pitchFamily="66" charset="0"/>
            </a:endParaRPr>
          </a:p>
        </p:txBody>
      </p:sp>
      <p:sp>
        <p:nvSpPr>
          <p:cNvPr id="191497" name="Rectangle 9"/>
          <p:cNvSpPr>
            <a:spLocks noChangeArrowheads="1"/>
          </p:cNvSpPr>
          <p:nvPr/>
        </p:nvSpPr>
        <p:spPr bwMode="auto">
          <a:xfrm>
            <a:off x="4356100" y="3716338"/>
            <a:ext cx="1295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>
                <a:latin typeface="Comic Sans MS" panose="030F0702030302020204" pitchFamily="66" charset="0"/>
              </a:rPr>
              <a:t>ПФМ </a:t>
            </a:r>
          </a:p>
          <a:p>
            <a:pPr algn="ctr"/>
            <a:r>
              <a:rPr lang="ru-RU" b="1">
                <a:latin typeface="Comic Sans MS" panose="030F0702030302020204" pitchFamily="66" charset="0"/>
              </a:rPr>
              <a:t>2 недели</a:t>
            </a:r>
          </a:p>
        </p:txBody>
      </p:sp>
      <p:sp>
        <p:nvSpPr>
          <p:cNvPr id="191498" name="Rectangle 10"/>
          <p:cNvSpPr>
            <a:spLocks noChangeArrowheads="1"/>
          </p:cNvSpPr>
          <p:nvPr/>
        </p:nvSpPr>
        <p:spPr bwMode="auto">
          <a:xfrm>
            <a:off x="3886200" y="4648200"/>
            <a:ext cx="25908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b="1">
                <a:latin typeface="Comic Sans MS" panose="030F0702030302020204" pitchFamily="66" charset="0"/>
              </a:rPr>
              <a:t>Колебания ПОС</a:t>
            </a:r>
            <a:r>
              <a:rPr lang="en-US" b="1">
                <a:latin typeface="Comic Sans MS" panose="030F0702030302020204" pitchFamily="66" charset="0"/>
              </a:rPr>
              <a:t>&gt;20%</a:t>
            </a:r>
          </a:p>
          <a:p>
            <a:r>
              <a:rPr lang="ru-RU" b="1">
                <a:latin typeface="Comic Sans MS" panose="030F0702030302020204" pitchFamily="66" charset="0"/>
              </a:rPr>
              <a:t>КБД</a:t>
            </a:r>
            <a:r>
              <a:rPr lang="en-US" b="1">
                <a:latin typeface="Comic Sans MS" panose="030F0702030302020204" pitchFamily="66" charset="0"/>
              </a:rPr>
              <a:t>&gt;</a:t>
            </a:r>
            <a:r>
              <a:rPr lang="ru-RU" b="1">
                <a:latin typeface="Comic Sans MS" panose="030F0702030302020204" pitchFamily="66" charset="0"/>
              </a:rPr>
              <a:t>1</a:t>
            </a:r>
            <a:r>
              <a:rPr lang="en-US" b="1">
                <a:latin typeface="Comic Sans MS" panose="030F0702030302020204" pitchFamily="66" charset="0"/>
              </a:rPr>
              <a:t>2%</a:t>
            </a:r>
            <a:r>
              <a:rPr lang="ru-RU" b="1">
                <a:latin typeface="Comic Sans MS" panose="030F0702030302020204" pitchFamily="66" charset="0"/>
              </a:rPr>
              <a:t> или 200мл</a:t>
            </a:r>
          </a:p>
        </p:txBody>
      </p:sp>
      <p:sp>
        <p:nvSpPr>
          <p:cNvPr id="191499" name="Rectangle 11"/>
          <p:cNvSpPr>
            <a:spLocks noChangeArrowheads="1"/>
          </p:cNvSpPr>
          <p:nvPr/>
        </p:nvSpPr>
        <p:spPr bwMode="auto">
          <a:xfrm>
            <a:off x="6011863" y="3716338"/>
            <a:ext cx="2678112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Провокационный </a:t>
            </a:r>
            <a:endParaRPr lang="ru-RU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тест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191500" name="Rectangle 12"/>
          <p:cNvSpPr>
            <a:spLocks noChangeArrowheads="1"/>
          </p:cNvSpPr>
          <p:nvPr/>
        </p:nvSpPr>
        <p:spPr bwMode="auto">
          <a:xfrm>
            <a:off x="7020272" y="4762500"/>
            <a:ext cx="1752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>
                <a:latin typeface="Comic Sans MS" panose="030F0702030302020204" pitchFamily="66" charset="0"/>
              </a:rPr>
              <a:t>КБС</a:t>
            </a:r>
            <a:r>
              <a:rPr lang="en-US" b="1">
                <a:latin typeface="Comic Sans MS" panose="030F0702030302020204" pitchFamily="66" charset="0"/>
              </a:rPr>
              <a:t>&gt;20%</a:t>
            </a:r>
            <a:endParaRPr lang="ru-RU" b="1">
              <a:latin typeface="Comic Sans MS" panose="030F0702030302020204" pitchFamily="66" charset="0"/>
            </a:endParaRPr>
          </a:p>
        </p:txBody>
      </p:sp>
      <p:sp>
        <p:nvSpPr>
          <p:cNvPr id="191501" name="Rectangle 13"/>
          <p:cNvSpPr>
            <a:spLocks noChangeArrowheads="1"/>
          </p:cNvSpPr>
          <p:nvPr/>
        </p:nvSpPr>
        <p:spPr bwMode="auto">
          <a:xfrm>
            <a:off x="1600200" y="5791200"/>
            <a:ext cx="59436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2"/>
                </a:solidFill>
                <a:latin typeface="Comic Sans MS" panose="030F0702030302020204" pitchFamily="66" charset="0"/>
              </a:rPr>
              <a:t>БРОНХИАЛЬНАЯ  АСТМА</a:t>
            </a:r>
          </a:p>
        </p:txBody>
      </p:sp>
      <p:sp>
        <p:nvSpPr>
          <p:cNvPr id="191502" name="Line 14"/>
          <p:cNvSpPr>
            <a:spLocks noChangeShapeType="1"/>
          </p:cNvSpPr>
          <p:nvPr/>
        </p:nvSpPr>
        <p:spPr bwMode="auto">
          <a:xfrm flipH="1">
            <a:off x="3059113" y="2349500"/>
            <a:ext cx="1008062" cy="452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503" name="Line 15"/>
          <p:cNvSpPr>
            <a:spLocks noChangeShapeType="1"/>
          </p:cNvSpPr>
          <p:nvPr/>
        </p:nvSpPr>
        <p:spPr bwMode="auto">
          <a:xfrm>
            <a:off x="4500563" y="2349500"/>
            <a:ext cx="990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504" name="Line 16"/>
          <p:cNvSpPr>
            <a:spLocks noChangeShapeType="1"/>
          </p:cNvSpPr>
          <p:nvPr/>
        </p:nvSpPr>
        <p:spPr bwMode="auto">
          <a:xfrm>
            <a:off x="1763713" y="3500438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505" name="Line 17"/>
          <p:cNvSpPr>
            <a:spLocks noChangeShapeType="1"/>
          </p:cNvSpPr>
          <p:nvPr/>
        </p:nvSpPr>
        <p:spPr bwMode="auto">
          <a:xfrm flipH="1">
            <a:off x="5334000" y="33528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506" name="Line 18"/>
          <p:cNvSpPr>
            <a:spLocks noChangeShapeType="1"/>
          </p:cNvSpPr>
          <p:nvPr/>
        </p:nvSpPr>
        <p:spPr bwMode="auto">
          <a:xfrm>
            <a:off x="5791200" y="3352800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507" name="Line 19"/>
          <p:cNvSpPr>
            <a:spLocks noChangeShapeType="1"/>
          </p:cNvSpPr>
          <p:nvPr/>
        </p:nvSpPr>
        <p:spPr bwMode="auto">
          <a:xfrm>
            <a:off x="1828800" y="4419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508" name="Line 20"/>
          <p:cNvSpPr>
            <a:spLocks noChangeShapeType="1"/>
          </p:cNvSpPr>
          <p:nvPr/>
        </p:nvSpPr>
        <p:spPr bwMode="auto">
          <a:xfrm>
            <a:off x="1828800" y="5257800"/>
            <a:ext cx="1143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509" name="Line 21"/>
          <p:cNvSpPr>
            <a:spLocks noChangeShapeType="1"/>
          </p:cNvSpPr>
          <p:nvPr/>
        </p:nvSpPr>
        <p:spPr bwMode="auto">
          <a:xfrm>
            <a:off x="4787900" y="4292600"/>
            <a:ext cx="0" cy="309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510" name="Line 22"/>
          <p:cNvSpPr>
            <a:spLocks noChangeShapeType="1"/>
          </p:cNvSpPr>
          <p:nvPr/>
        </p:nvSpPr>
        <p:spPr bwMode="auto">
          <a:xfrm>
            <a:off x="4800600" y="5334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511" name="Line 23"/>
          <p:cNvSpPr>
            <a:spLocks noChangeShapeType="1"/>
          </p:cNvSpPr>
          <p:nvPr/>
        </p:nvSpPr>
        <p:spPr bwMode="auto">
          <a:xfrm>
            <a:off x="7596188" y="436562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1512" name="Line 24"/>
          <p:cNvSpPr>
            <a:spLocks noChangeShapeType="1"/>
          </p:cNvSpPr>
          <p:nvPr/>
        </p:nvSpPr>
        <p:spPr bwMode="auto">
          <a:xfrm flipH="1">
            <a:off x="6858000" y="5373688"/>
            <a:ext cx="522288" cy="417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4446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88913"/>
            <a:ext cx="7126287" cy="1368425"/>
          </a:xfrm>
        </p:spPr>
        <p:txBody>
          <a:bodyPr/>
          <a:lstStyle/>
          <a:p>
            <a:pPr algn="ctr"/>
            <a:r>
              <a:rPr lang="en-US" sz="29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Классификация</a:t>
            </a:r>
            <a:r>
              <a:rPr lang="en-US" sz="29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9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тяжести</a:t>
            </a:r>
            <a:r>
              <a:rPr lang="en-US" sz="29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БА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25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Клиническая</a:t>
            </a:r>
            <a:r>
              <a:rPr lang="en-US" sz="2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5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картина</a:t>
            </a:r>
            <a:r>
              <a:rPr lang="en-US" sz="2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5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до</a:t>
            </a:r>
            <a:r>
              <a:rPr lang="en-US" sz="2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5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лечения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92515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336550" y="1773238"/>
          <a:ext cx="8807450" cy="589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9" name="Документ" r:id="rId3" imgW="7962554" imgH="5327015" progId="Word.Document.8">
                  <p:embed/>
                </p:oleObj>
              </mc:Choice>
              <mc:Fallback>
                <p:oleObj name="Документ" r:id="rId3" imgW="7962554" imgH="532701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1773238"/>
                        <a:ext cx="8807450" cy="589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2516" name="Picture 4" descr="globa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0350"/>
            <a:ext cx="1296987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2270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1500188"/>
            <a:ext cx="8143875" cy="4429125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ru-RU" sz="2400" b="1" dirty="0" smtClean="0"/>
              <a:t>Классификацию </a:t>
            </a:r>
            <a:r>
              <a:rPr lang="ru-RU" sz="2400" b="1" u="sng" dirty="0" smtClean="0">
                <a:solidFill>
                  <a:srgbClr val="008000"/>
                </a:solidFill>
              </a:rPr>
              <a:t>по степени тяжести</a:t>
            </a:r>
            <a:r>
              <a:rPr lang="ru-RU" sz="2400" b="1" dirty="0" smtClean="0">
                <a:solidFill>
                  <a:srgbClr val="008000"/>
                </a:solidFill>
              </a:rPr>
              <a:t> </a:t>
            </a:r>
            <a:r>
              <a:rPr lang="ru-RU" sz="2400" b="1" dirty="0" smtClean="0"/>
              <a:t>целесообразно использовать </a:t>
            </a:r>
            <a:r>
              <a:rPr lang="ru-RU" sz="2400" b="1" dirty="0" smtClean="0">
                <a:solidFill>
                  <a:srgbClr val="008000"/>
                </a:solidFill>
              </a:rPr>
              <a:t>при первичной диагностике и выборе начальной терапии.</a:t>
            </a:r>
          </a:p>
          <a:p>
            <a:pPr eaLnBrk="1" hangingPunct="1">
              <a:lnSpc>
                <a:spcPct val="120000"/>
              </a:lnSpc>
              <a:defRPr/>
            </a:pPr>
            <a:endParaRPr lang="ru-RU" sz="2400" b="1" dirty="0" smtClean="0">
              <a:solidFill>
                <a:srgbClr val="33CCFF"/>
              </a:solidFill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ru-RU" sz="2400" b="1" dirty="0" smtClean="0">
                <a:solidFill>
                  <a:srgbClr val="008000"/>
                </a:solidFill>
              </a:rPr>
              <a:t>Для принятия решения о текущей терапии </a:t>
            </a:r>
            <a:r>
              <a:rPr lang="ru-RU" sz="2400" b="1" dirty="0" smtClean="0"/>
              <a:t>используется периодическая оценка </a:t>
            </a:r>
            <a:r>
              <a:rPr lang="ru-RU" sz="2400" b="1" dirty="0" smtClean="0">
                <a:solidFill>
                  <a:srgbClr val="008000"/>
                </a:solidFill>
              </a:rPr>
              <a:t>уровня  контроля</a:t>
            </a:r>
            <a:r>
              <a:rPr lang="ru-RU" sz="2400" b="1" dirty="0" smtClean="0"/>
              <a:t> над БА</a:t>
            </a:r>
            <a:r>
              <a:rPr lang="ru-RU" sz="2400" b="1" dirty="0" smtClean="0">
                <a:solidFill>
                  <a:srgbClr val="C00000"/>
                </a:solidFill>
              </a:rPr>
              <a:t>: </a:t>
            </a:r>
            <a:r>
              <a:rPr lang="ru-RU" sz="2400" b="1" i="1" dirty="0" smtClean="0">
                <a:solidFill>
                  <a:srgbClr val="C00000"/>
                </a:solidFill>
              </a:rPr>
              <a:t>контролируемая, частично контролируемая и неконтролируемая БА.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32771" name="Picture 4" descr="glob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357188"/>
            <a:ext cx="1181100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3093" name="AutoShape 5"/>
          <p:cNvSpPr>
            <a:spLocks noChangeArrowheads="1"/>
          </p:cNvSpPr>
          <p:nvPr/>
        </p:nvSpPr>
        <p:spPr bwMode="auto">
          <a:xfrm>
            <a:off x="500063" y="285750"/>
            <a:ext cx="7886700" cy="1125538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en-US" sz="40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GINA 2006</a:t>
            </a:r>
          </a:p>
        </p:txBody>
      </p:sp>
    </p:spTree>
    <p:extLst>
      <p:ext uri="{BB962C8B-B14F-4D97-AF65-F5344CB8AC3E}">
        <p14:creationId xmlns:p14="http://schemas.microsoft.com/office/powerpoint/2010/main" val="28297582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32" name="Group 5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91126672"/>
              </p:ext>
            </p:extLst>
          </p:nvPr>
        </p:nvGraphicFramePr>
        <p:xfrm>
          <a:off x="0" y="978546"/>
          <a:ext cx="9144000" cy="5864416"/>
        </p:xfrm>
        <a:graphic>
          <a:graphicData uri="http://schemas.openxmlformats.org/drawingml/2006/table">
            <a:tbl>
              <a:tblPr/>
              <a:tblGrid>
                <a:gridCol w="2339975"/>
                <a:gridCol w="2232025"/>
                <a:gridCol w="2392363"/>
                <a:gridCol w="2179637"/>
              </a:tblGrid>
              <a:tr h="1089025"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Характеристики</a:t>
                      </a: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         БА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Контролируемая </a:t>
                      </a: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(все перечислен-ное)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Частично контролируемая </a:t>
                      </a: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(2 признака из перечисленных)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Неконтроли-руемая </a:t>
                      </a: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606425"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Дневные симптомы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Нет (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≤ 2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эпизодов в неделю)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&gt; 2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эпизодов в неделю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Наличие 3 или более признаков частично контролируемой БА в течение любой недели</a:t>
                      </a: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и/или…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Ограничение активности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Нет (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≤ 2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эпизодов в неделю)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Есть – любой выраженности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9788"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Ночные симптомы/ пробуждения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Есть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Потребность в препаратах «скорой помощи»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Нет (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≤ 2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эпизодов в неделю)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&gt; 2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эпизодов в неделю</a:t>
                      </a:r>
                    </a:p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1038"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Функция легких (ПСВ или ОФВ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Норма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&lt;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80% от должного или лучшего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Обострения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≥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1 за последний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224472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2244725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2244725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244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…любое обострение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120" name="AutoShape 40"/>
          <p:cNvSpPr>
            <a:spLocks noChangeArrowheads="1"/>
          </p:cNvSpPr>
          <p:nvPr/>
        </p:nvSpPr>
        <p:spPr bwMode="auto">
          <a:xfrm>
            <a:off x="0" y="188913"/>
            <a:ext cx="8261350" cy="8540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ru-RU" sz="2800" b="1" dirty="0"/>
              <a:t>	</a:t>
            </a:r>
            <a:r>
              <a:rPr lang="en-US" sz="28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GINA</a:t>
            </a:r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2006: уровни контроля над БА</a:t>
            </a:r>
            <a:endParaRPr lang="en-US" sz="2800" b="1" dirty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grpSp>
        <p:nvGrpSpPr>
          <p:cNvPr id="430121" name="Group 41"/>
          <p:cNvGrpSpPr>
            <a:grpSpLocks/>
          </p:cNvGrpSpPr>
          <p:nvPr/>
        </p:nvGrpSpPr>
        <p:grpSpPr bwMode="auto">
          <a:xfrm>
            <a:off x="687388" y="34925"/>
            <a:ext cx="1220787" cy="1220788"/>
            <a:chOff x="2744" y="527"/>
            <a:chExt cx="1361" cy="1361"/>
          </a:xfrm>
        </p:grpSpPr>
        <p:sp>
          <p:nvSpPr>
            <p:cNvPr id="430122" name="Oval 42"/>
            <p:cNvSpPr>
              <a:spLocks noChangeArrowheads="1"/>
            </p:cNvSpPr>
            <p:nvPr/>
          </p:nvSpPr>
          <p:spPr bwMode="auto">
            <a:xfrm>
              <a:off x="2744" y="527"/>
              <a:ext cx="1361" cy="136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ru-RU"/>
            </a:p>
          </p:txBody>
        </p:sp>
        <p:grpSp>
          <p:nvGrpSpPr>
            <p:cNvPr id="430123" name="Group 43"/>
            <p:cNvGrpSpPr>
              <a:grpSpLocks/>
            </p:cNvGrpSpPr>
            <p:nvPr/>
          </p:nvGrpSpPr>
          <p:grpSpPr bwMode="auto">
            <a:xfrm>
              <a:off x="2951" y="618"/>
              <a:ext cx="938" cy="966"/>
              <a:chOff x="1360" y="483"/>
              <a:chExt cx="938" cy="966"/>
            </a:xfrm>
          </p:grpSpPr>
          <p:sp>
            <p:nvSpPr>
              <p:cNvPr id="430124" name="Line 44"/>
              <p:cNvSpPr>
                <a:spLocks noChangeShapeType="1"/>
              </p:cNvSpPr>
              <p:nvPr/>
            </p:nvSpPr>
            <p:spPr bwMode="auto">
              <a:xfrm>
                <a:off x="1863" y="1444"/>
                <a:ext cx="43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125" name="Line 45"/>
              <p:cNvSpPr>
                <a:spLocks noChangeShapeType="1"/>
              </p:cNvSpPr>
              <p:nvPr/>
            </p:nvSpPr>
            <p:spPr bwMode="auto">
              <a:xfrm>
                <a:off x="1870" y="483"/>
                <a:ext cx="0" cy="962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26" name="Freeform 46"/>
              <p:cNvSpPr>
                <a:spLocks/>
              </p:cNvSpPr>
              <p:nvPr/>
            </p:nvSpPr>
            <p:spPr bwMode="auto">
              <a:xfrm>
                <a:off x="1870" y="737"/>
                <a:ext cx="420" cy="708"/>
              </a:xfrm>
              <a:custGeom>
                <a:avLst/>
                <a:gdLst>
                  <a:gd name="T0" fmla="*/ 453 w 453"/>
                  <a:gd name="T1" fmla="*/ 635 h 635"/>
                  <a:gd name="T2" fmla="*/ 363 w 453"/>
                  <a:gd name="T3" fmla="*/ 182 h 635"/>
                  <a:gd name="T4" fmla="*/ 0 w 453"/>
                  <a:gd name="T5" fmla="*/ 0 h 635"/>
                  <a:gd name="T6" fmla="*/ 0 60000 65536"/>
                  <a:gd name="T7" fmla="*/ 0 60000 65536"/>
                  <a:gd name="T8" fmla="*/ 0 60000 65536"/>
                  <a:gd name="T9" fmla="*/ 0 w 453"/>
                  <a:gd name="T10" fmla="*/ 0 h 635"/>
                  <a:gd name="T11" fmla="*/ 453 w 453"/>
                  <a:gd name="T12" fmla="*/ 635 h 6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53" h="635">
                    <a:moveTo>
                      <a:pt x="453" y="635"/>
                    </a:moveTo>
                    <a:cubicBezTo>
                      <a:pt x="445" y="461"/>
                      <a:pt x="438" y="288"/>
                      <a:pt x="363" y="182"/>
                    </a:cubicBezTo>
                    <a:cubicBezTo>
                      <a:pt x="288" y="76"/>
                      <a:pt x="60" y="30"/>
                      <a:pt x="0" y="0"/>
                    </a:cubicBez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430127" name="Line 47"/>
              <p:cNvSpPr>
                <a:spLocks noChangeShapeType="1"/>
              </p:cNvSpPr>
              <p:nvPr/>
            </p:nvSpPr>
            <p:spPr bwMode="auto">
              <a:xfrm>
                <a:off x="1360" y="1445"/>
                <a:ext cx="433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28" name="Freeform 48"/>
              <p:cNvSpPr>
                <a:spLocks/>
              </p:cNvSpPr>
              <p:nvPr/>
            </p:nvSpPr>
            <p:spPr bwMode="auto">
              <a:xfrm flipH="1">
                <a:off x="1370" y="737"/>
                <a:ext cx="399" cy="708"/>
              </a:xfrm>
              <a:custGeom>
                <a:avLst/>
                <a:gdLst>
                  <a:gd name="T0" fmla="*/ 453 w 453"/>
                  <a:gd name="T1" fmla="*/ 635 h 635"/>
                  <a:gd name="T2" fmla="*/ 363 w 453"/>
                  <a:gd name="T3" fmla="*/ 182 h 635"/>
                  <a:gd name="T4" fmla="*/ 0 w 453"/>
                  <a:gd name="T5" fmla="*/ 0 h 635"/>
                  <a:gd name="T6" fmla="*/ 0 60000 65536"/>
                  <a:gd name="T7" fmla="*/ 0 60000 65536"/>
                  <a:gd name="T8" fmla="*/ 0 60000 65536"/>
                  <a:gd name="T9" fmla="*/ 0 w 453"/>
                  <a:gd name="T10" fmla="*/ 0 h 635"/>
                  <a:gd name="T11" fmla="*/ 453 w 453"/>
                  <a:gd name="T12" fmla="*/ 635 h 6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53" h="635">
                    <a:moveTo>
                      <a:pt x="453" y="635"/>
                    </a:moveTo>
                    <a:cubicBezTo>
                      <a:pt x="445" y="461"/>
                      <a:pt x="438" y="288"/>
                      <a:pt x="363" y="182"/>
                    </a:cubicBezTo>
                    <a:cubicBezTo>
                      <a:pt x="288" y="76"/>
                      <a:pt x="60" y="30"/>
                      <a:pt x="0" y="0"/>
                    </a:cubicBez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430129" name="Line 49"/>
              <p:cNvSpPr>
                <a:spLocks noChangeShapeType="1"/>
              </p:cNvSpPr>
              <p:nvPr/>
            </p:nvSpPr>
            <p:spPr bwMode="auto">
              <a:xfrm>
                <a:off x="1782" y="487"/>
                <a:ext cx="0" cy="962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430130" name="Picture 50" descr="glob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588" y="0"/>
            <a:ext cx="1014412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6741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277813"/>
            <a:ext cx="7354887" cy="1143000"/>
          </a:xfrm>
        </p:spPr>
        <p:txBody>
          <a:bodyPr/>
          <a:lstStyle/>
          <a:p>
            <a:r>
              <a:rPr lang="ru-RU" sz="3600" b="1">
                <a:latin typeface="Comic Sans MS" panose="030F0702030302020204" pitchFamily="66" charset="0"/>
              </a:rPr>
              <a:t>Бронхиальная астма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25795" y="1238507"/>
            <a:ext cx="7561262" cy="319860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j.45.0  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Преимущественно аллергическая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j.45.1  Неаллергическая астма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j.45.8  Смешанная астма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J.45.9  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Неуточненная </a:t>
            </a:r>
            <a:r>
              <a:rPr lang="ru-RU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астма</a:t>
            </a:r>
            <a:endParaRPr lang="ru-RU" sz="24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J.46    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Астматический статус</a:t>
            </a:r>
          </a:p>
          <a:p>
            <a:pPr>
              <a:lnSpc>
                <a:spcPct val="90000"/>
              </a:lnSpc>
            </a:pP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900113" y="4724400"/>
            <a:ext cx="7670800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800" b="1" u="sng" dirty="0">
                <a:solidFill>
                  <a:srgbClr val="002060"/>
                </a:solidFill>
                <a:latin typeface="Comic Sans MS" panose="030F0702030302020204" pitchFamily="66" charset="0"/>
              </a:rPr>
              <a:t>Пример формулировки диагноза </a:t>
            </a:r>
          </a:p>
          <a:p>
            <a:r>
              <a:rPr lang="ru-RU" sz="1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Бронхиальная астма, </a:t>
            </a:r>
            <a:r>
              <a:rPr lang="ru-RU" sz="1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преимущественно аллергическая,</a:t>
            </a:r>
            <a:endParaRPr lang="ru-RU" sz="1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ru-RU" sz="1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легкое </a:t>
            </a:r>
            <a:r>
              <a:rPr lang="ru-RU" sz="18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персистирующее</a:t>
            </a:r>
            <a:r>
              <a:rPr lang="ru-RU" sz="1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течение, </a:t>
            </a:r>
            <a:r>
              <a:rPr lang="ru-RU" sz="18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внеприступный</a:t>
            </a:r>
            <a:r>
              <a:rPr lang="ru-RU" sz="1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период, ДН0. </a:t>
            </a:r>
          </a:p>
          <a:p>
            <a:r>
              <a:rPr lang="ru-RU" sz="1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Сенсибилизация к бытовым и </a:t>
            </a:r>
            <a:r>
              <a:rPr lang="ru-RU" sz="18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эпидермальным</a:t>
            </a:r>
            <a:r>
              <a:rPr lang="ru-RU" sz="1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аллергенам, </a:t>
            </a:r>
          </a:p>
          <a:p>
            <a:r>
              <a:rPr lang="ru-RU" sz="1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аллергенам сложноцветных (ежа, полынь). </a:t>
            </a:r>
          </a:p>
          <a:p>
            <a:r>
              <a:rPr lang="ru-RU" sz="1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Аллергический ринит, </a:t>
            </a:r>
            <a:r>
              <a:rPr lang="ru-RU" sz="1800" b="1" dirty="0" err="1">
                <a:solidFill>
                  <a:srgbClr val="002060"/>
                </a:solidFill>
                <a:latin typeface="Comic Sans MS" panose="030F0702030302020204" pitchFamily="66" charset="0"/>
              </a:rPr>
              <a:t>коньюнктивит</a:t>
            </a:r>
            <a:r>
              <a:rPr lang="ru-RU" sz="1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. </a:t>
            </a:r>
          </a:p>
          <a:p>
            <a:endParaRPr lang="ru-RU" dirty="0">
              <a:solidFill>
                <a:schemeClr val="bg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72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48680"/>
            <a:ext cx="6589199" cy="12808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Классификация БА (формы)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2891" y="1916832"/>
            <a:ext cx="7202760" cy="4354430"/>
          </a:xfrm>
        </p:spPr>
        <p:txBody>
          <a:bodyPr>
            <a:normAutofit/>
          </a:bodyPr>
          <a:lstStyle/>
          <a:p>
            <a:r>
              <a:rPr lang="ru-RU" sz="2000" b="1" u="sng" dirty="0" smtClean="0">
                <a:solidFill>
                  <a:schemeClr val="tx1"/>
                </a:solidFill>
              </a:rPr>
              <a:t>Аллергическая: </a:t>
            </a:r>
            <a:r>
              <a:rPr lang="ru-RU" sz="2000" b="1" dirty="0" smtClean="0">
                <a:solidFill>
                  <a:schemeClr val="tx1"/>
                </a:solidFill>
              </a:rPr>
              <a:t>начинается в молодом возрасте, семейный анамнез, сопутствующие аллергические заболевания, </a:t>
            </a:r>
            <a:r>
              <a:rPr lang="ru-RU" sz="2000" b="1" dirty="0" err="1" smtClean="0">
                <a:solidFill>
                  <a:schemeClr val="tx1"/>
                </a:solidFill>
              </a:rPr>
              <a:t>атопия</a:t>
            </a:r>
            <a:r>
              <a:rPr lang="ru-RU" sz="2000" b="1" dirty="0" smtClean="0">
                <a:solidFill>
                  <a:schemeClr val="tx1"/>
                </a:solidFill>
              </a:rPr>
              <a:t>, повышен </a:t>
            </a:r>
            <a:r>
              <a:rPr lang="en-US" sz="2000" b="1" dirty="0" smtClean="0">
                <a:solidFill>
                  <a:schemeClr val="tx1"/>
                </a:solidFill>
              </a:rPr>
              <a:t>Ig E</a:t>
            </a:r>
            <a:r>
              <a:rPr lang="ru-RU" sz="2000" b="1" dirty="0" smtClean="0">
                <a:solidFill>
                  <a:schemeClr val="tx1"/>
                </a:solidFill>
              </a:rPr>
              <a:t>, легкое базовое течение, могут быть «молниеносные» обострения, сезонность.</a:t>
            </a:r>
          </a:p>
          <a:p>
            <a:r>
              <a:rPr lang="ru-RU" sz="2000" b="1" u="sng" dirty="0" smtClean="0">
                <a:solidFill>
                  <a:schemeClr val="tx1"/>
                </a:solidFill>
              </a:rPr>
              <a:t>Неаллергическая: </a:t>
            </a:r>
            <a:r>
              <a:rPr lang="ru-RU" sz="2000" b="1" dirty="0" smtClean="0">
                <a:solidFill>
                  <a:schemeClr val="tx1"/>
                </a:solidFill>
              </a:rPr>
              <a:t>в более позднем возрасте, нет связи с аллергенами, связь с инфекцией, более тяжелое базовое течение, медленное развитие обострений.</a:t>
            </a:r>
          </a:p>
          <a:p>
            <a:r>
              <a:rPr lang="ru-RU" sz="2000" b="1" u="sng" dirty="0" smtClean="0">
                <a:solidFill>
                  <a:schemeClr val="tx1"/>
                </a:solidFill>
              </a:rPr>
              <a:t>Смешанная: </a:t>
            </a:r>
            <a:r>
              <a:rPr lang="ru-RU" sz="2000" b="1" dirty="0" smtClean="0">
                <a:solidFill>
                  <a:schemeClr val="tx1"/>
                </a:solidFill>
              </a:rPr>
              <a:t>в различном сочетании признаки аллергической и неаллергической форм.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586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571500" y="1214438"/>
            <a:ext cx="7429500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Цель лечения бронхиальной астмы</a:t>
            </a:r>
            <a:r>
              <a:rPr lang="ru-RU" sz="5400" b="1" dirty="0">
                <a:solidFill>
                  <a:srgbClr val="000099"/>
                </a:solidFill>
                <a:latin typeface="Comic Sans MS" panose="030F0702030302020204" pitchFamily="66" charset="0"/>
              </a:rPr>
              <a:t> – достижение и поддержание контроля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699792" y="5949280"/>
            <a:ext cx="62150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b="1" i="1" dirty="0">
                <a:solidFill>
                  <a:srgbClr val="003300"/>
                </a:solidFill>
                <a:latin typeface="Comic Sans MS" panose="030F0702030302020204" pitchFamily="66" charset="0"/>
              </a:rPr>
              <a:t>GINA 2011; </a:t>
            </a:r>
            <a:endParaRPr lang="ru-RU" b="1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27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16632"/>
            <a:ext cx="7069410" cy="656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9786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85750" y="0"/>
            <a:ext cx="8643938" cy="1827213"/>
          </a:xfrm>
          <a:noFill/>
        </p:spPr>
        <p:txBody>
          <a:bodyPr/>
          <a:lstStyle/>
          <a:p>
            <a:r>
              <a:rPr lang="ru-RU" b="1" dirty="0" smtClean="0"/>
              <a:t>Из каких параметров складывается хороший контроль над течением бронхиальной астмы?</a:t>
            </a:r>
          </a:p>
        </p:txBody>
      </p:sp>
      <p:sp>
        <p:nvSpPr>
          <p:cNvPr id="14339" name="Текст 2"/>
          <p:cNvSpPr>
            <a:spLocks noGrp="1"/>
          </p:cNvSpPr>
          <p:nvPr>
            <p:ph type="body" sz="quarter" idx="10"/>
          </p:nvPr>
        </p:nvSpPr>
        <p:spPr>
          <a:xfrm>
            <a:off x="428625" y="2000250"/>
            <a:ext cx="8501063" cy="3643313"/>
          </a:xfrm>
        </p:spPr>
        <p:txBody>
          <a:bodyPr>
            <a:normAutofit/>
          </a:bodyPr>
          <a:lstStyle/>
          <a:p>
            <a:pPr>
              <a:buClr>
                <a:srgbClr val="0033CC"/>
              </a:buClr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33CC"/>
                </a:solidFill>
              </a:rPr>
              <a:t>Качественная клиническая диагностика</a:t>
            </a:r>
          </a:p>
          <a:p>
            <a:pPr>
              <a:buClr>
                <a:srgbClr val="0033CC"/>
              </a:buClr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33CC"/>
                </a:solidFill>
              </a:rPr>
              <a:t>Клиническая и функциональная оценка</a:t>
            </a:r>
          </a:p>
          <a:p>
            <a:pPr>
              <a:buClr>
                <a:srgbClr val="0033CC"/>
              </a:buClr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33CC"/>
                </a:solidFill>
              </a:rPr>
              <a:t>Программа обучения больных</a:t>
            </a:r>
          </a:p>
          <a:p>
            <a:pPr>
              <a:buClr>
                <a:srgbClr val="0033CC"/>
              </a:buClr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33CC"/>
                </a:solidFill>
              </a:rPr>
              <a:t>Современная эффективная терапия согласно клиническим рекомендациям</a:t>
            </a:r>
          </a:p>
        </p:txBody>
      </p:sp>
    </p:spTree>
    <p:extLst>
      <p:ext uri="{BB962C8B-B14F-4D97-AF65-F5344CB8AC3E}">
        <p14:creationId xmlns:p14="http://schemas.microsoft.com/office/powerpoint/2010/main" val="46831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79197"/>
              </p:ext>
            </p:extLst>
          </p:nvPr>
        </p:nvGraphicFramePr>
        <p:xfrm>
          <a:off x="336550" y="265113"/>
          <a:ext cx="3937000" cy="531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Содержимое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557980"/>
              </p:ext>
            </p:extLst>
          </p:nvPr>
        </p:nvGraphicFramePr>
        <p:xfrm>
          <a:off x="4622800" y="265113"/>
          <a:ext cx="3937000" cy="5256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9"/>
          <p:cNvSpPr txBox="1">
            <a:spLocks noChangeArrowheads="1"/>
          </p:cNvSpPr>
          <p:nvPr/>
        </p:nvSpPr>
        <p:spPr bwMode="auto">
          <a:xfrm>
            <a:off x="395536" y="5786438"/>
            <a:ext cx="381927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  <a:latin typeface="Comic Sans MS" panose="030F0702030302020204" pitchFamily="66" charset="0"/>
              </a:rPr>
              <a:t>Частота БА в популяции (%)</a:t>
            </a:r>
          </a:p>
        </p:txBody>
      </p:sp>
      <p:sp>
        <p:nvSpPr>
          <p:cNvPr id="1029" name="TextBox 10"/>
          <p:cNvSpPr txBox="1">
            <a:spLocks noChangeArrowheads="1"/>
          </p:cNvSpPr>
          <p:nvPr/>
        </p:nvSpPr>
        <p:spPr bwMode="auto">
          <a:xfrm>
            <a:off x="4551504" y="5617160"/>
            <a:ext cx="424904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Частота смертельных исходов на 100 </a:t>
            </a:r>
            <a:r>
              <a:rPr lang="ru-RU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тыс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 больных БА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928938" y="6266088"/>
            <a:ext cx="62150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b="1" i="1" dirty="0">
                <a:solidFill>
                  <a:srgbClr val="003300"/>
                </a:solidFill>
                <a:latin typeface="Comic Sans MS" panose="030F0702030302020204" pitchFamily="66" charset="0"/>
              </a:rPr>
              <a:t>GINA </a:t>
            </a:r>
            <a:r>
              <a:rPr lang="en-US" b="1" i="1" dirty="0" smtClean="0">
                <a:solidFill>
                  <a:srgbClr val="003300"/>
                </a:solidFill>
                <a:latin typeface="Comic Sans MS" panose="030F0702030302020204" pitchFamily="66" charset="0"/>
              </a:rPr>
              <a:t>2011</a:t>
            </a:r>
            <a:endParaRPr lang="ru-RU" b="1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68061" y="4806517"/>
            <a:ext cx="785812" cy="2143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889591" y="4806517"/>
            <a:ext cx="500062" cy="2143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464844" y="4735079"/>
            <a:ext cx="4000500" cy="3571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84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3"/>
          <p:cNvSpPr>
            <a:spLocks noGrp="1"/>
          </p:cNvSpPr>
          <p:nvPr>
            <p:ph type="title"/>
          </p:nvPr>
        </p:nvSpPr>
        <p:spPr>
          <a:xfrm>
            <a:off x="467544" y="145504"/>
            <a:ext cx="7715250" cy="684213"/>
          </a:xfrm>
        </p:spPr>
        <p:txBody>
          <a:bodyPr/>
          <a:lstStyle/>
          <a:p>
            <a:pPr algn="ctr"/>
            <a:r>
              <a:rPr lang="ru-RU" sz="3200" dirty="0" smtClean="0"/>
              <a:t>Обучение больных и контроль БА</a:t>
            </a:r>
          </a:p>
        </p:txBody>
      </p:sp>
      <p:graphicFrame>
        <p:nvGraphicFramePr>
          <p:cNvPr id="2050" name="Содержимое 5"/>
          <p:cNvGraphicFramePr>
            <a:graphicFrameLocks noGrp="1"/>
          </p:cNvGraphicFramePr>
          <p:nvPr>
            <p:ph idx="1"/>
          </p:nvPr>
        </p:nvGraphicFramePr>
        <p:xfrm>
          <a:off x="642938" y="1643063"/>
          <a:ext cx="7696200" cy="475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7" r:id="rId4" imgW="7699915" imgH="4749196" progId="Excel.Chart.8">
                  <p:embed/>
                </p:oleObj>
              </mc:Choice>
              <mc:Fallback>
                <p:oleObj r:id="rId4" imgW="7699915" imgH="4749196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8" y="1643063"/>
                        <a:ext cx="7696200" cy="4752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467544" y="829717"/>
            <a:ext cx="10001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∆ </a:t>
            </a:r>
            <a:r>
              <a:rPr lang="en-US" dirty="0">
                <a:latin typeface="Comic Sans MS" panose="030F0702030302020204" pitchFamily="66" charset="0"/>
              </a:rPr>
              <a:t>ACQ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2053" name="TextBox 7"/>
          <p:cNvSpPr txBox="1">
            <a:spLocks noChangeArrowheads="1"/>
          </p:cNvSpPr>
          <p:nvPr/>
        </p:nvSpPr>
        <p:spPr bwMode="auto">
          <a:xfrm>
            <a:off x="2786063" y="6357938"/>
            <a:ext cx="5715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 b="1" i="1" dirty="0">
                <a:solidFill>
                  <a:srgbClr val="00B050"/>
                </a:solidFill>
                <a:latin typeface="Comic Sans MS" panose="030F0702030302020204" pitchFamily="66" charset="0"/>
              </a:rPr>
              <a:t>Al-</a:t>
            </a:r>
            <a:r>
              <a:rPr lang="en-US" sz="1400" b="1" i="1" dirty="0" err="1">
                <a:solidFill>
                  <a:srgbClr val="00B050"/>
                </a:solidFill>
                <a:latin typeface="Comic Sans MS" panose="030F0702030302020204" pitchFamily="66" charset="0"/>
              </a:rPr>
              <a:t>Showair</a:t>
            </a:r>
            <a:r>
              <a:rPr lang="en-US" sz="1400" b="1" i="1" dirty="0">
                <a:solidFill>
                  <a:srgbClr val="00B050"/>
                </a:solidFill>
                <a:latin typeface="Comic Sans MS" panose="030F0702030302020204" pitchFamily="66" charset="0"/>
              </a:rPr>
              <a:t> et al. </a:t>
            </a:r>
            <a:r>
              <a:rPr lang="en-US" sz="1400" b="1" i="1" dirty="0" err="1">
                <a:solidFill>
                  <a:srgbClr val="00B050"/>
                </a:solidFill>
                <a:latin typeface="Comic Sans MS" panose="030F0702030302020204" pitchFamily="66" charset="0"/>
              </a:rPr>
              <a:t>Eur</a:t>
            </a:r>
            <a:r>
              <a:rPr lang="en-US" sz="1400" b="1" i="1" dirty="0">
                <a:solidFill>
                  <a:srgbClr val="00B050"/>
                </a:solidFill>
                <a:latin typeface="Comic Sans MS" panose="030F0702030302020204" pitchFamily="66" charset="0"/>
              </a:rPr>
              <a:t> </a:t>
            </a:r>
            <a:r>
              <a:rPr lang="en-US" sz="1400" b="1" i="1" dirty="0" err="1">
                <a:solidFill>
                  <a:srgbClr val="00B050"/>
                </a:solidFill>
                <a:latin typeface="Comic Sans MS" panose="030F0702030302020204" pitchFamily="66" charset="0"/>
              </a:rPr>
              <a:t>Resp</a:t>
            </a:r>
            <a:r>
              <a:rPr lang="en-US" sz="1400" b="1" i="1" dirty="0">
                <a:solidFill>
                  <a:srgbClr val="00B050"/>
                </a:solidFill>
                <a:latin typeface="Comic Sans MS" panose="030F0702030302020204" pitchFamily="66" charset="0"/>
              </a:rPr>
              <a:t> J</a:t>
            </a:r>
            <a:r>
              <a:rPr lang="ru-RU" sz="1400" b="1" i="1" dirty="0">
                <a:solidFill>
                  <a:srgbClr val="00B050"/>
                </a:solidFill>
                <a:latin typeface="Comic Sans MS" panose="030F0702030302020204" pitchFamily="66" charset="0"/>
              </a:rPr>
              <a:t> 2005:26</a:t>
            </a:r>
          </a:p>
        </p:txBody>
      </p:sp>
    </p:spTree>
    <p:extLst>
      <p:ext uri="{BB962C8B-B14F-4D97-AF65-F5344CB8AC3E}">
        <p14:creationId xmlns:p14="http://schemas.microsoft.com/office/powerpoint/2010/main" val="5602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В аллергологическом отделении 10 ГКБ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/>
              <a:t>Идут занятия в астма-школе</a:t>
            </a:r>
          </a:p>
        </p:txBody>
      </p:sp>
      <p:pic>
        <p:nvPicPr>
          <p:cNvPr id="198660" name="Picture 4" descr="аллерго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86550" y="2522538"/>
            <a:ext cx="188913" cy="33655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8661" name="Picture 5" descr="IMG_12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0"/>
            <a:ext cx="73802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8662" name="Group 6"/>
          <p:cNvGrpSpPr>
            <a:grpSpLocks/>
          </p:cNvGrpSpPr>
          <p:nvPr/>
        </p:nvGrpSpPr>
        <p:grpSpPr bwMode="auto">
          <a:xfrm>
            <a:off x="0" y="0"/>
            <a:ext cx="1835150" cy="6856413"/>
            <a:chOff x="0" y="0"/>
            <a:chExt cx="720" cy="4319"/>
          </a:xfrm>
        </p:grpSpPr>
        <p:sp>
          <p:nvSpPr>
            <p:cNvPr id="198663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720" cy="33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198664" name="Rectangle 8"/>
            <p:cNvSpPr>
              <a:spLocks noChangeArrowheads="1"/>
            </p:cNvSpPr>
            <p:nvPr/>
          </p:nvSpPr>
          <p:spPr bwMode="auto">
            <a:xfrm>
              <a:off x="0" y="2016"/>
              <a:ext cx="720" cy="230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>
                <a:latin typeface="Times New Roman" panose="02020603050405020304" pitchFamily="18" charset="0"/>
              </a:endParaRPr>
            </a:p>
          </p:txBody>
        </p:sp>
        <p:pic>
          <p:nvPicPr>
            <p:cNvPr id="198665" name="Picture 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2"/>
              <a:ext cx="720" cy="1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198666" name="Picture 10" descr="аллерго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860800"/>
            <a:ext cx="1835150" cy="2663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1963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63"/>
          </a:xfrm>
          <a:solidFill>
            <a:schemeClr val="bg1"/>
          </a:solidFill>
        </p:spPr>
        <p:txBody>
          <a:bodyPr/>
          <a:lstStyle/>
          <a:p>
            <a:r>
              <a:rPr lang="ru-RU" sz="2800" smtClean="0"/>
              <a:t>Для каждого пациента должен быть разработан план действий в различных ситуациях </a:t>
            </a: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 l="20316" t="11719" r="49487" b="11131"/>
          <a:stretch>
            <a:fillRect/>
          </a:stretch>
        </p:blipFill>
        <p:spPr bwMode="auto">
          <a:xfrm>
            <a:off x="1000125" y="1000125"/>
            <a:ext cx="3929063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072063" y="6251149"/>
            <a:ext cx="407193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b="1" i="1" dirty="0">
                <a:solidFill>
                  <a:srgbClr val="003300"/>
                </a:solidFill>
                <a:latin typeface="Comic Sans MS" panose="030F0702030302020204" pitchFamily="66" charset="0"/>
              </a:rPr>
              <a:t>GINA 2011; </a:t>
            </a:r>
            <a:endParaRPr lang="ru-RU" b="1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90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643937" cy="10414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Причины, которые мешают достижению контроля над течением БА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785813" y="1196975"/>
            <a:ext cx="7596187" cy="4752975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Курение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Сочетание БА и ХОБЛ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Постоянная экспозиция бытовых аллергенов и </a:t>
            </a:r>
            <a:r>
              <a:rPr lang="ru-RU" sz="2400" b="1" dirty="0" err="1" smtClean="0">
                <a:solidFill>
                  <a:schemeClr val="tx1"/>
                </a:solidFill>
              </a:rPr>
              <a:t>поллютантов</a:t>
            </a:r>
            <a:r>
              <a:rPr lang="ru-RU" sz="2400" b="1" dirty="0" smtClean="0">
                <a:solidFill>
                  <a:schemeClr val="tx1"/>
                </a:solidFill>
              </a:rPr>
              <a:t> окружающей среды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Вирусные инфекции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Ожирение</a:t>
            </a:r>
          </a:p>
          <a:p>
            <a:pPr algn="just"/>
            <a:r>
              <a:rPr lang="ru-RU" sz="2400" b="1" dirty="0" err="1" smtClean="0">
                <a:solidFill>
                  <a:schemeClr val="tx1"/>
                </a:solidFill>
              </a:rPr>
              <a:t>Гастроэзофагеальная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рефлюксная</a:t>
            </a:r>
            <a:r>
              <a:rPr lang="ru-RU" sz="2400" b="1" dirty="0" smtClean="0">
                <a:solidFill>
                  <a:schemeClr val="tx1"/>
                </a:solidFill>
              </a:rPr>
              <a:t> болезнь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Лор-заболевания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Гормональные изменения: </a:t>
            </a:r>
            <a:r>
              <a:rPr lang="ru-RU" sz="2400" b="1" dirty="0" err="1" smtClean="0">
                <a:solidFill>
                  <a:schemeClr val="tx1"/>
                </a:solidFill>
              </a:rPr>
              <a:t>пубертат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менопазуа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Низкий </a:t>
            </a:r>
            <a:r>
              <a:rPr lang="ru-RU" sz="2400" b="1" dirty="0" err="1" smtClean="0">
                <a:solidFill>
                  <a:schemeClr val="tx1"/>
                </a:solidFill>
              </a:rPr>
              <a:t>комплайнс</a:t>
            </a:r>
            <a:r>
              <a:rPr lang="ru-RU" sz="2400" b="1" dirty="0" smtClean="0">
                <a:solidFill>
                  <a:schemeClr val="tx1"/>
                </a:solidFill>
              </a:rPr>
              <a:t> и психологические проблемы</a:t>
            </a:r>
          </a:p>
          <a:p>
            <a:pPr algn="just"/>
            <a:endParaRPr lang="ru-RU" sz="2400" dirty="0" smtClean="0"/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2000250" y="6286500"/>
            <a:ext cx="6858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b="1" i="1" dirty="0" err="1">
                <a:solidFill>
                  <a:srgbClr val="006600"/>
                </a:solidFill>
                <a:latin typeface="Comic Sans MS" panose="030F0702030302020204" pitchFamily="66" charset="0"/>
              </a:rPr>
              <a:t>Humbert</a:t>
            </a:r>
            <a:r>
              <a:rPr lang="en-US" b="1" i="1" dirty="0">
                <a:solidFill>
                  <a:srgbClr val="006600"/>
                </a:solidFill>
                <a:latin typeface="Comic Sans MS" panose="030F0702030302020204" pitchFamily="66" charset="0"/>
              </a:rPr>
              <a:t> M, Allergy 2007</a:t>
            </a:r>
            <a:r>
              <a:rPr lang="ru-RU" b="1" i="1" dirty="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  <a:r>
              <a:rPr lang="en-US" b="1" i="1" dirty="0">
                <a:solidFill>
                  <a:srgbClr val="006600"/>
                </a:solidFill>
                <a:latin typeface="Comic Sans MS" panose="030F0702030302020204" pitchFamily="66" charset="0"/>
              </a:rPr>
              <a:t>62</a:t>
            </a:r>
            <a:r>
              <a:rPr lang="ru-RU" b="1" i="1" dirty="0">
                <a:solidFill>
                  <a:srgbClr val="006600"/>
                </a:solidFill>
                <a:latin typeface="Comic Sans MS" panose="030F0702030302020204" pitchFamily="66" charset="0"/>
              </a:rPr>
              <a:t>:</a:t>
            </a:r>
            <a:r>
              <a:rPr lang="en-US" b="1" i="1" dirty="0">
                <a:solidFill>
                  <a:srgbClr val="006600"/>
                </a:solidFill>
                <a:latin typeface="Comic Sans MS" panose="030F0702030302020204" pitchFamily="66" charset="0"/>
              </a:rPr>
              <a:t>95-101 </a:t>
            </a:r>
            <a:r>
              <a:rPr lang="en-US" b="1" i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 </a:t>
            </a:r>
            <a:endParaRPr lang="ru-RU" b="1" i="1" dirty="0">
              <a:solidFill>
                <a:srgbClr val="0066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37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2525" y="260350"/>
            <a:ext cx="7019925" cy="1081088"/>
          </a:xfrm>
        </p:spPr>
        <p:txBody>
          <a:bodyPr lIns="114300" tIns="57150" rIns="114300" bIns="57150" anchor="t">
            <a:normAutofit/>
          </a:bodyPr>
          <a:lstStyle/>
          <a:p>
            <a:pPr algn="ctr"/>
            <a:r>
              <a:rPr lang="en-US" sz="3400" b="1" dirty="0">
                <a:latin typeface="Comic Sans MS" panose="030F0702030302020204" pitchFamily="66" charset="0"/>
              </a:rPr>
              <a:t>GINA</a:t>
            </a:r>
            <a:r>
              <a:rPr lang="ru-RU" sz="3400" b="1" dirty="0">
                <a:latin typeface="Comic Sans MS" panose="030F0702030302020204" pitchFamily="66" charset="0"/>
              </a:rPr>
              <a:t> </a:t>
            </a:r>
            <a:r>
              <a:rPr lang="ru-RU" sz="3400" b="1" dirty="0" smtClean="0">
                <a:latin typeface="Comic Sans MS" panose="030F0702030302020204" pitchFamily="66" charset="0"/>
              </a:rPr>
              <a:t>2011</a:t>
            </a:r>
            <a:endParaRPr lang="en-US" sz="3400" b="1" dirty="0">
              <a:latin typeface="Comic Sans MS" panose="030F0702030302020204" pitchFamily="66" charset="0"/>
            </a:endParaRP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1550" y="1844675"/>
            <a:ext cx="7780338" cy="4067175"/>
          </a:xfrm>
        </p:spPr>
        <p:txBody>
          <a:bodyPr lIns="114300" tIns="57150" rIns="114300" bIns="57150"/>
          <a:lstStyle/>
          <a:p>
            <a:pPr>
              <a:lnSpc>
                <a:spcPct val="80000"/>
              </a:lnSpc>
            </a:pP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Начинать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на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ранних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этапах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лечения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болезни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(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при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легкой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персистирующей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астме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)</a:t>
            </a:r>
            <a:endParaRPr lang="ru-RU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</a:pP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Продолжать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длительно</a:t>
            </a:r>
            <a:endParaRPr lang="ru-RU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</a:pP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Стартовые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дозы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должны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быть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достаточно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высокими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(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соответственно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тяжести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течения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болезни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),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т.к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.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высокие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дозы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ИГКС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способны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эффективно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блокировать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факторы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транск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р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ипции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генов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и,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соответственно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,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воспалитель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ный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процесс</a:t>
            </a:r>
            <a:endParaRPr lang="ru-RU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</a:pP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Достигнутый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результат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можно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поддерживать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низкими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дозами</a:t>
            </a: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ИГКС</a:t>
            </a:r>
          </a:p>
        </p:txBody>
      </p:sp>
      <p:pic>
        <p:nvPicPr>
          <p:cNvPr id="221188" name="Picture 4" descr="globa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333375"/>
            <a:ext cx="1231900" cy="1008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5183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626113" y="116632"/>
            <a:ext cx="6589200" cy="724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Препараты для лечения БА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500" y="928688"/>
            <a:ext cx="3429000" cy="785812"/>
          </a:xfrm>
          <a:prstGeom prst="roundRect">
            <a:avLst/>
          </a:prstGeom>
          <a:solidFill>
            <a:srgbClr val="CCECFF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99"/>
                </a:solidFill>
                <a:latin typeface="Comic Sans MS" panose="030F0702030302020204" pitchFamily="66" charset="0"/>
              </a:rPr>
              <a:t>Контролирующие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3438" y="928688"/>
            <a:ext cx="3429000" cy="785812"/>
          </a:xfrm>
          <a:prstGeom prst="roundRect">
            <a:avLst/>
          </a:prstGeom>
          <a:solidFill>
            <a:srgbClr val="CCECFF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99"/>
                </a:solidFill>
                <a:latin typeface="Comic Sans MS" panose="030F0702030302020204" pitchFamily="66" charset="0"/>
              </a:rPr>
              <a:t>Вспомогательные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313" y="1928813"/>
            <a:ext cx="4071937" cy="1785937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Необходим ежедневный длительный прием для достижения контроля над заболеванием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(преимущественно </a:t>
            </a:r>
            <a:r>
              <a:rPr lang="ru-RU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противо-воспалительные</a:t>
            </a: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агенты)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86313" y="2286000"/>
            <a:ext cx="3429000" cy="1214438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Применяются в режиме «по требованию» для купирования симптомов </a:t>
            </a:r>
            <a:r>
              <a:rPr lang="ru-RU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бронхообструкции</a:t>
            </a:r>
            <a:endParaRPr lang="ru-RU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5" y="3929063"/>
            <a:ext cx="4357688" cy="2571750"/>
          </a:xfrm>
          <a:prstGeom prst="roundRect">
            <a:avLst/>
          </a:prstGeom>
          <a:solidFill>
            <a:srgbClr val="99FFCC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u="sng" dirty="0">
                <a:solidFill>
                  <a:srgbClr val="003300"/>
                </a:solidFill>
                <a:latin typeface="Comic Sans MS" panose="030F0702030302020204" pitchFamily="66" charset="0"/>
              </a:rPr>
              <a:t>ИГКС</a:t>
            </a:r>
          </a:p>
          <a:p>
            <a:pPr algn="ctr">
              <a:defRPr/>
            </a:pPr>
            <a:r>
              <a:rPr lang="ru-RU" sz="1800" b="1" dirty="0" err="1">
                <a:solidFill>
                  <a:srgbClr val="003300"/>
                </a:solidFill>
                <a:latin typeface="Comic Sans MS" panose="030F0702030302020204" pitchFamily="66" charset="0"/>
              </a:rPr>
              <a:t>антилейкотриеновые</a:t>
            </a: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 препараты</a:t>
            </a:r>
          </a:p>
          <a:p>
            <a:pPr algn="ctr">
              <a:defRPr/>
            </a:pPr>
            <a:r>
              <a:rPr lang="ru-RU" sz="1800" b="1" dirty="0" err="1">
                <a:solidFill>
                  <a:srgbClr val="003300"/>
                </a:solidFill>
                <a:latin typeface="Comic Sans MS" panose="030F0702030302020204" pitchFamily="66" charset="0"/>
              </a:rPr>
              <a:t>иДДБА</a:t>
            </a:r>
            <a:endParaRPr lang="ru-RU" sz="1800" b="1" dirty="0">
              <a:solidFill>
                <a:srgbClr val="003300"/>
              </a:solidFill>
              <a:latin typeface="Comic Sans MS" panose="030F0702030302020204" pitchFamily="66" charset="0"/>
            </a:endParaRPr>
          </a:p>
          <a:p>
            <a:pPr algn="ctr">
              <a:defRPr/>
            </a:pPr>
            <a:r>
              <a:rPr lang="ru-RU" sz="1800" b="1" dirty="0" err="1">
                <a:solidFill>
                  <a:srgbClr val="003300"/>
                </a:solidFill>
                <a:latin typeface="Comic Sans MS" panose="030F0702030302020204" pitchFamily="66" charset="0"/>
              </a:rPr>
              <a:t>теофиллины</a:t>
            </a:r>
            <a:endParaRPr lang="ru-RU" sz="1800" b="1" dirty="0">
              <a:solidFill>
                <a:srgbClr val="003300"/>
              </a:solidFill>
              <a:latin typeface="Comic Sans MS" panose="030F0702030302020204" pitchFamily="66" charset="0"/>
            </a:endParaRPr>
          </a:p>
          <a:p>
            <a:pPr algn="ctr">
              <a:defRPr/>
            </a:pP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анти </a:t>
            </a:r>
            <a:r>
              <a:rPr lang="en-US" sz="1800" b="1" dirty="0" err="1">
                <a:solidFill>
                  <a:srgbClr val="003300"/>
                </a:solidFill>
                <a:latin typeface="Comic Sans MS" panose="030F0702030302020204" pitchFamily="66" charset="0"/>
              </a:rPr>
              <a:t>IgE</a:t>
            </a:r>
            <a:endParaRPr lang="ru-RU" sz="1800" b="1" dirty="0">
              <a:solidFill>
                <a:srgbClr val="003300"/>
              </a:solidFill>
              <a:latin typeface="Comic Sans MS" panose="030F0702030302020204" pitchFamily="66" charset="0"/>
            </a:endParaRPr>
          </a:p>
          <a:p>
            <a:pPr algn="ctr">
              <a:defRPr/>
            </a:pP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системные ГКС</a:t>
            </a:r>
          </a:p>
          <a:p>
            <a:pPr algn="ctr">
              <a:defRPr/>
            </a:pPr>
            <a:r>
              <a:rPr lang="ru-RU" sz="1800" b="1" dirty="0" err="1">
                <a:solidFill>
                  <a:srgbClr val="003300"/>
                </a:solidFill>
                <a:latin typeface="Comic Sans MS" panose="030F0702030302020204" pitchFamily="66" charset="0"/>
              </a:rPr>
              <a:t>кромоны</a:t>
            </a: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 (редко)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ДДБА </a:t>
            </a:r>
            <a:r>
              <a:rPr lang="en-US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per </a:t>
            </a:r>
            <a:r>
              <a:rPr lang="en-US" sz="1800" b="1" dirty="0" err="1">
                <a:solidFill>
                  <a:srgbClr val="003300"/>
                </a:solidFill>
                <a:latin typeface="Comic Sans MS" panose="030F0702030302020204" pitchFamily="66" charset="0"/>
              </a:rPr>
              <a:t>os</a:t>
            </a:r>
            <a:r>
              <a:rPr lang="en-US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 (</a:t>
            </a: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редко</a:t>
            </a:r>
            <a:r>
              <a:rPr lang="en-US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)</a:t>
            </a:r>
            <a:endParaRPr lang="ru-RU" sz="1800" b="1" dirty="0">
              <a:solidFill>
                <a:srgbClr val="003300"/>
              </a:solidFill>
              <a:latin typeface="Comic Sans MS" panose="030F0702030302020204" pitchFamily="66" charset="0"/>
            </a:endParaRPr>
          </a:p>
          <a:p>
            <a:pPr algn="ctr">
              <a:defRPr/>
            </a:pP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АСИТ (показания ограничены)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6313" y="4000500"/>
            <a:ext cx="4071937" cy="1428750"/>
          </a:xfrm>
          <a:prstGeom prst="roundRect">
            <a:avLst/>
          </a:prstGeom>
          <a:solidFill>
            <a:srgbClr val="99FFCC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КДБА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системные ГКС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антихолинергические средства</a:t>
            </a:r>
          </a:p>
          <a:p>
            <a:pPr algn="ctr">
              <a:defRPr/>
            </a:pPr>
            <a:r>
              <a:rPr lang="ru-RU" sz="1800" b="1" dirty="0" err="1">
                <a:solidFill>
                  <a:srgbClr val="003300"/>
                </a:solidFill>
                <a:latin typeface="Comic Sans MS" panose="030F0702030302020204" pitchFamily="66" charset="0"/>
              </a:rPr>
              <a:t>теофиллины</a:t>
            </a:r>
            <a:endParaRPr lang="ru-RU" sz="1800" b="1" dirty="0">
              <a:solidFill>
                <a:srgbClr val="003300"/>
              </a:solidFill>
              <a:latin typeface="Comic Sans MS" panose="030F0702030302020204" pitchFamily="66" charset="0"/>
            </a:endParaRPr>
          </a:p>
          <a:p>
            <a:pPr algn="ctr">
              <a:defRPr/>
            </a:pP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КДБА </a:t>
            </a:r>
            <a:r>
              <a:rPr lang="en-US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per </a:t>
            </a:r>
            <a:r>
              <a:rPr lang="en-US" sz="1800" b="1" dirty="0" err="1">
                <a:solidFill>
                  <a:srgbClr val="003300"/>
                </a:solidFill>
                <a:latin typeface="Comic Sans MS" panose="030F0702030302020204" pitchFamily="66" charset="0"/>
              </a:rPr>
              <a:t>os</a:t>
            </a:r>
            <a:r>
              <a:rPr lang="en-US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1" dirty="0">
                <a:solidFill>
                  <a:srgbClr val="003300"/>
                </a:solidFill>
                <a:latin typeface="Comic Sans MS" panose="030F0702030302020204" pitchFamily="66" charset="0"/>
              </a:rPr>
              <a:t>(редко)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714750" y="6000750"/>
            <a:ext cx="51435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b="1" i="1" dirty="0">
                <a:solidFill>
                  <a:srgbClr val="003300"/>
                </a:solidFill>
                <a:latin typeface="Comic Sans MS" panose="030F0702030302020204" pitchFamily="66" charset="0"/>
              </a:rPr>
              <a:t>GINA 2011; </a:t>
            </a:r>
            <a:endParaRPr lang="ru-RU" b="1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  <a:p>
            <a:pPr algn="r" eaLnBrk="0" hangingPunct="0">
              <a:defRPr/>
            </a:pPr>
            <a:endParaRPr lang="ru-RU" b="1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16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339013" cy="1065212"/>
          </a:xfrm>
          <a:noFill/>
          <a:ln/>
        </p:spPr>
        <p:txBody>
          <a:bodyPr>
            <a:normAutofit/>
          </a:bodyPr>
          <a:lstStyle/>
          <a:p>
            <a:r>
              <a:rPr lang="en-US" sz="2000" b="1" dirty="0" smtClean="0">
                <a:latin typeface="Comic Sans MS" panose="030F0702030302020204" pitchFamily="66" charset="0"/>
              </a:rPr>
              <a:t>GINA </a:t>
            </a:r>
            <a:r>
              <a:rPr lang="en-US" sz="2000" b="1" dirty="0">
                <a:latin typeface="Comic Sans MS" panose="030F0702030302020204" pitchFamily="66" charset="0"/>
              </a:rPr>
              <a:t>200</a:t>
            </a:r>
            <a:r>
              <a:rPr lang="ru-RU" sz="2000" b="1" dirty="0">
                <a:latin typeface="Comic Sans MS" panose="030F0702030302020204" pitchFamily="66" charset="0"/>
              </a:rPr>
              <a:t>6: ступени терапии </a:t>
            </a:r>
            <a:br>
              <a:rPr lang="ru-RU" sz="2000" b="1" dirty="0">
                <a:latin typeface="Comic Sans MS" panose="030F0702030302020204" pitchFamily="66" charset="0"/>
              </a:rPr>
            </a:br>
            <a:r>
              <a:rPr lang="ru-RU" sz="2000" b="1" dirty="0">
                <a:latin typeface="Comic Sans MS" panose="030F0702030302020204" pitchFamily="66" charset="0"/>
              </a:rPr>
              <a:t>ПРИКАЗ МЗ РБ № 807 от 25.10.2006 г. </a:t>
            </a:r>
            <a:br>
              <a:rPr lang="ru-RU" sz="2000" b="1" dirty="0">
                <a:latin typeface="Comic Sans MS" panose="030F0702030302020204" pitchFamily="66" charset="0"/>
              </a:rPr>
            </a:br>
            <a:r>
              <a:rPr lang="ru-RU" sz="2000" b="1" dirty="0">
                <a:latin typeface="Comic Sans MS" panose="030F0702030302020204" pitchFamily="66" charset="0"/>
              </a:rPr>
              <a:t>Клинические протоколы диагностики и лечения БА</a:t>
            </a:r>
          </a:p>
        </p:txBody>
      </p:sp>
      <p:graphicFrame>
        <p:nvGraphicFramePr>
          <p:cNvPr id="251907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3226545"/>
              </p:ext>
            </p:extLst>
          </p:nvPr>
        </p:nvGraphicFramePr>
        <p:xfrm>
          <a:off x="395536" y="1196753"/>
          <a:ext cx="8605589" cy="5641509"/>
        </p:xfrm>
        <a:graphic>
          <a:graphicData uri="http://schemas.openxmlformats.org/drawingml/2006/table">
            <a:tbl>
              <a:tblPr/>
              <a:tblGrid>
                <a:gridCol w="1448072"/>
                <a:gridCol w="1242625"/>
                <a:gridCol w="190536"/>
                <a:gridCol w="1895416"/>
                <a:gridCol w="2205243"/>
                <a:gridCol w="1623697"/>
              </a:tblGrid>
              <a:tr h="56993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Ступень 1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Ступень 2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Ступень 3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Ступень 4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Ступень 5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644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Обучение пациентов, </a:t>
                      </a:r>
                      <a:r>
                        <a:rPr kumimoji="0" 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элиминационные</a:t>
                      </a: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 мероприятия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1638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β</a:t>
                      </a:r>
                      <a:r>
                        <a:rPr kumimoji="0" lang="ru-RU" sz="17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агонисты короткого действия по потребности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8033">
                <a:tc row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Нет поддержи-вающей терапии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Выберите один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Выберите один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Добавьте один или более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Добавьте один или более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70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Низкие дозы ИГКС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Низкие дозы ИГКС+ β</a:t>
                      </a:r>
                      <a:r>
                        <a:rPr kumimoji="0" lang="ru-RU" sz="17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агонист длительного действия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Средние или высокие дозы ИГКС + β</a:t>
                      </a:r>
                      <a:r>
                        <a:rPr kumimoji="0" lang="ru-RU" sz="17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агонист длительного действия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Минимально возможная доза перорального ГКС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АЛП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Средние или высокие дозы ИГКС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АЛП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Анти-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IgE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Низкие дозы ИГКС + АЛП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Теофиллин замедленного высвобождения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3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Низкие дозы ИГКС + теофиллин замедл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енного 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высвобождения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638"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5000"/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Варианты поддерживающей терапии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51957" name="Picture 53" descr="global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57312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2824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0"/>
            <a:ext cx="7116762" cy="1431925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Ступень </a:t>
            </a:r>
            <a:r>
              <a:rPr lang="en-US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</a:t>
            </a: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: легкое </a:t>
            </a:r>
            <a:r>
              <a:rPr lang="ru-RU" sz="29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интермиттирующее</a:t>
            </a: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течение</a:t>
            </a:r>
            <a:r>
              <a:rPr lang="ru-RU" sz="2900" b="1" dirty="0">
                <a:solidFill>
                  <a:schemeClr val="bg2"/>
                </a:solidFill>
                <a:latin typeface="Comic Sans MS" panose="030F0702030302020204" pitchFamily="66" charset="0"/>
              </a:rPr>
              <a:t/>
            </a:r>
            <a:br>
              <a:rPr lang="ru-RU" sz="2900" b="1" dirty="0">
                <a:solidFill>
                  <a:schemeClr val="bg2"/>
                </a:solidFill>
                <a:latin typeface="Comic Sans MS" panose="030F0702030302020204" pitchFamily="66" charset="0"/>
              </a:rPr>
            </a:br>
            <a:endParaRPr lang="ru-RU" sz="29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241667" name="Picture 3" descr="globa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3200" y="242888"/>
            <a:ext cx="1239838" cy="12493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1668" name="Rectangle 4"/>
          <p:cNvSpPr>
            <a:spLocks noChangeArrowheads="1"/>
          </p:cNvSpPr>
          <p:nvPr/>
        </p:nvSpPr>
        <p:spPr bwMode="auto">
          <a:xfrm>
            <a:off x="827088" y="2133600"/>
            <a:ext cx="3397250" cy="314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■  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Симптомы 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&lt;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1 раза в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неделю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Короткие обострения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Ночные симптомы не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более 2 р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/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мес.      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ОФВ1 или ПСВ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Symbol" panose="05050102010706020507" pitchFamily="18" charset="2"/>
              </a:rPr>
              <a:t>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8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0%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от должных      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Суточная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вариабельность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ПСВ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или ОФВ1 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&lt;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20%</a:t>
            </a:r>
          </a:p>
        </p:txBody>
      </p:sp>
      <p:sp>
        <p:nvSpPr>
          <p:cNvPr id="241669" name="Rectangle 5"/>
          <p:cNvSpPr>
            <a:spLocks noChangeArrowheads="1"/>
          </p:cNvSpPr>
          <p:nvPr/>
        </p:nvSpPr>
        <p:spPr bwMode="auto">
          <a:xfrm>
            <a:off x="4587875" y="2347913"/>
            <a:ext cx="4359275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■ </a:t>
            </a:r>
            <a:r>
              <a:rPr lang="ru-RU" sz="2000" b="1">
                <a:solidFill>
                  <a:srgbClr val="FFFF0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Symbol" panose="05050102010706020507" pitchFamily="18" charset="2"/>
              </a:rPr>
              <a:t>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2- агонисты по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необходимости (уровень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доказательности А)</a:t>
            </a:r>
          </a:p>
          <a:p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Пациенты,  имеющие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тяжелые обострения,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должны получать терапию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среднетяжелой астмы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(уровень доказательности 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D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)</a:t>
            </a:r>
          </a:p>
          <a:p>
            <a:pPr>
              <a:spcBef>
                <a:spcPct val="50000"/>
              </a:spcBef>
              <a:buClr>
                <a:srgbClr val="FFFF00"/>
              </a:buClr>
              <a:buSzPct val="70000"/>
              <a:buFont typeface="Wingdings" panose="05000000000000000000" pitchFamily="2" charset="2"/>
              <a:buChar char="ü"/>
            </a:pP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41670" name="Rectangle 6"/>
          <p:cNvSpPr>
            <a:spLocks noChangeArrowheads="1"/>
          </p:cNvSpPr>
          <p:nvPr/>
        </p:nvSpPr>
        <p:spPr bwMode="auto">
          <a:xfrm>
            <a:off x="2916238" y="3246438"/>
            <a:ext cx="5946775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endParaRPr lang="ru-RU" b="1" i="1" dirty="0">
              <a:solidFill>
                <a:srgbClr val="FF3300"/>
              </a:solidFill>
            </a:endParaRPr>
          </a:p>
          <a:p>
            <a:pPr eaLnBrk="0" hangingPunct="0"/>
            <a:endParaRPr lang="ru-RU" b="1" i="1" dirty="0">
              <a:solidFill>
                <a:srgbClr val="FF3300"/>
              </a:solidFill>
            </a:endParaRPr>
          </a:p>
          <a:p>
            <a:pPr eaLnBrk="0" hangingPunct="0"/>
            <a:endParaRPr lang="ru-RU" b="1" i="1" dirty="0">
              <a:solidFill>
                <a:schemeClr val="bg1"/>
              </a:solidFill>
            </a:endParaRPr>
          </a:p>
          <a:p>
            <a:pPr eaLnBrk="0" hangingPunct="0"/>
            <a:endParaRPr lang="ru-RU" b="1" i="1" dirty="0">
              <a:solidFill>
                <a:schemeClr val="bg1"/>
              </a:solidFill>
            </a:endParaRPr>
          </a:p>
          <a:p>
            <a:pPr eaLnBrk="0" hangingPunct="0"/>
            <a:endParaRPr lang="ru-RU" b="1" i="1" dirty="0">
              <a:solidFill>
                <a:schemeClr val="bg1"/>
              </a:solidFill>
            </a:endParaRPr>
          </a:p>
          <a:p>
            <a:pPr eaLnBrk="0" hangingPunct="0"/>
            <a:endParaRPr lang="ru-RU" b="1" i="1" dirty="0">
              <a:solidFill>
                <a:schemeClr val="bg1"/>
              </a:solidFill>
            </a:endParaRPr>
          </a:p>
          <a:p>
            <a:pPr eaLnBrk="0" hangingPunct="0"/>
            <a:endParaRPr lang="ru-RU" b="1" i="1" dirty="0">
              <a:solidFill>
                <a:schemeClr val="bg1"/>
              </a:solidFill>
            </a:endParaRPr>
          </a:p>
          <a:p>
            <a:pPr eaLnBrk="0" hangingPunct="0"/>
            <a:endParaRPr lang="ru-RU" b="1" i="1" dirty="0">
              <a:solidFill>
                <a:schemeClr val="bg1"/>
              </a:solidFill>
            </a:endParaRPr>
          </a:p>
          <a:p>
            <a:pPr eaLnBrk="0" hangingPunct="0"/>
            <a:endParaRPr lang="ru-RU" b="1" i="1" dirty="0">
              <a:solidFill>
                <a:schemeClr val="bg1"/>
              </a:solidFill>
            </a:endParaRPr>
          </a:p>
          <a:p>
            <a:pPr eaLnBrk="0" hangingPunct="0"/>
            <a:endParaRPr lang="ru-RU" b="1" i="1" dirty="0">
              <a:solidFill>
                <a:schemeClr val="bg1"/>
              </a:solidFill>
            </a:endParaRPr>
          </a:p>
          <a:p>
            <a:pPr eaLnBrk="0" hangingPunct="0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241672" name="Text Box 8"/>
          <p:cNvSpPr txBox="1">
            <a:spLocks noChangeArrowheads="1"/>
          </p:cNvSpPr>
          <p:nvPr/>
        </p:nvSpPr>
        <p:spPr bwMode="auto">
          <a:xfrm>
            <a:off x="611188" y="1704975"/>
            <a:ext cx="485261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Клиническая картина до лечения</a:t>
            </a:r>
          </a:p>
        </p:txBody>
      </p:sp>
    </p:spTree>
    <p:extLst>
      <p:ext uri="{BB962C8B-B14F-4D97-AF65-F5344CB8AC3E}">
        <p14:creationId xmlns:p14="http://schemas.microsoft.com/office/powerpoint/2010/main" val="29725956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404813"/>
            <a:ext cx="7092950" cy="12525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Ступень </a:t>
            </a:r>
            <a:r>
              <a:rPr lang="en-US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II</a:t>
            </a: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: легкое </a:t>
            </a:r>
            <a:b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29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персистирующее</a:t>
            </a: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течение</a:t>
            </a:r>
            <a:r>
              <a:rPr lang="ru-RU" sz="2900" b="1" dirty="0">
                <a:latin typeface="Comic Sans MS" panose="030F0702030302020204" pitchFamily="66" charset="0"/>
              </a:rPr>
              <a:t/>
            </a:r>
            <a:br>
              <a:rPr lang="ru-RU" sz="2900" b="1" dirty="0">
                <a:latin typeface="Comic Sans MS" panose="030F0702030302020204" pitchFamily="66" charset="0"/>
              </a:rPr>
            </a:br>
            <a:endParaRPr lang="ru-RU" sz="29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242691" name="Picture 3" descr="globa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3200" y="242888"/>
            <a:ext cx="1239838" cy="12493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2692" name="Rectangle 4"/>
          <p:cNvSpPr>
            <a:spLocks noChangeArrowheads="1"/>
          </p:cNvSpPr>
          <p:nvPr/>
        </p:nvSpPr>
        <p:spPr bwMode="auto">
          <a:xfrm>
            <a:off x="755650" y="2060575"/>
            <a:ext cx="3289300" cy="406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■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Симптомы 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&gt;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1 раза в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неделю, но менее 1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раза в день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Обострения могут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нарушать активность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и сон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Ночные симптомы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более 2 р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/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мес      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ОФВ1 или ПСВ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Symbol" panose="05050102010706020507" pitchFamily="18" charset="2"/>
              </a:rPr>
              <a:t>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8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0%</a:t>
            </a: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от должных      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Суточная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вариабельность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ПСВ</a:t>
            </a:r>
          </a:p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или ОФВ1 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20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- 30</a:t>
            </a: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%</a:t>
            </a:r>
          </a:p>
        </p:txBody>
      </p:sp>
      <p:sp>
        <p:nvSpPr>
          <p:cNvPr id="242693" name="Rectangle 5"/>
          <p:cNvSpPr>
            <a:spLocks noChangeArrowheads="1"/>
          </p:cNvSpPr>
          <p:nvPr/>
        </p:nvSpPr>
        <p:spPr bwMode="auto">
          <a:xfrm>
            <a:off x="4140200" y="1557338"/>
            <a:ext cx="5003800" cy="523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■</a:t>
            </a:r>
            <a:r>
              <a:rPr lang="ru-RU" sz="2000" b="1" dirty="0">
                <a:solidFill>
                  <a:srgbClr val="FFFF0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ru-RU" sz="24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ИГКС (низкие дозы</a:t>
            </a:r>
            <a:r>
              <a:rPr lang="en-US" sz="24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200-500</a:t>
            </a:r>
            <a:r>
              <a:rPr lang="ru-RU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  </a:t>
            </a:r>
          </a:p>
          <a:p>
            <a:r>
              <a:rPr lang="ru-RU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  мкг/</a:t>
            </a:r>
            <a:r>
              <a:rPr lang="ru-RU" b="1" dirty="0" err="1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сут</a:t>
            </a:r>
            <a:r>
              <a:rPr lang="en-US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ru-RU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БДП</a:t>
            </a:r>
            <a:r>
              <a:rPr lang="ru-RU" sz="24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 </a:t>
            </a:r>
            <a:r>
              <a:rPr lang="ru-RU" sz="1600" b="1" dirty="0">
                <a:solidFill>
                  <a:srgbClr val="008000"/>
                </a:solidFill>
                <a:latin typeface="Comic Sans MS" panose="030F0702030302020204" pitchFamily="66" charset="0"/>
              </a:rPr>
              <a:t>(уровень доказательности А)</a:t>
            </a:r>
          </a:p>
          <a:p>
            <a:endParaRPr lang="ru-RU" sz="1600" b="1" dirty="0">
              <a:solidFill>
                <a:srgbClr val="008000"/>
              </a:solidFill>
              <a:latin typeface="Comic Sans MS" panose="030F0702030302020204" pitchFamily="66" charset="0"/>
            </a:endParaRPr>
          </a:p>
          <a:p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2000" b="1" u="sng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Альтернативный выбор</a:t>
            </a:r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– менее </a:t>
            </a:r>
            <a:endParaRPr lang="en-US" sz="2000" b="1" dirty="0">
              <a:solidFill>
                <a:srgbClr val="008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  </a:t>
            </a:r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эффективны, чем ИГКС (уровень </a:t>
            </a:r>
            <a:endParaRPr lang="en-US" sz="2000" b="1" dirty="0">
              <a:solidFill>
                <a:srgbClr val="008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  </a:t>
            </a:r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доказательности А),  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  расположены в порядке    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  увеличения стоимости</a:t>
            </a: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:</a:t>
            </a: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Ингибиторы </a:t>
            </a:r>
            <a:r>
              <a:rPr lang="ru-RU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лейкотриеновых</a:t>
            </a: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endParaRPr lang="en-US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</a:t>
            </a:r>
            <a:r>
              <a:rPr lang="ru-RU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рецепторов или</a:t>
            </a:r>
            <a:endParaRPr lang="ru-RU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Теофиллин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пролонгированного 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</a:p>
          <a:p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действия или</a:t>
            </a:r>
          </a:p>
          <a:p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Кромоны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Симптоматическая терапия по </a:t>
            </a:r>
            <a:endParaRPr lang="en-US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требованию</a:t>
            </a: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42695" name="Text Box 7"/>
          <p:cNvSpPr txBox="1">
            <a:spLocks noChangeArrowheads="1"/>
          </p:cNvSpPr>
          <p:nvPr/>
        </p:nvSpPr>
        <p:spPr bwMode="auto">
          <a:xfrm>
            <a:off x="611188" y="1700213"/>
            <a:ext cx="35591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Клиническая картина до лечения</a:t>
            </a:r>
          </a:p>
        </p:txBody>
      </p:sp>
    </p:spTree>
    <p:extLst>
      <p:ext uri="{BB962C8B-B14F-4D97-AF65-F5344CB8AC3E}">
        <p14:creationId xmlns:p14="http://schemas.microsoft.com/office/powerpoint/2010/main" val="103854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188913"/>
            <a:ext cx="7116763" cy="1431925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Ступень </a:t>
            </a:r>
            <a:r>
              <a:rPr lang="en-US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III</a:t>
            </a: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: среднетяжелое </a:t>
            </a:r>
            <a:r>
              <a:rPr lang="ru-RU" sz="29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персистирующее</a:t>
            </a: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течение</a:t>
            </a:r>
            <a:r>
              <a:rPr lang="ru-RU" sz="2900" b="1" dirty="0">
                <a:solidFill>
                  <a:schemeClr val="bg2"/>
                </a:solidFill>
                <a:latin typeface="Comic Sans MS" panose="030F0702030302020204" pitchFamily="66" charset="0"/>
              </a:rPr>
              <a:t/>
            </a:r>
            <a:br>
              <a:rPr lang="ru-RU" sz="2900" b="1" dirty="0">
                <a:solidFill>
                  <a:schemeClr val="bg2"/>
                </a:solidFill>
                <a:latin typeface="Comic Sans MS" panose="030F0702030302020204" pitchFamily="66" charset="0"/>
              </a:rPr>
            </a:br>
            <a:endParaRPr lang="ru-RU" sz="29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243715" name="Picture 3" descr="globa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3200" y="242888"/>
            <a:ext cx="1239838" cy="12493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3716" name="Rectangle 4"/>
          <p:cNvSpPr>
            <a:spLocks noChangeArrowheads="1"/>
          </p:cNvSpPr>
          <p:nvPr/>
        </p:nvSpPr>
        <p:spPr bwMode="auto">
          <a:xfrm>
            <a:off x="512907" y="1919060"/>
            <a:ext cx="3397250" cy="44935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Ежедневные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симптомы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Обострения могут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нарушать активность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и сон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Ночные симптомы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более 1 р/неделю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Ежедневный прием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короткодействующих </a:t>
            </a:r>
            <a:r>
              <a:rPr lang="el-GR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β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2-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  агонистов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ОФВ1 или ПСВ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Symbol" panose="05050102010706020507" pitchFamily="18" charset="2"/>
              </a:rPr>
              <a:t>60 -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8</a:t>
            </a:r>
            <a:r>
              <a:rPr lang="en-US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0%</a:t>
            </a:r>
            <a:endParaRPr lang="ru-RU" sz="18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от должных       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Суточная </a:t>
            </a:r>
          </a:p>
          <a:p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вариабельность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ПСВ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или ОФВ1 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&gt;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30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%</a:t>
            </a:r>
          </a:p>
        </p:txBody>
      </p:sp>
      <p:sp>
        <p:nvSpPr>
          <p:cNvPr id="243717" name="Rectangle 5"/>
          <p:cNvSpPr>
            <a:spLocks noChangeArrowheads="1"/>
          </p:cNvSpPr>
          <p:nvPr/>
        </p:nvSpPr>
        <p:spPr bwMode="auto">
          <a:xfrm>
            <a:off x="4299880" y="1196752"/>
            <a:ext cx="4556125" cy="510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■ </a:t>
            </a:r>
            <a:r>
              <a:rPr lang="ru-RU" sz="1800" b="1" u="sng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Комбинация </a:t>
            </a:r>
          </a:p>
          <a:p>
            <a:r>
              <a:rPr lang="ru-RU" sz="18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 ИГКС (низкие-средние дозы</a:t>
            </a:r>
            <a:r>
              <a:rPr lang="en-US" sz="18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endParaRPr lang="ru-RU" sz="1800" b="1" dirty="0">
              <a:solidFill>
                <a:srgbClr val="008000"/>
              </a:solidFill>
              <a:latin typeface="Comic Sans MS" panose="030F0702030302020204" pitchFamily="66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ru-RU" sz="18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sz="18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200-1000 </a:t>
            </a:r>
            <a:r>
              <a:rPr lang="ru-RU" sz="1800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мкг/</a:t>
            </a:r>
            <a:r>
              <a:rPr lang="ru-RU" sz="1800" b="1" dirty="0" err="1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сут</a:t>
            </a:r>
            <a:r>
              <a:rPr lang="en-US" sz="1800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 </a:t>
            </a:r>
            <a:r>
              <a:rPr lang="ru-RU" sz="1800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БДП</a:t>
            </a:r>
            <a:r>
              <a:rPr lang="ru-RU" sz="18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ru-RU" sz="1800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 + </a:t>
            </a:r>
            <a:r>
              <a:rPr lang="ru-RU" sz="1800" b="1" dirty="0" smtClean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пролонгированные </a:t>
            </a:r>
            <a:r>
              <a:rPr lang="el-GR" sz="18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β</a:t>
            </a:r>
            <a:r>
              <a:rPr lang="ru-RU" sz="18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2-агонисты </a:t>
            </a:r>
            <a:r>
              <a:rPr lang="ru-RU" sz="1800" b="1" dirty="0">
                <a:solidFill>
                  <a:srgbClr val="008000"/>
                </a:solidFill>
                <a:latin typeface="Comic Sans MS" panose="030F0702030302020204" pitchFamily="66" charset="0"/>
              </a:rPr>
              <a:t>(уровень </a:t>
            </a:r>
            <a:r>
              <a:rPr lang="ru-RU" sz="1800" b="1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доказательности </a:t>
            </a:r>
            <a:r>
              <a:rPr lang="ru-RU" sz="1800" b="1" dirty="0">
                <a:solidFill>
                  <a:srgbClr val="008000"/>
                </a:solidFill>
                <a:latin typeface="Comic Sans MS" panose="030F0702030302020204" pitchFamily="66" charset="0"/>
              </a:rPr>
              <a:t>А</a:t>
            </a:r>
            <a:r>
              <a:rPr lang="ru-RU" sz="1800" b="1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)</a:t>
            </a:r>
          </a:p>
          <a:p>
            <a:endParaRPr lang="ru-RU" sz="18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18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Альтернативный выбор: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ИГКС (средние дозы) +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теофиллин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ИГКС (средние дозы) + </a:t>
            </a:r>
            <a:r>
              <a:rPr lang="ru-RU" sz="1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пролон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-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</a:t>
            </a:r>
            <a:r>
              <a:rPr lang="ru-RU" sz="1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гированные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l-GR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β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2-агонисты </a:t>
            </a:r>
            <a:r>
              <a:rPr lang="en-US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per </a:t>
            </a:r>
            <a:r>
              <a:rPr lang="en-US" sz="1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os</a:t>
            </a:r>
            <a:endParaRPr lang="en-US" sz="18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ИГКС (средние дозы) +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ингибиторы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</a:t>
            </a:r>
            <a:r>
              <a:rPr lang="ru-RU" sz="1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лейкотриеновых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рецепторов</a:t>
            </a:r>
          </a:p>
          <a:p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Симптоматическая терапия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по требованию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endParaRPr lang="ru-RU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3719" name="Text Box 7"/>
          <p:cNvSpPr txBox="1">
            <a:spLocks noChangeArrowheads="1"/>
          </p:cNvSpPr>
          <p:nvPr/>
        </p:nvSpPr>
        <p:spPr bwMode="auto">
          <a:xfrm>
            <a:off x="415207" y="1544169"/>
            <a:ext cx="35926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Клиническая картина до лечения</a:t>
            </a:r>
          </a:p>
        </p:txBody>
      </p:sp>
    </p:spTree>
    <p:extLst>
      <p:ext uri="{BB962C8B-B14F-4D97-AF65-F5344CB8AC3E}">
        <p14:creationId xmlns:p14="http://schemas.microsoft.com/office/powerpoint/2010/main" val="13734215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700213"/>
            <a:ext cx="302418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8819" name="Text Box 3"/>
          <p:cNvSpPr txBox="1">
            <a:spLocks noChangeArrowheads="1"/>
          </p:cNvSpPr>
          <p:nvPr/>
        </p:nvSpPr>
        <p:spPr bwMode="auto">
          <a:xfrm>
            <a:off x="1889124" y="454025"/>
            <a:ext cx="4267051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7" tIns="44450" rIns="90487" bIns="4445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Бронхиальная астма</a:t>
            </a:r>
          </a:p>
        </p:txBody>
      </p:sp>
      <p:sp>
        <p:nvSpPr>
          <p:cNvPr id="418820" name="Text Box 4"/>
          <p:cNvSpPr txBox="1">
            <a:spLocks noChangeArrowheads="1"/>
          </p:cNvSpPr>
          <p:nvPr/>
        </p:nvSpPr>
        <p:spPr bwMode="auto">
          <a:xfrm>
            <a:off x="900113" y="1844675"/>
            <a:ext cx="4641850" cy="10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/>
          <a:p>
            <a:r>
              <a:rPr lang="ru-RU" sz="2000" b="1" dirty="0">
                <a:cs typeface="Arial" panose="020B0604020202020204" pitchFamily="34" charset="0"/>
              </a:rPr>
              <a:t>■   </a:t>
            </a:r>
            <a:r>
              <a:rPr lang="ru-RU" sz="2000" b="1" dirty="0">
                <a:latin typeface="Comic Sans MS" panose="030F0702030302020204" pitchFamily="66" charset="0"/>
              </a:rPr>
              <a:t>Хроническое воспалительное </a:t>
            </a:r>
          </a:p>
          <a:p>
            <a:r>
              <a:rPr lang="ru-RU" sz="2000" b="1" dirty="0">
                <a:latin typeface="Comic Sans MS" panose="030F0702030302020204" pitchFamily="66" charset="0"/>
              </a:rPr>
              <a:t>   заболевание дыхательных  </a:t>
            </a:r>
          </a:p>
          <a:p>
            <a:r>
              <a:rPr lang="ru-RU" sz="2000" b="1" dirty="0">
                <a:latin typeface="Comic Sans MS" panose="030F0702030302020204" pitchFamily="66" charset="0"/>
              </a:rPr>
              <a:t>   путей</a:t>
            </a:r>
          </a:p>
        </p:txBody>
      </p:sp>
      <p:sp>
        <p:nvSpPr>
          <p:cNvPr id="418821" name="Text Box 5"/>
          <p:cNvSpPr txBox="1">
            <a:spLocks noChangeArrowheads="1"/>
          </p:cNvSpPr>
          <p:nvPr/>
        </p:nvSpPr>
        <p:spPr bwMode="auto">
          <a:xfrm>
            <a:off x="827088" y="3284538"/>
            <a:ext cx="7323137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/>
          <a:p>
            <a:r>
              <a:rPr lang="ru-RU" sz="2000" b="1">
                <a:cs typeface="Arial" panose="020B0604020202020204" pitchFamily="34" charset="0"/>
              </a:rPr>
              <a:t>■   </a:t>
            </a:r>
            <a:r>
              <a:rPr lang="ru-RU" sz="2000" b="1">
                <a:latin typeface="Comic Sans MS" panose="030F0702030302020204" pitchFamily="66" charset="0"/>
              </a:rPr>
              <a:t>Формирование </a:t>
            </a:r>
            <a:r>
              <a:rPr lang="ru-RU" sz="2000" b="1">
                <a:solidFill>
                  <a:srgbClr val="000066"/>
                </a:solidFill>
                <a:latin typeface="Comic Sans MS" panose="030F0702030302020204" pitchFamily="66" charset="0"/>
              </a:rPr>
              <a:t>гиперреактивности</a:t>
            </a:r>
            <a:r>
              <a:rPr lang="ru-RU" sz="2000" b="1">
                <a:latin typeface="Comic Sans MS" panose="030F0702030302020204" pitchFamily="66" charset="0"/>
              </a:rPr>
              <a:t> бронхов, что</a:t>
            </a:r>
          </a:p>
          <a:p>
            <a:r>
              <a:rPr lang="ru-RU" sz="2000" b="1">
                <a:latin typeface="Comic Sans MS" panose="030F0702030302020204" pitchFamily="66" charset="0"/>
              </a:rPr>
              <a:t>   проявляется повторяющимися эпизодами </a:t>
            </a:r>
            <a:r>
              <a:rPr lang="ru-RU" sz="2000" b="1">
                <a:solidFill>
                  <a:srgbClr val="000066"/>
                </a:solidFill>
                <a:latin typeface="Comic Sans MS" panose="030F0702030302020204" pitchFamily="66" charset="0"/>
              </a:rPr>
              <a:t>свистящих </a:t>
            </a:r>
          </a:p>
          <a:p>
            <a:r>
              <a:rPr lang="ru-RU" sz="2000" b="1">
                <a:solidFill>
                  <a:srgbClr val="000066"/>
                </a:solidFill>
                <a:latin typeface="Comic Sans MS" panose="030F0702030302020204" pitchFamily="66" charset="0"/>
              </a:rPr>
              <a:t>   хрипов, одышки, чувства стеснения в груди и  </a:t>
            </a:r>
          </a:p>
          <a:p>
            <a:r>
              <a:rPr lang="ru-RU" sz="2000" b="1">
                <a:solidFill>
                  <a:srgbClr val="000066"/>
                </a:solidFill>
                <a:latin typeface="Comic Sans MS" panose="030F0702030302020204" pitchFamily="66" charset="0"/>
              </a:rPr>
              <a:t>   кашля,особенно ночью или ранним утром</a:t>
            </a:r>
          </a:p>
        </p:txBody>
      </p:sp>
      <p:sp>
        <p:nvSpPr>
          <p:cNvPr id="418822" name="Text Box 6"/>
          <p:cNvSpPr txBox="1">
            <a:spLocks noChangeArrowheads="1"/>
          </p:cNvSpPr>
          <p:nvPr/>
        </p:nvSpPr>
        <p:spPr bwMode="auto">
          <a:xfrm>
            <a:off x="1168400" y="5033963"/>
            <a:ext cx="18097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endParaRPr lang="ru-RU"/>
          </a:p>
        </p:txBody>
      </p:sp>
      <p:sp>
        <p:nvSpPr>
          <p:cNvPr id="418823" name="Text Box 7"/>
          <p:cNvSpPr txBox="1">
            <a:spLocks noChangeArrowheads="1"/>
          </p:cNvSpPr>
          <p:nvPr/>
        </p:nvSpPr>
        <p:spPr bwMode="auto">
          <a:xfrm>
            <a:off x="755650" y="4948238"/>
            <a:ext cx="8545513" cy="161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ru-RU" sz="2000" b="1">
                <a:cs typeface="Arial" panose="020B0604020202020204" pitchFamily="34" charset="0"/>
              </a:rPr>
              <a:t>■    </a:t>
            </a:r>
            <a:r>
              <a:rPr lang="ru-RU" sz="2000" b="1">
                <a:latin typeface="Comic Sans MS" panose="030F0702030302020204" pitchFamily="66" charset="0"/>
              </a:rPr>
              <a:t>Эти эпизоды обычно связаны с распространенной, но </a:t>
            </a:r>
          </a:p>
          <a:p>
            <a:r>
              <a:rPr lang="ru-RU" sz="2000" b="1">
                <a:latin typeface="Comic Sans MS" panose="030F0702030302020204" pitchFamily="66" charset="0"/>
              </a:rPr>
              <a:t>    </a:t>
            </a:r>
            <a:r>
              <a:rPr lang="ru-RU" sz="2000" b="1">
                <a:solidFill>
                  <a:srgbClr val="000066"/>
                </a:solidFill>
                <a:latin typeface="Comic Sans MS" panose="030F0702030302020204" pitchFamily="66" charset="0"/>
              </a:rPr>
              <a:t>изменяющейся</a:t>
            </a:r>
            <a:r>
              <a:rPr lang="ru-RU" sz="2000" b="1">
                <a:latin typeface="Comic Sans MS" panose="030F0702030302020204" pitchFamily="66" charset="0"/>
              </a:rPr>
              <a:t> по выраженности </a:t>
            </a:r>
            <a:r>
              <a:rPr lang="ru-RU" sz="2000" b="1">
                <a:solidFill>
                  <a:srgbClr val="000066"/>
                </a:solidFill>
                <a:latin typeface="Comic Sans MS" panose="030F0702030302020204" pitchFamily="66" charset="0"/>
              </a:rPr>
              <a:t>бронхиальной обструкцией</a:t>
            </a:r>
            <a:r>
              <a:rPr lang="ru-RU" sz="2000" b="1">
                <a:latin typeface="Comic Sans MS" panose="030F0702030302020204" pitchFamily="66" charset="0"/>
              </a:rPr>
              <a:t>, </a:t>
            </a:r>
          </a:p>
          <a:p>
            <a:r>
              <a:rPr lang="ru-RU" sz="2000" b="1">
                <a:latin typeface="Comic Sans MS" panose="030F0702030302020204" pitchFamily="66" charset="0"/>
              </a:rPr>
              <a:t>    которая часто бывает </a:t>
            </a:r>
            <a:r>
              <a:rPr lang="ru-RU" sz="2000" b="1">
                <a:solidFill>
                  <a:srgbClr val="000066"/>
                </a:solidFill>
                <a:latin typeface="Comic Sans MS" panose="030F0702030302020204" pitchFamily="66" charset="0"/>
              </a:rPr>
              <a:t>обратима</a:t>
            </a:r>
            <a:r>
              <a:rPr lang="ru-RU" sz="2000" b="1">
                <a:latin typeface="Comic Sans MS" panose="030F0702030302020204" pitchFamily="66" charset="0"/>
              </a:rPr>
              <a:t> либо спонтанно, либо под</a:t>
            </a:r>
          </a:p>
          <a:p>
            <a:r>
              <a:rPr lang="ru-RU" sz="2000" b="1">
                <a:latin typeface="Comic Sans MS" panose="030F0702030302020204" pitchFamily="66" charset="0"/>
              </a:rPr>
              <a:t>    влиянием лечения</a:t>
            </a:r>
          </a:p>
          <a:p>
            <a:endParaRPr lang="ru-RU" sz="2000" b="1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53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8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18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18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821" grpId="0"/>
      <p:bldP spid="41882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3038" y="60325"/>
            <a:ext cx="7116763" cy="1431925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Ступень </a:t>
            </a:r>
            <a:r>
              <a:rPr lang="en-US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IV</a:t>
            </a: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: тяжелое </a:t>
            </a:r>
            <a:r>
              <a:rPr lang="ru-RU" sz="29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персистирующее</a:t>
            </a: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течение</a:t>
            </a:r>
            <a:r>
              <a:rPr lang="ru-RU" sz="2900" b="1" dirty="0">
                <a:latin typeface="Comic Sans MS" panose="030F0702030302020204" pitchFamily="66" charset="0"/>
              </a:rPr>
              <a:t/>
            </a:r>
            <a:br>
              <a:rPr lang="ru-RU" sz="2900" b="1" dirty="0">
                <a:latin typeface="Comic Sans MS" panose="030F0702030302020204" pitchFamily="66" charset="0"/>
              </a:rPr>
            </a:br>
            <a:endParaRPr lang="ru-RU" sz="29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244739" name="Picture 3" descr="globa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3200" y="242888"/>
            <a:ext cx="1239838" cy="12493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4740" name="Rectangle 4"/>
          <p:cNvSpPr>
            <a:spLocks noChangeArrowheads="1"/>
          </p:cNvSpPr>
          <p:nvPr/>
        </p:nvSpPr>
        <p:spPr bwMode="auto">
          <a:xfrm>
            <a:off x="755650" y="1916113"/>
            <a:ext cx="3397250" cy="375487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■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Ежедневные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симптомы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Частые обострения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Частые ночные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симптомы</a:t>
            </a:r>
          </a:p>
          <a:p>
            <a:r>
              <a:rPr lang="ru-RU" sz="1800" dirty="0">
                <a:latin typeface="Comic Sans MS" panose="030F0702030302020204" pitchFamily="66" charset="0"/>
              </a:rPr>
              <a:t>   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Ограничение физической 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активности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ОФВ1 или ПСВ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≤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sym typeface="Symbol" panose="05050102010706020507" pitchFamily="18" charset="2"/>
              </a:rPr>
              <a:t>60%</a:t>
            </a:r>
            <a:endParaRPr lang="ru-RU" sz="18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</a:t>
            </a:r>
            <a:r>
              <a:rPr lang="en-US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от должных      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Суточная 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вариабельность</a:t>
            </a:r>
            <a:r>
              <a:rPr lang="en-US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ПСВ</a:t>
            </a:r>
          </a:p>
          <a:p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или ОФВ1 </a:t>
            </a:r>
            <a:r>
              <a:rPr lang="en-US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&gt;</a:t>
            </a:r>
            <a:r>
              <a:rPr lang="ru-RU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30</a:t>
            </a:r>
            <a:r>
              <a:rPr lang="en-US" sz="1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%</a:t>
            </a:r>
          </a:p>
        </p:txBody>
      </p:sp>
      <p:sp>
        <p:nvSpPr>
          <p:cNvPr id="244741" name="Rectangle 5"/>
          <p:cNvSpPr>
            <a:spLocks noChangeArrowheads="1"/>
          </p:cNvSpPr>
          <p:nvPr/>
        </p:nvSpPr>
        <p:spPr bwMode="auto">
          <a:xfrm>
            <a:off x="3925463" y="1196752"/>
            <a:ext cx="5219700" cy="5786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 ■</a:t>
            </a:r>
            <a:r>
              <a:rPr lang="ru-RU" sz="2000" b="1" dirty="0">
                <a:solidFill>
                  <a:srgbClr val="FFFF0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ru-RU" sz="2400" b="1" u="sng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Комбинация </a:t>
            </a:r>
          </a:p>
          <a:p>
            <a:r>
              <a:rPr lang="ru-RU" sz="24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      ИГКС (высокие дозы </a:t>
            </a:r>
            <a:r>
              <a:rPr lang="ru-RU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  </a:t>
            </a:r>
          </a:p>
          <a:p>
            <a:r>
              <a:rPr lang="ru-RU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        </a:t>
            </a:r>
            <a:r>
              <a:rPr lang="en-US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&gt;1000 </a:t>
            </a:r>
            <a:r>
              <a:rPr lang="ru-RU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мкг/</a:t>
            </a:r>
            <a:r>
              <a:rPr lang="ru-RU" b="1" dirty="0" err="1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сут</a:t>
            </a:r>
            <a:r>
              <a:rPr lang="en-US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 </a:t>
            </a:r>
            <a:r>
              <a:rPr lang="ru-RU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БДП</a:t>
            </a:r>
            <a:r>
              <a:rPr lang="ru-RU" sz="24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 +   </a:t>
            </a:r>
          </a:p>
          <a:p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  <a:sym typeface="Symbol" panose="05050102010706020507" pitchFamily="18" charset="2"/>
              </a:rPr>
              <a:t>       пролонгированные </a:t>
            </a:r>
            <a:r>
              <a:rPr lang="el-GR" sz="20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β</a:t>
            </a:r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2- </a:t>
            </a:r>
          </a:p>
          <a:p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Symbol" panose="05050102010706020507" pitchFamily="18" charset="2"/>
              </a:rPr>
              <a:t>       агонисты </a:t>
            </a:r>
            <a:r>
              <a:rPr lang="ru-RU" sz="1600" b="1" dirty="0">
                <a:solidFill>
                  <a:srgbClr val="008000"/>
                </a:solidFill>
                <a:latin typeface="Comic Sans MS" panose="030F0702030302020204" pitchFamily="66" charset="0"/>
              </a:rPr>
              <a:t>(уровень доказательности А)</a:t>
            </a:r>
          </a:p>
          <a:p>
            <a:endParaRPr lang="ru-RU" sz="1600" b="1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    ■ </a:t>
            </a:r>
            <a:r>
              <a:rPr lang="ru-RU" sz="20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+ если необходимо: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     ■ </a:t>
            </a: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теофиллины </a:t>
            </a: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     ■ 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ингибиторы </a:t>
            </a:r>
            <a:r>
              <a:rPr lang="ru-RU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лейкотриеновых</a:t>
            </a: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     рецепторов</a:t>
            </a:r>
            <a:endParaRPr lang="en-US" sz="20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     </a:t>
            </a:r>
            <a:r>
              <a:rPr 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■ </a:t>
            </a: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пролонгированные 	пероральные </a:t>
            </a:r>
            <a:r>
              <a:rPr lang="el-G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β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2-агонисты</a:t>
            </a:r>
            <a:endParaRPr lang="el-GR" sz="20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     ■</a:t>
            </a:r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</a:rPr>
              <a:t> пероральные ГКС</a:t>
            </a:r>
          </a:p>
          <a:p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     ■ 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Симптоматическая терапия по   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      требованию</a:t>
            </a:r>
          </a:p>
          <a:p>
            <a:endParaRPr lang="ru-RU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4743" name="Text Box 7"/>
          <p:cNvSpPr txBox="1">
            <a:spLocks noChangeArrowheads="1"/>
          </p:cNvSpPr>
          <p:nvPr/>
        </p:nvSpPr>
        <p:spPr bwMode="auto">
          <a:xfrm>
            <a:off x="352425" y="1477962"/>
            <a:ext cx="3975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Клиническая картина до лечения</a:t>
            </a:r>
          </a:p>
        </p:txBody>
      </p:sp>
      <p:sp>
        <p:nvSpPr>
          <p:cNvPr id="244744" name="Rectangle 8"/>
          <p:cNvSpPr>
            <a:spLocks noChangeArrowheads="1"/>
          </p:cNvSpPr>
          <p:nvPr/>
        </p:nvSpPr>
        <p:spPr bwMode="auto">
          <a:xfrm>
            <a:off x="827088" y="3429000"/>
            <a:ext cx="144462" cy="1444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729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142875" y="428625"/>
            <a:ext cx="7715250" cy="684213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Подход к терапии, ориентированный на контроль заболевания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1714500"/>
          <a:ext cx="8215312" cy="457698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90787"/>
                <a:gridCol w="686309"/>
                <a:gridCol w="3838216"/>
              </a:tblGrid>
              <a:tr h="118864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Уровень контроля</a:t>
                      </a:r>
                      <a:endParaRPr lang="ru-RU" sz="24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Терапевтическое действие</a:t>
                      </a:r>
                    </a:p>
                    <a:p>
                      <a:endParaRPr lang="ru-RU" sz="24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34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33CC"/>
                          </a:solidFill>
                          <a:latin typeface="Comic Sans MS" panose="030F0702030302020204" pitchFamily="66" charset="0"/>
                        </a:rPr>
                        <a:t>Контролируемая БА</a:t>
                      </a:r>
                      <a:endParaRPr lang="ru-RU" sz="1800" b="1" dirty="0">
                        <a:solidFill>
                          <a:srgbClr val="0033CC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</a:rPr>
                        <a:t>Выбрать минимальный объем поддерживающей терапии, обеспечивающий контроль</a:t>
                      </a:r>
                      <a:endParaRPr lang="ru-RU" sz="1800" b="1" dirty="0">
                        <a:solidFill>
                          <a:srgbClr val="0066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645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33CC"/>
                          </a:solidFill>
                          <a:latin typeface="Comic Sans MS" panose="030F0702030302020204" pitchFamily="66" charset="0"/>
                        </a:rPr>
                        <a:t>Частично контролируемая БА</a:t>
                      </a:r>
                      <a:endParaRPr lang="ru-RU" sz="1800" b="1" dirty="0">
                        <a:solidFill>
                          <a:srgbClr val="0033CC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</a:rPr>
                        <a:t>Рассмотреть целесообразность увеличения объема терапии («ступень вверх») для достижения контроля</a:t>
                      </a:r>
                      <a:endParaRPr lang="ru-RU" sz="1800" b="1" dirty="0">
                        <a:solidFill>
                          <a:srgbClr val="0066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34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33CC"/>
                          </a:solidFill>
                          <a:latin typeface="Comic Sans MS" panose="030F0702030302020204" pitchFamily="66" charset="0"/>
                        </a:rPr>
                        <a:t>Неконтролируемая БА</a:t>
                      </a:r>
                      <a:endParaRPr lang="ru-RU" sz="1800" b="1" dirty="0">
                        <a:solidFill>
                          <a:srgbClr val="0033CC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</a:rPr>
                        <a:t>Увеличивать объем терапии до тех пор, пока контроль над БА не будет достигнут</a:t>
                      </a:r>
                      <a:endParaRPr lang="ru-RU" sz="1800" b="1" dirty="0">
                        <a:solidFill>
                          <a:srgbClr val="0066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792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33CC"/>
                          </a:solidFill>
                          <a:latin typeface="Comic Sans MS" panose="030F0702030302020204" pitchFamily="66" charset="0"/>
                        </a:rPr>
                        <a:t>Обострение</a:t>
                      </a:r>
                      <a:endParaRPr lang="ru-RU" sz="1800" b="1" dirty="0">
                        <a:solidFill>
                          <a:srgbClr val="0033CC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</a:rPr>
                        <a:t>Лечить как обострение</a:t>
                      </a:r>
                      <a:endParaRPr lang="ru-RU" sz="1800" b="1" dirty="0">
                        <a:solidFill>
                          <a:srgbClr val="0066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1439" marR="91439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Стрелка вниз 4"/>
          <p:cNvSpPr/>
          <p:nvPr/>
        </p:nvSpPr>
        <p:spPr>
          <a:xfrm>
            <a:off x="3786188" y="1714500"/>
            <a:ext cx="1357312" cy="235743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1880409"/>
            <a:ext cx="553998" cy="1977219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Уменьшить</a:t>
            </a:r>
          </a:p>
        </p:txBody>
      </p:sp>
      <p:sp>
        <p:nvSpPr>
          <p:cNvPr id="7" name="Стрелка вверх 6"/>
          <p:cNvSpPr/>
          <p:nvPr/>
        </p:nvSpPr>
        <p:spPr>
          <a:xfrm>
            <a:off x="3786188" y="4149725"/>
            <a:ext cx="1357312" cy="2357438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3372" y="4523940"/>
            <a:ext cx="553998" cy="1857388"/>
          </a:xfrm>
          <a:prstGeom prst="rect">
            <a:avLst/>
          </a:prstGeom>
          <a:solidFill>
            <a:srgbClr val="FFFF00"/>
          </a:solidFill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Увеличить</a:t>
            </a:r>
          </a:p>
        </p:txBody>
      </p:sp>
      <p:sp>
        <p:nvSpPr>
          <p:cNvPr id="44065" name="TextBox 8"/>
          <p:cNvSpPr txBox="1">
            <a:spLocks noChangeArrowheads="1"/>
          </p:cNvSpPr>
          <p:nvPr/>
        </p:nvSpPr>
        <p:spPr bwMode="auto">
          <a:xfrm>
            <a:off x="5643563" y="1143000"/>
            <a:ext cx="24288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b="1" dirty="0">
                <a:latin typeface="Comic Sans MS" panose="030F0702030302020204" pitchFamily="66" charset="0"/>
              </a:rPr>
              <a:t>GINA, 2011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928938" y="6488113"/>
            <a:ext cx="62150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b="1" i="1" dirty="0">
                <a:solidFill>
                  <a:srgbClr val="003300"/>
                </a:solidFill>
                <a:latin typeface="Comic Sans MS" panose="030F0702030302020204" pitchFamily="66" charset="0"/>
              </a:rPr>
              <a:t>GINA 2011; </a:t>
            </a:r>
            <a:endParaRPr lang="ru-RU" b="1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41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57200"/>
            <a:ext cx="7772400" cy="1143000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Расчетные </a:t>
            </a:r>
            <a:r>
              <a:rPr lang="ru-RU" sz="29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эквипотентные</a:t>
            </a: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дозы ИГКС</a:t>
            </a:r>
            <a:b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Взрослые</a:t>
            </a:r>
          </a:p>
        </p:txBody>
      </p:sp>
      <p:grpSp>
        <p:nvGrpSpPr>
          <p:cNvPr id="220163" name="Group 3"/>
          <p:cNvGrpSpPr>
            <a:grpSpLocks/>
          </p:cNvGrpSpPr>
          <p:nvPr/>
        </p:nvGrpSpPr>
        <p:grpSpPr bwMode="auto">
          <a:xfrm>
            <a:off x="611188" y="1412776"/>
            <a:ext cx="8151812" cy="4854674"/>
            <a:chOff x="432" y="1248"/>
            <a:chExt cx="4896" cy="2695"/>
          </a:xfrm>
        </p:grpSpPr>
        <p:sp>
          <p:nvSpPr>
            <p:cNvPr id="220164" name="Rectangle 4"/>
            <p:cNvSpPr>
              <a:spLocks noChangeArrowheads="1"/>
            </p:cNvSpPr>
            <p:nvPr/>
          </p:nvSpPr>
          <p:spPr bwMode="auto">
            <a:xfrm>
              <a:off x="4104" y="3502"/>
              <a:ext cx="1224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&gt; 2000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65" name="Rectangle 5"/>
            <p:cNvSpPr>
              <a:spLocks noChangeArrowheads="1"/>
            </p:cNvSpPr>
            <p:nvPr/>
          </p:nvSpPr>
          <p:spPr bwMode="auto">
            <a:xfrm>
              <a:off x="2880" y="3502"/>
              <a:ext cx="1224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1000-2000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66" name="Rectangle 6"/>
            <p:cNvSpPr>
              <a:spLocks noChangeArrowheads="1"/>
            </p:cNvSpPr>
            <p:nvPr/>
          </p:nvSpPr>
          <p:spPr bwMode="auto">
            <a:xfrm>
              <a:off x="1776" y="3502"/>
              <a:ext cx="1104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400-1000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67" name="Rectangle 7"/>
            <p:cNvSpPr>
              <a:spLocks noChangeArrowheads="1"/>
            </p:cNvSpPr>
            <p:nvPr/>
          </p:nvSpPr>
          <p:spPr bwMode="auto">
            <a:xfrm>
              <a:off x="432" y="3502"/>
              <a:ext cx="1344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ru-RU" sz="1800" b="1">
                  <a:latin typeface="Comic Sans MS" panose="030F0702030302020204" pitchFamily="66" charset="0"/>
                </a:rPr>
                <a:t>Триамцинолона ацетонид</a:t>
              </a:r>
            </a:p>
          </p:txBody>
        </p:sp>
        <p:sp>
          <p:nvSpPr>
            <p:cNvPr id="220168" name="Rectangle 8"/>
            <p:cNvSpPr>
              <a:spLocks noChangeArrowheads="1"/>
            </p:cNvSpPr>
            <p:nvPr/>
          </p:nvSpPr>
          <p:spPr bwMode="auto">
            <a:xfrm>
              <a:off x="4104" y="3070"/>
              <a:ext cx="122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&gt; 500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69" name="Rectangle 9"/>
            <p:cNvSpPr>
              <a:spLocks noChangeArrowheads="1"/>
            </p:cNvSpPr>
            <p:nvPr/>
          </p:nvSpPr>
          <p:spPr bwMode="auto">
            <a:xfrm>
              <a:off x="2880" y="3070"/>
              <a:ext cx="122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250-500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70" name="Rectangle 10"/>
            <p:cNvSpPr>
              <a:spLocks noChangeArrowheads="1"/>
            </p:cNvSpPr>
            <p:nvPr/>
          </p:nvSpPr>
          <p:spPr bwMode="auto">
            <a:xfrm>
              <a:off x="1776" y="3070"/>
              <a:ext cx="110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100-250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71" name="Rectangle 11"/>
            <p:cNvSpPr>
              <a:spLocks noChangeArrowheads="1"/>
            </p:cNvSpPr>
            <p:nvPr/>
          </p:nvSpPr>
          <p:spPr bwMode="auto">
            <a:xfrm>
              <a:off x="432" y="3070"/>
              <a:ext cx="134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ru-RU" sz="1800" b="1">
                  <a:latin typeface="Comic Sans MS" panose="030F0702030302020204" pitchFamily="66" charset="0"/>
                </a:rPr>
                <a:t>Флутиказон</a:t>
              </a:r>
            </a:p>
          </p:txBody>
        </p:sp>
        <p:sp>
          <p:nvSpPr>
            <p:cNvPr id="220172" name="Rectangle 12"/>
            <p:cNvSpPr>
              <a:spLocks noChangeArrowheads="1"/>
            </p:cNvSpPr>
            <p:nvPr/>
          </p:nvSpPr>
          <p:spPr bwMode="auto">
            <a:xfrm>
              <a:off x="4104" y="2638"/>
              <a:ext cx="122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&gt;2000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73" name="Rectangle 13"/>
            <p:cNvSpPr>
              <a:spLocks noChangeArrowheads="1"/>
            </p:cNvSpPr>
            <p:nvPr/>
          </p:nvSpPr>
          <p:spPr bwMode="auto">
            <a:xfrm>
              <a:off x="2880" y="2638"/>
              <a:ext cx="122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1000-2000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74" name="Rectangle 14"/>
            <p:cNvSpPr>
              <a:spLocks noChangeArrowheads="1"/>
            </p:cNvSpPr>
            <p:nvPr/>
          </p:nvSpPr>
          <p:spPr bwMode="auto">
            <a:xfrm>
              <a:off x="1776" y="2638"/>
              <a:ext cx="110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500-1000 </a:t>
              </a:r>
              <a:r>
                <a:rPr lang="ru-RU" sz="1800" b="1">
                  <a:latin typeface="Comic Sans MS" panose="030F0702030302020204" pitchFamily="66" charset="0"/>
                </a:rPr>
                <a:t>   </a:t>
              </a:r>
            </a:p>
            <a:p>
              <a:pPr>
                <a:buFont typeface="Wingdings" panose="05000000000000000000" pitchFamily="2" charset="2"/>
                <a:buNone/>
              </a:pPr>
              <a:r>
                <a:rPr lang="ru-RU" sz="1800" b="1">
                  <a:latin typeface="Comic Sans MS" panose="030F0702030302020204" pitchFamily="66" charset="0"/>
                </a:rPr>
                <a:t>   мкг</a:t>
              </a:r>
            </a:p>
          </p:txBody>
        </p:sp>
        <p:sp>
          <p:nvSpPr>
            <p:cNvPr id="220175" name="Rectangle 15"/>
            <p:cNvSpPr>
              <a:spLocks noChangeArrowheads="1"/>
            </p:cNvSpPr>
            <p:nvPr/>
          </p:nvSpPr>
          <p:spPr bwMode="auto">
            <a:xfrm>
              <a:off x="432" y="2638"/>
              <a:ext cx="134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ru-RU" sz="1800" b="1">
                  <a:latin typeface="Comic Sans MS" panose="030F0702030302020204" pitchFamily="66" charset="0"/>
                </a:rPr>
                <a:t>Флунизолид</a:t>
              </a:r>
            </a:p>
          </p:txBody>
        </p:sp>
        <p:sp>
          <p:nvSpPr>
            <p:cNvPr id="220176" name="Rectangle 16"/>
            <p:cNvSpPr>
              <a:spLocks noChangeArrowheads="1"/>
            </p:cNvSpPr>
            <p:nvPr/>
          </p:nvSpPr>
          <p:spPr bwMode="auto">
            <a:xfrm>
              <a:off x="4104" y="2206"/>
              <a:ext cx="122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&gt; 800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77" name="Rectangle 17"/>
            <p:cNvSpPr>
              <a:spLocks noChangeArrowheads="1"/>
            </p:cNvSpPr>
            <p:nvPr/>
          </p:nvSpPr>
          <p:spPr bwMode="auto">
            <a:xfrm>
              <a:off x="2880" y="2206"/>
              <a:ext cx="122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400-800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78" name="Rectangle 18"/>
            <p:cNvSpPr>
              <a:spLocks noChangeArrowheads="1"/>
            </p:cNvSpPr>
            <p:nvPr/>
          </p:nvSpPr>
          <p:spPr bwMode="auto">
            <a:xfrm>
              <a:off x="1776" y="2206"/>
              <a:ext cx="110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200-400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79" name="Rectangle 19"/>
            <p:cNvSpPr>
              <a:spLocks noChangeArrowheads="1"/>
            </p:cNvSpPr>
            <p:nvPr/>
          </p:nvSpPr>
          <p:spPr bwMode="auto">
            <a:xfrm>
              <a:off x="432" y="2206"/>
              <a:ext cx="1344" cy="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ru-RU" sz="1800" b="1">
                  <a:latin typeface="Comic Sans MS" panose="030F0702030302020204" pitchFamily="66" charset="0"/>
                </a:rPr>
                <a:t>Будесонид</a:t>
              </a:r>
            </a:p>
          </p:txBody>
        </p:sp>
        <p:sp>
          <p:nvSpPr>
            <p:cNvPr id="220180" name="Rectangle 20"/>
            <p:cNvSpPr>
              <a:spLocks noChangeArrowheads="1"/>
            </p:cNvSpPr>
            <p:nvPr/>
          </p:nvSpPr>
          <p:spPr bwMode="auto">
            <a:xfrm>
              <a:off x="4104" y="1765"/>
              <a:ext cx="1224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sz="1800" b="1">
                  <a:latin typeface="Comic Sans MS" panose="030F0702030302020204" pitchFamily="66" charset="0"/>
                </a:rPr>
                <a:t>&gt;100</a:t>
              </a:r>
              <a:r>
                <a:rPr lang="ru-RU" sz="1800" b="1">
                  <a:latin typeface="Comic Sans MS" panose="030F0702030302020204" pitchFamily="66" charset="0"/>
                </a:rPr>
                <a:t>0</a:t>
              </a:r>
              <a:r>
                <a:rPr lang="en-US" sz="1800" b="1">
                  <a:latin typeface="Comic Sans MS" panose="030F0702030302020204" pitchFamily="66" charset="0"/>
                </a:rPr>
                <a:t>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81" name="Rectangle 21"/>
            <p:cNvSpPr>
              <a:spLocks noChangeArrowheads="1"/>
            </p:cNvSpPr>
            <p:nvPr/>
          </p:nvSpPr>
          <p:spPr bwMode="auto">
            <a:xfrm>
              <a:off x="2880" y="1765"/>
              <a:ext cx="1224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ru-RU" sz="1800" b="1">
                  <a:latin typeface="Comic Sans MS" panose="030F0702030302020204" pitchFamily="66" charset="0"/>
                </a:rPr>
                <a:t>500-1000</a:t>
              </a:r>
              <a:r>
                <a:rPr lang="en-US" sz="1800" b="1">
                  <a:latin typeface="Comic Sans MS" panose="030F0702030302020204" pitchFamily="66" charset="0"/>
                </a:rPr>
                <a:t> </a:t>
              </a:r>
              <a:r>
                <a:rPr lang="ru-RU" sz="1800" b="1">
                  <a:latin typeface="Comic Sans MS" panose="030F0702030302020204" pitchFamily="66" charset="0"/>
                </a:rPr>
                <a:t>мкг</a:t>
              </a:r>
            </a:p>
          </p:txBody>
        </p:sp>
        <p:sp>
          <p:nvSpPr>
            <p:cNvPr id="220182" name="Rectangle 22"/>
            <p:cNvSpPr>
              <a:spLocks noChangeArrowheads="1"/>
            </p:cNvSpPr>
            <p:nvPr/>
          </p:nvSpPr>
          <p:spPr bwMode="auto">
            <a:xfrm>
              <a:off x="1776" y="1765"/>
              <a:ext cx="1104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ru-RU" sz="1800" b="1">
                  <a:latin typeface="Comic Sans MS" panose="030F0702030302020204" pitchFamily="66" charset="0"/>
                </a:rPr>
                <a:t>200-500 мкг</a:t>
              </a:r>
            </a:p>
          </p:txBody>
        </p:sp>
        <p:sp>
          <p:nvSpPr>
            <p:cNvPr id="220183" name="Rectangle 23"/>
            <p:cNvSpPr>
              <a:spLocks noChangeArrowheads="1"/>
            </p:cNvSpPr>
            <p:nvPr/>
          </p:nvSpPr>
          <p:spPr bwMode="auto">
            <a:xfrm>
              <a:off x="432" y="1765"/>
              <a:ext cx="1344" cy="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ru-RU" sz="1800" b="1">
                  <a:latin typeface="Comic Sans MS" panose="030F0702030302020204" pitchFamily="66" charset="0"/>
                </a:rPr>
                <a:t>Беклометазона дипропионат</a:t>
              </a:r>
            </a:p>
          </p:txBody>
        </p:sp>
        <p:sp>
          <p:nvSpPr>
            <p:cNvPr id="220184" name="Rectangle 24"/>
            <p:cNvSpPr>
              <a:spLocks noChangeArrowheads="1"/>
            </p:cNvSpPr>
            <p:nvPr/>
          </p:nvSpPr>
          <p:spPr bwMode="auto">
            <a:xfrm>
              <a:off x="4104" y="1248"/>
              <a:ext cx="1224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buFont typeface="Wingdings" panose="05000000000000000000" pitchFamily="2" charset="2"/>
                <a:buNone/>
              </a:pPr>
              <a:r>
                <a:rPr lang="ru-RU" sz="2000" b="1" dirty="0">
                  <a:latin typeface="Comic Sans MS" panose="030F0702030302020204" pitchFamily="66" charset="0"/>
                </a:rPr>
                <a:t>Высокая доза</a:t>
              </a:r>
            </a:p>
          </p:txBody>
        </p:sp>
        <p:sp>
          <p:nvSpPr>
            <p:cNvPr id="220185" name="Rectangle 25"/>
            <p:cNvSpPr>
              <a:spLocks noChangeArrowheads="1"/>
            </p:cNvSpPr>
            <p:nvPr/>
          </p:nvSpPr>
          <p:spPr bwMode="auto">
            <a:xfrm>
              <a:off x="2880" y="1248"/>
              <a:ext cx="1224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buFont typeface="Wingdings" panose="05000000000000000000" pitchFamily="2" charset="2"/>
                <a:buNone/>
              </a:pPr>
              <a:r>
                <a:rPr lang="ru-RU" sz="2000" b="1">
                  <a:latin typeface="Comic Sans MS" panose="030F0702030302020204" pitchFamily="66" charset="0"/>
                </a:rPr>
                <a:t>Средняя доза</a:t>
              </a:r>
            </a:p>
          </p:txBody>
        </p:sp>
        <p:sp>
          <p:nvSpPr>
            <p:cNvPr id="220186" name="Rectangle 26"/>
            <p:cNvSpPr>
              <a:spLocks noChangeArrowheads="1"/>
            </p:cNvSpPr>
            <p:nvPr/>
          </p:nvSpPr>
          <p:spPr bwMode="auto">
            <a:xfrm>
              <a:off x="1776" y="1248"/>
              <a:ext cx="1104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buFont typeface="Wingdings" panose="05000000000000000000" pitchFamily="2" charset="2"/>
                <a:buNone/>
              </a:pPr>
              <a:r>
                <a:rPr lang="ru-RU" sz="2000" b="1">
                  <a:latin typeface="Comic Sans MS" panose="030F0702030302020204" pitchFamily="66" charset="0"/>
                </a:rPr>
                <a:t>Малая доза</a:t>
              </a:r>
            </a:p>
          </p:txBody>
        </p:sp>
        <p:sp>
          <p:nvSpPr>
            <p:cNvPr id="220187" name="Rectangle 27"/>
            <p:cNvSpPr>
              <a:spLocks noChangeArrowheads="1"/>
            </p:cNvSpPr>
            <p:nvPr/>
          </p:nvSpPr>
          <p:spPr bwMode="auto">
            <a:xfrm>
              <a:off x="432" y="1248"/>
              <a:ext cx="1344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n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folHlink"/>
                </a:buClr>
                <a:buSzPct val="55000"/>
                <a:buFont typeface="Wingdings" panose="05000000000000000000" pitchFamily="2" charset="2"/>
                <a:buChar char="n"/>
                <a:defRPr sz="21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buFont typeface="Wingdings" panose="05000000000000000000" pitchFamily="2" charset="2"/>
                <a:buNone/>
              </a:pPr>
              <a:r>
                <a:rPr lang="ru-RU" sz="2000" b="1">
                  <a:latin typeface="Comic Sans MS" panose="030F0702030302020204" pitchFamily="66" charset="0"/>
                </a:rPr>
                <a:t>Препарат</a:t>
              </a:r>
            </a:p>
          </p:txBody>
        </p:sp>
        <p:sp>
          <p:nvSpPr>
            <p:cNvPr id="220188" name="Line 28"/>
            <p:cNvSpPr>
              <a:spLocks noChangeShapeType="1"/>
            </p:cNvSpPr>
            <p:nvPr/>
          </p:nvSpPr>
          <p:spPr bwMode="auto">
            <a:xfrm>
              <a:off x="432" y="1248"/>
              <a:ext cx="489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89" name="Line 29"/>
            <p:cNvSpPr>
              <a:spLocks noChangeShapeType="1"/>
            </p:cNvSpPr>
            <p:nvPr/>
          </p:nvSpPr>
          <p:spPr bwMode="auto">
            <a:xfrm>
              <a:off x="432" y="1765"/>
              <a:ext cx="48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90" name="Line 30"/>
            <p:cNvSpPr>
              <a:spLocks noChangeShapeType="1"/>
            </p:cNvSpPr>
            <p:nvPr/>
          </p:nvSpPr>
          <p:spPr bwMode="auto">
            <a:xfrm>
              <a:off x="432" y="2206"/>
              <a:ext cx="48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91" name="Line 31"/>
            <p:cNvSpPr>
              <a:spLocks noChangeShapeType="1"/>
            </p:cNvSpPr>
            <p:nvPr/>
          </p:nvSpPr>
          <p:spPr bwMode="auto">
            <a:xfrm>
              <a:off x="432" y="2638"/>
              <a:ext cx="48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92" name="Line 32"/>
            <p:cNvSpPr>
              <a:spLocks noChangeShapeType="1"/>
            </p:cNvSpPr>
            <p:nvPr/>
          </p:nvSpPr>
          <p:spPr bwMode="auto">
            <a:xfrm>
              <a:off x="432" y="3070"/>
              <a:ext cx="48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93" name="Line 33"/>
            <p:cNvSpPr>
              <a:spLocks noChangeShapeType="1"/>
            </p:cNvSpPr>
            <p:nvPr/>
          </p:nvSpPr>
          <p:spPr bwMode="auto">
            <a:xfrm>
              <a:off x="432" y="3502"/>
              <a:ext cx="48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94" name="Line 34"/>
            <p:cNvSpPr>
              <a:spLocks noChangeShapeType="1"/>
            </p:cNvSpPr>
            <p:nvPr/>
          </p:nvSpPr>
          <p:spPr bwMode="auto">
            <a:xfrm>
              <a:off x="432" y="3943"/>
              <a:ext cx="489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95" name="Line 35"/>
            <p:cNvSpPr>
              <a:spLocks noChangeShapeType="1"/>
            </p:cNvSpPr>
            <p:nvPr/>
          </p:nvSpPr>
          <p:spPr bwMode="auto">
            <a:xfrm>
              <a:off x="432" y="1248"/>
              <a:ext cx="0" cy="2695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96" name="Line 36"/>
            <p:cNvSpPr>
              <a:spLocks noChangeShapeType="1"/>
            </p:cNvSpPr>
            <p:nvPr/>
          </p:nvSpPr>
          <p:spPr bwMode="auto">
            <a:xfrm>
              <a:off x="1776" y="1248"/>
              <a:ext cx="0" cy="26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97" name="Line 37"/>
            <p:cNvSpPr>
              <a:spLocks noChangeShapeType="1"/>
            </p:cNvSpPr>
            <p:nvPr/>
          </p:nvSpPr>
          <p:spPr bwMode="auto">
            <a:xfrm>
              <a:off x="2880" y="1248"/>
              <a:ext cx="0" cy="26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98" name="Line 38"/>
            <p:cNvSpPr>
              <a:spLocks noChangeShapeType="1"/>
            </p:cNvSpPr>
            <p:nvPr/>
          </p:nvSpPr>
          <p:spPr bwMode="auto">
            <a:xfrm>
              <a:off x="4104" y="1248"/>
              <a:ext cx="0" cy="26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199" name="Line 39"/>
            <p:cNvSpPr>
              <a:spLocks noChangeShapeType="1"/>
            </p:cNvSpPr>
            <p:nvPr/>
          </p:nvSpPr>
          <p:spPr bwMode="auto">
            <a:xfrm>
              <a:off x="5328" y="1248"/>
              <a:ext cx="0" cy="2695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20201" name="Picture 41" descr="glob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49275"/>
            <a:ext cx="650875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2648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497887" cy="10795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Основной путь введения лекарственных </a:t>
            </a:r>
            <a:b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средств при БА – ингаляционный</a:t>
            </a:r>
            <a:r>
              <a:rPr lang="ru-RU" sz="25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br>
              <a:rPr lang="ru-RU" sz="25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ru-RU" sz="25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700213"/>
            <a:ext cx="8137525" cy="4824412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sz="1800" b="1" dirty="0">
                <a:solidFill>
                  <a:schemeClr val="tx1"/>
                </a:solidFill>
              </a:rPr>
              <a:t>     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Непосредственная доставка лекарственного средства в дыхательные пути обеспечивает:</a:t>
            </a:r>
          </a:p>
          <a:p>
            <a:pPr>
              <a:lnSpc>
                <a:spcPct val="11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быстрое наступление эффекта </a:t>
            </a:r>
          </a:p>
          <a:p>
            <a:pPr>
              <a:lnSpc>
                <a:spcPct val="11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существенное  снижение эффективной дозы по сравнению с таковой при приеме препарата внутрь (в 20 раз и более) </a:t>
            </a:r>
          </a:p>
          <a:p>
            <a:pPr>
              <a:lnSpc>
                <a:spcPct val="11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значительное снижение частоты и выраженности системных нежелательных явлений (что особенно актуально при приеме β2-агонистов и ГКС) </a:t>
            </a:r>
          </a:p>
          <a:p>
            <a:pPr>
              <a:lnSpc>
                <a:spcPct val="11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возможность применения плохо растворимых препаратов, не всасывающихся в ЖКТ (например,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кромонов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) </a:t>
            </a:r>
          </a:p>
          <a:p>
            <a:pPr>
              <a:lnSpc>
                <a:spcPct val="11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использование в качестве средств доставки портативных дозирующих  ингаляторов, что улучшает качество жизни больного</a:t>
            </a:r>
          </a:p>
        </p:txBody>
      </p:sp>
    </p:spTree>
    <p:extLst>
      <p:ext uri="{BB962C8B-B14F-4D97-AF65-F5344CB8AC3E}">
        <p14:creationId xmlns:p14="http://schemas.microsoft.com/office/powerpoint/2010/main" val="4217255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pPr algn="ctr"/>
            <a:r>
              <a:rPr lang="ru-RU" sz="2900" b="1">
                <a:latin typeface="Comic Sans MS" panose="030F0702030302020204" pitchFamily="66" charset="0"/>
              </a:rPr>
              <a:t>Использование дозированного аэрозоля</a:t>
            </a:r>
          </a:p>
        </p:txBody>
      </p:sp>
      <p:pic>
        <p:nvPicPr>
          <p:cNvPr id="202755" name="Picture 3" descr="ингалят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4880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900" b="1" dirty="0">
                <a:latin typeface="Comic Sans MS" panose="030F0702030302020204" pitchFamily="66" charset="0"/>
              </a:rPr>
              <a:t>Ошибки в технике ингаляции допускают: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2243138"/>
            <a:ext cx="3810000" cy="3887787"/>
          </a:xfrm>
        </p:spPr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65% пациентов</a:t>
            </a:r>
          </a:p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60% медицинских работников</a:t>
            </a:r>
          </a:p>
        </p:txBody>
      </p:sp>
      <p:pic>
        <p:nvPicPr>
          <p:cNvPr id="203780" name="Picture 4" descr="j0088746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9338" y="1916113"/>
            <a:ext cx="2808287" cy="38052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333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1081088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ТЕХНИКА ИСПОЛЬЗОВАНИЯ</a:t>
            </a:r>
            <a:b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ДОЗИРОВАННОГО АЭРОЗОЛЯ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1628800"/>
            <a:ext cx="8137525" cy="4179887"/>
          </a:xfrm>
        </p:spPr>
        <p:txBody>
          <a:bodyPr>
            <a:noAutofit/>
          </a:bodyPr>
          <a:lstStyle/>
          <a:p>
            <a:pPr marL="609600" indent="-609600">
              <a:lnSpc>
                <a:spcPct val="9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снять колпачок</a:t>
            </a:r>
          </a:p>
          <a:p>
            <a:pPr marL="609600" indent="-609600">
              <a:lnSpc>
                <a:spcPct val="9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встряхнуть баллончик;</a:t>
            </a:r>
          </a:p>
          <a:p>
            <a:pPr marL="609600" indent="-609600">
              <a:lnSpc>
                <a:spcPct val="9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выдохнуть медленно и до конца;</a:t>
            </a:r>
          </a:p>
          <a:p>
            <a:pPr marL="609600" indent="-609600">
              <a:lnSpc>
                <a:spcPct val="9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мундштук  ингалятора  взять в рот или использовать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спейсер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(дети, люди с плохой координацией движений);</a:t>
            </a:r>
          </a:p>
          <a:p>
            <a:pPr marL="609600" indent="-609600">
              <a:lnSpc>
                <a:spcPct val="9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начать вдох;</a:t>
            </a:r>
          </a:p>
          <a:p>
            <a:pPr marL="609600" indent="-609600">
              <a:lnSpc>
                <a:spcPct val="9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нажать на ингалятор,  делая при этом медленный глубокий  вдох (5 - 6 секунд);  </a:t>
            </a:r>
          </a:p>
          <a:p>
            <a:pPr marL="609600" indent="-609600">
              <a:lnSpc>
                <a:spcPct val="9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задержать дыхание на полном вдохе до 10 секунд;</a:t>
            </a:r>
          </a:p>
          <a:p>
            <a:pPr marL="609600" indent="-609600">
              <a:lnSpc>
                <a:spcPct val="9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медленно выдохнуть через нос;</a:t>
            </a:r>
          </a:p>
          <a:p>
            <a:pPr marL="609600" indent="-609600">
              <a:lnSpc>
                <a:spcPct val="90000"/>
              </a:lnSpc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при необходимости повторить ингаляцию в той же последовательности.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637890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СПЕЙСЕР</a:t>
            </a:r>
          </a:p>
        </p:txBody>
      </p:sp>
      <p:pic>
        <p:nvPicPr>
          <p:cNvPr id="208899" name="Picture 3" descr="спейс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51054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900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1066800"/>
            <a:ext cx="4038600" cy="5791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8901" name="Picture 5" descr="ab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5778500"/>
            <a:ext cx="2984500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2369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СПЕЙСЕР</a:t>
            </a:r>
          </a:p>
        </p:txBody>
      </p:sp>
      <p:pic>
        <p:nvPicPr>
          <p:cNvPr id="209923" name="Picture 3" descr="DSC027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924" name="Picture 4" descr="спейсе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157788"/>
            <a:ext cx="3419475" cy="170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07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НЕБУЛАЙЗЕР</a:t>
            </a:r>
          </a:p>
        </p:txBody>
      </p:sp>
      <p:pic>
        <p:nvPicPr>
          <p:cNvPr id="210947" name="Picture 3" descr="небул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48006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948" name="Picture 4" descr="небул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143000"/>
            <a:ext cx="43434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0012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609600"/>
            <a:ext cx="7885112" cy="731838"/>
          </a:xfrm>
        </p:spPr>
        <p:txBody>
          <a:bodyPr>
            <a:normAutofit fontScale="90000"/>
          </a:bodyPr>
          <a:lstStyle/>
          <a:p>
            <a:r>
              <a:rPr lang="ru-RU" sz="3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Патогенез бронхиальной астмы</a:t>
            </a:r>
            <a:r>
              <a:rPr lang="ru-RU" sz="3800" b="1" dirty="0">
                <a:solidFill>
                  <a:schemeClr val="bg2"/>
                </a:solidFill>
                <a:latin typeface="Comic Sans MS" panose="030F0702030302020204" pitchFamily="66" charset="0"/>
              </a:rPr>
              <a:t/>
            </a:r>
            <a:br>
              <a:rPr lang="ru-RU" sz="3800" b="1" dirty="0">
                <a:solidFill>
                  <a:schemeClr val="bg2"/>
                </a:solidFill>
                <a:latin typeface="Comic Sans MS" panose="030F0702030302020204" pitchFamily="66" charset="0"/>
              </a:rPr>
            </a:br>
            <a:endParaRPr lang="ru-RU" sz="3800" b="1" dirty="0">
              <a:solidFill>
                <a:schemeClr val="bg2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6915" name="Picture 3" descr="WhatIsAsthma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57338"/>
            <a:ext cx="5435600" cy="53006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6917" name="Rectangle 5"/>
          <p:cNvSpPr>
            <a:spLocks noChangeArrowheads="1"/>
          </p:cNvSpPr>
          <p:nvPr/>
        </p:nvSpPr>
        <p:spPr bwMode="auto">
          <a:xfrm>
            <a:off x="0" y="1628775"/>
            <a:ext cx="5435600" cy="1079500"/>
          </a:xfrm>
          <a:prstGeom prst="rect">
            <a:avLst/>
          </a:prstGeom>
          <a:solidFill>
            <a:srgbClr val="333399"/>
          </a:solidFill>
          <a:ln w="12700">
            <a:solidFill>
              <a:srgbClr val="33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 anchor="ctr"/>
          <a:lstStyle/>
          <a:p>
            <a:pPr>
              <a:lnSpc>
                <a:spcPct val="90000"/>
              </a:lnSpc>
            </a:pPr>
            <a:endParaRPr lang="ru-RU" sz="3200" b="1">
              <a:solidFill>
                <a:srgbClr val="FFFF00"/>
              </a:solidFill>
            </a:endParaRPr>
          </a:p>
        </p:txBody>
      </p:sp>
      <p:pic>
        <p:nvPicPr>
          <p:cNvPr id="166918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35600" y="1557338"/>
            <a:ext cx="3708400" cy="53006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73138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Комбинированные препараты кортикостероидов и β2-агонистов</a:t>
            </a:r>
            <a:r>
              <a:rPr lang="ru-RU" sz="29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ru-RU" sz="29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ru-RU" sz="29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700213"/>
            <a:ext cx="8280400" cy="4752975"/>
          </a:xfrm>
        </p:spPr>
        <p:txBody>
          <a:bodyPr/>
          <a:lstStyle/>
          <a:p>
            <a:r>
              <a:rPr lang="ru-RU" sz="2000" b="1" u="sng" dirty="0">
                <a:solidFill>
                  <a:srgbClr val="7030A0"/>
                </a:solidFill>
                <a:latin typeface="Comic Sans MS" panose="030F0702030302020204" pitchFamily="66" charset="0"/>
              </a:rPr>
              <a:t>СЕРЕТИД  МУЛЬТИДИСК</a:t>
            </a:r>
            <a:r>
              <a:rPr lang="ru-RU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– 1 доза содержит 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сальметерола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50мг и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флютиказона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пропионата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100, 250 или 500мкг . Назначается 2 раза в день.</a:t>
            </a:r>
            <a:endParaRPr lang="en-US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</a:t>
            </a:r>
            <a:r>
              <a:rPr lang="ru-RU" sz="2000" b="1" u="sng" dirty="0">
                <a:solidFill>
                  <a:srgbClr val="7030A0"/>
                </a:solidFill>
                <a:latin typeface="Comic Sans MS" panose="030F0702030302020204" pitchFamily="66" charset="0"/>
              </a:rPr>
              <a:t>СЕРЕТИД  ДАИ</a:t>
            </a:r>
            <a:r>
              <a:rPr lang="ru-RU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- 1 доза содержит 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сальметерола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25мг и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флютиказона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пропионата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50, 125 или 250 или. </a:t>
            </a:r>
          </a:p>
          <a:p>
            <a:pPr>
              <a:buFont typeface="Wingdings" panose="05000000000000000000" pitchFamily="2" charset="2"/>
              <a:buNone/>
            </a:pPr>
            <a:endParaRPr lang="ru-RU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ru-RU" sz="2000" b="1" u="sng" dirty="0">
                <a:solidFill>
                  <a:srgbClr val="7030A0"/>
                </a:solidFill>
                <a:latin typeface="Comic Sans MS" panose="030F0702030302020204" pitchFamily="66" charset="0"/>
              </a:rPr>
              <a:t>СИМБИКОРТ  ТУРБУХАЛЕР</a:t>
            </a:r>
            <a:r>
              <a:rPr lang="ru-RU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– 1 доза содержит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будесонида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80, 160, 320мкг и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формотерола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фумарата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4,5 мг. Независимо от дозы препарат назначают 2 раза в день, однако разовая доза может колебаться, составляя 1 или 2 вдоха, возможен однократный прием.</a:t>
            </a:r>
          </a:p>
          <a:p>
            <a:pPr>
              <a:buFont typeface="Wingdings" panose="05000000000000000000" pitchFamily="2" charset="2"/>
              <a:buNone/>
            </a:pPr>
            <a:endParaRPr lang="ru-RU" sz="2000" b="1" u="sng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sz="2000" b="1" u="sng" dirty="0">
                <a:solidFill>
                  <a:srgbClr val="7030A0"/>
                </a:solidFill>
                <a:latin typeface="Comic Sans MS" panose="030F0702030302020204" pitchFamily="66" charset="0"/>
              </a:rPr>
              <a:t>ФОРТИС</a:t>
            </a:r>
            <a:r>
              <a:rPr lang="ru-RU" sz="2000" b="1" u="sng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–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беклометазон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 + </a:t>
            </a:r>
            <a:r>
              <a:rPr lang="ru-RU" sz="20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формотерол</a:t>
            </a:r>
            <a:endParaRPr lang="ru-RU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848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Антилейкотриеновые</a:t>
            </a:r>
            <a:r>
              <a:rPr lang="en-US" sz="3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препараты</a:t>
            </a:r>
            <a:r>
              <a:rPr lang="en-US" sz="2900" b="1" dirty="0">
                <a:latin typeface="Comic Sans MS" panose="030F0702030302020204" pitchFamily="66" charset="0"/>
              </a:rPr>
              <a:t/>
            </a:r>
            <a:br>
              <a:rPr lang="en-US" sz="2900" b="1" dirty="0">
                <a:latin typeface="Comic Sans MS" panose="030F0702030302020204" pitchFamily="66" charset="0"/>
              </a:rPr>
            </a:br>
            <a:endParaRPr lang="ru-RU" sz="2900" b="1" dirty="0">
              <a:latin typeface="Comic Sans MS" panose="030F0702030302020204" pitchFamily="66" charset="0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916113"/>
            <a:ext cx="7772400" cy="4179887"/>
          </a:xfrm>
        </p:spPr>
        <p:txBody>
          <a:bodyPr>
            <a:normAutofit/>
          </a:bodyPr>
          <a:lstStyle/>
          <a:p>
            <a:pPr marL="609600" indent="-609600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блокаторы </a:t>
            </a: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лейкотриеновых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рецепторов – </a:t>
            </a: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зафирлукаст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(</a:t>
            </a:r>
            <a:r>
              <a:rPr lang="ru-RU" sz="2400" b="1" dirty="0" err="1">
                <a:solidFill>
                  <a:srgbClr val="333399"/>
                </a:solidFill>
                <a:latin typeface="Comic Sans MS" panose="030F0702030302020204" pitchFamily="66" charset="0"/>
              </a:rPr>
              <a:t>Аколат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)</a:t>
            </a:r>
            <a:r>
              <a:rPr lang="ru-RU" sz="2400" b="1" dirty="0">
                <a:latin typeface="Comic Sans MS" panose="030F0702030302020204" pitchFamily="66" charset="0"/>
              </a:rPr>
              <a:t>, </a:t>
            </a: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монтелукаст</a:t>
            </a:r>
            <a:r>
              <a:rPr lang="ru-RU" sz="2400" b="1" dirty="0">
                <a:latin typeface="Comic Sans MS" panose="030F0702030302020204" pitchFamily="66" charset="0"/>
              </a:rPr>
              <a:t> 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(</a:t>
            </a:r>
            <a:r>
              <a:rPr lang="ru-RU" sz="2400" b="1" dirty="0" err="1">
                <a:solidFill>
                  <a:srgbClr val="333399"/>
                </a:solidFill>
                <a:latin typeface="Comic Sans MS" panose="030F0702030302020204" pitchFamily="66" charset="0"/>
              </a:rPr>
              <a:t>Сингуляр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)</a:t>
            </a:r>
            <a:r>
              <a:rPr lang="ru-RU" sz="2400" b="1" dirty="0">
                <a:latin typeface="Comic Sans MS" panose="030F0702030302020204" pitchFamily="66" charset="0"/>
              </a:rPr>
              <a:t>; </a:t>
            </a:r>
          </a:p>
          <a:p>
            <a:pPr marL="609600" indent="-609600">
              <a:buFont typeface="Wingdings" panose="05000000000000000000" pitchFamily="2" charset="2"/>
              <a:buNone/>
            </a:pPr>
            <a:endParaRPr lang="ru-RU" sz="2400" b="1" dirty="0">
              <a:latin typeface="Comic Sans MS" panose="030F0702030302020204" pitchFamily="66" charset="0"/>
            </a:endParaRPr>
          </a:p>
          <a:p>
            <a:pPr marL="609600" indent="-609600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блокаторы ферментов, участвующих в образовании </a:t>
            </a: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лейкотриенов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- </a:t>
            </a:r>
            <a:r>
              <a:rPr lang="ru-RU" sz="2400" b="1" dirty="0" err="1">
                <a:solidFill>
                  <a:srgbClr val="333399"/>
                </a:solidFill>
                <a:latin typeface="Comic Sans MS" panose="030F0702030302020204" pitchFamily="66" charset="0"/>
              </a:rPr>
              <a:t>Зилеутон</a:t>
            </a:r>
            <a:endParaRPr lang="ru-RU" sz="2400" b="1" dirty="0">
              <a:solidFill>
                <a:srgbClr val="333399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5533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1000125" y="1571625"/>
            <a:ext cx="7929563" cy="5286375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Wingdings" pitchFamily="2" charset="2"/>
              <a:buChar char="Ø"/>
              <a:defRPr/>
            </a:pPr>
            <a:r>
              <a:rPr lang="ru-RU" sz="2800" b="1" dirty="0">
                <a:latin typeface="Comic Sans MS" panose="030F0702030302020204" pitchFamily="66" charset="0"/>
              </a:rPr>
              <a:t>Возможности:</a:t>
            </a:r>
          </a:p>
          <a:p>
            <a:pPr marL="822960" lvl="1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Verdana" pitchFamily="34" charset="0"/>
              <a:buChar char="~"/>
              <a:defRPr/>
            </a:pPr>
            <a:r>
              <a:rPr lang="ru-RU" sz="2400" b="1" dirty="0">
                <a:latin typeface="Comic Sans MS" panose="030F0702030302020204" pitchFamily="66" charset="0"/>
              </a:rPr>
              <a:t>уменьшение выраженности симптомов и снижение потребности в КДБА</a:t>
            </a:r>
          </a:p>
          <a:p>
            <a:pPr marL="822960" lvl="1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Verdana" pitchFamily="34" charset="0"/>
              <a:buChar char="~"/>
              <a:defRPr/>
            </a:pPr>
            <a:r>
              <a:rPr lang="ru-RU" sz="2400" b="1" dirty="0">
                <a:latin typeface="Comic Sans MS" panose="030F0702030302020204" pitchFamily="66" charset="0"/>
              </a:rPr>
              <a:t>улучшение качества жизни</a:t>
            </a:r>
          </a:p>
          <a:p>
            <a:pPr marL="822960" lvl="1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Verdana" pitchFamily="34" charset="0"/>
              <a:buChar char="~"/>
              <a:defRPr/>
            </a:pPr>
            <a:r>
              <a:rPr lang="ru-RU" sz="2400" b="1" dirty="0">
                <a:latin typeface="Comic Sans MS" panose="030F0702030302020204" pitchFamily="66" charset="0"/>
              </a:rPr>
              <a:t>отличный профиль переносимости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Wingdings" pitchFamily="2" charset="2"/>
              <a:buChar char="Ø"/>
              <a:defRPr/>
            </a:pPr>
            <a:r>
              <a:rPr lang="ru-RU" sz="2800" b="1" dirty="0">
                <a:latin typeface="Comic Sans MS" panose="030F0702030302020204" pitchFamily="66" charset="0"/>
              </a:rPr>
              <a:t>Показания к применению:</a:t>
            </a:r>
          </a:p>
          <a:p>
            <a:pPr marL="822960" lvl="1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Verdana" pitchFamily="34" charset="0"/>
              <a:buChar char="~"/>
              <a:defRPr/>
            </a:pPr>
            <a:r>
              <a:rPr lang="ru-RU" sz="2300" b="1" dirty="0">
                <a:latin typeface="Comic Sans MS" panose="030F0702030302020204" pitchFamily="66" charset="0"/>
              </a:rPr>
              <a:t>лечение </a:t>
            </a:r>
            <a:r>
              <a:rPr lang="ru-RU" sz="2300" b="1" dirty="0" err="1">
                <a:latin typeface="Comic Sans MS" panose="030F0702030302020204" pitchFamily="66" charset="0"/>
              </a:rPr>
              <a:t>аспириночувствительных</a:t>
            </a:r>
            <a:r>
              <a:rPr lang="ru-RU" sz="2300" b="1" dirty="0">
                <a:latin typeface="Comic Sans MS" panose="030F0702030302020204" pitchFamily="66" charset="0"/>
              </a:rPr>
              <a:t> пациентов</a:t>
            </a:r>
          </a:p>
          <a:p>
            <a:pPr marL="822960" lvl="1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Verdana" pitchFamily="34" charset="0"/>
              <a:buChar char="~"/>
              <a:defRPr/>
            </a:pPr>
            <a:r>
              <a:rPr lang="ru-RU" sz="2300" b="1" dirty="0">
                <a:latin typeface="Comic Sans MS" panose="030F0702030302020204" pitchFamily="66" charset="0"/>
              </a:rPr>
              <a:t>предупреждение </a:t>
            </a:r>
            <a:r>
              <a:rPr lang="ru-RU" sz="2300" b="1" dirty="0" err="1">
                <a:latin typeface="Comic Sans MS" panose="030F0702030302020204" pitchFamily="66" charset="0"/>
              </a:rPr>
              <a:t>бронхоспазма</a:t>
            </a:r>
            <a:r>
              <a:rPr lang="ru-RU" sz="2300" b="1" dirty="0">
                <a:latin typeface="Comic Sans MS" panose="030F0702030302020204" pitchFamily="66" charset="0"/>
              </a:rPr>
              <a:t>, вызванного физической нагрузкой</a:t>
            </a:r>
          </a:p>
          <a:p>
            <a:pPr marL="822960" lvl="1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Verdana" pitchFamily="34" charset="0"/>
              <a:buChar char="~"/>
              <a:defRPr/>
            </a:pPr>
            <a:r>
              <a:rPr lang="ru-RU" sz="2300" b="1" dirty="0">
                <a:latin typeface="Comic Sans MS" panose="030F0702030302020204" pitchFamily="66" charset="0"/>
              </a:rPr>
              <a:t>у курящих</a:t>
            </a:r>
          </a:p>
          <a:p>
            <a:pPr marL="822960" lvl="1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Verdana" pitchFamily="34" charset="0"/>
              <a:buChar char="~"/>
              <a:defRPr/>
            </a:pPr>
            <a:r>
              <a:rPr lang="ru-RU" sz="2300" b="1" dirty="0">
                <a:latin typeface="Comic Sans MS" panose="030F0702030302020204" pitchFamily="66" charset="0"/>
              </a:rPr>
              <a:t>при сочетании БА и аллергического ринита</a:t>
            </a:r>
          </a:p>
          <a:p>
            <a:pPr marL="822960" lvl="1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Verdana" pitchFamily="34" charset="0"/>
              <a:buChar char="~"/>
              <a:defRPr/>
            </a:pPr>
            <a:r>
              <a:rPr lang="ru-RU" sz="2300" b="1" dirty="0">
                <a:latin typeface="Comic Sans MS" panose="030F0702030302020204" pitchFamily="66" charset="0"/>
              </a:rPr>
              <a:t>у пациентов, которые не могут использовать ингаляционные препараты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Wingdings" pitchFamily="2" charset="2"/>
              <a:buChar char="Ø"/>
              <a:defRPr/>
            </a:pPr>
            <a:r>
              <a:rPr lang="ru-RU" sz="2800" b="1" dirty="0">
                <a:latin typeface="Comic Sans MS" panose="030F0702030302020204" pitchFamily="66" charset="0"/>
              </a:rPr>
              <a:t>Может использоваться в качестве </a:t>
            </a:r>
            <a:r>
              <a:rPr lang="ru-RU" sz="2800" b="1" dirty="0" err="1">
                <a:latin typeface="Comic Sans MS" panose="030F0702030302020204" pitchFamily="66" charset="0"/>
              </a:rPr>
              <a:t>монотерапии</a:t>
            </a:r>
            <a:r>
              <a:rPr lang="ru-RU" sz="2800" b="1" dirty="0">
                <a:latin typeface="Comic Sans MS" panose="030F0702030302020204" pitchFamily="66" charset="0"/>
              </a:rPr>
              <a:t> на ступени 2, либо в комбинации с ИГКС</a:t>
            </a:r>
          </a:p>
          <a:p>
            <a:pPr marL="365760" indent="-283464" fontAlgn="auto"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ct val="80000"/>
              <a:buFont typeface="Wingdings" pitchFamily="2" charset="2"/>
              <a:buChar char="Ø"/>
              <a:defRPr/>
            </a:pPr>
            <a:endParaRPr lang="ru-RU" sz="28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37891" name="Picture 5" descr="glob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946150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00125" y="428625"/>
            <a:ext cx="671512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3200" b="1" dirty="0" err="1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Антилейкториеновые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 препараты</a:t>
            </a:r>
          </a:p>
        </p:txBody>
      </p:sp>
    </p:spTree>
    <p:extLst>
      <p:ext uri="{BB962C8B-B14F-4D97-AF65-F5344CB8AC3E}">
        <p14:creationId xmlns:p14="http://schemas.microsoft.com/office/powerpoint/2010/main" val="322019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3375"/>
            <a:ext cx="7772400" cy="1079500"/>
          </a:xfrm>
        </p:spPr>
        <p:txBody>
          <a:bodyPr/>
          <a:lstStyle/>
          <a:p>
            <a:pPr algn="ctr"/>
            <a:r>
              <a:rPr lang="ru-RU" sz="2500" b="1" dirty="0">
                <a:solidFill>
                  <a:srgbClr val="FF0000"/>
                </a:solidFill>
              </a:rPr>
              <a:t>    </a:t>
            </a:r>
            <a:r>
              <a:rPr lang="ru-RU" sz="4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Кромоны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9138"/>
            <a:ext cx="7772400" cy="4106862"/>
          </a:xfrm>
        </p:spPr>
        <p:txBody>
          <a:bodyPr/>
          <a:lstStyle/>
          <a:p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Кромогликат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натрия </a:t>
            </a:r>
            <a:r>
              <a:rPr lang="ru-RU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(</a:t>
            </a:r>
            <a:r>
              <a:rPr lang="ru-RU" sz="2400" b="1" dirty="0" err="1">
                <a:solidFill>
                  <a:srgbClr val="333399"/>
                </a:solidFill>
                <a:latin typeface="Comic Sans MS" panose="030F0702030302020204" pitchFamily="66" charset="0"/>
              </a:rPr>
              <a:t>интал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, </a:t>
            </a:r>
            <a:r>
              <a:rPr lang="ru-RU" sz="2400" b="1" dirty="0" err="1">
                <a:solidFill>
                  <a:srgbClr val="333399"/>
                </a:solidFill>
                <a:latin typeface="Comic Sans MS" panose="030F0702030302020204" pitchFamily="66" charset="0"/>
              </a:rPr>
              <a:t>кромоген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, </a:t>
            </a:r>
            <a:r>
              <a:rPr lang="ru-RU" sz="2400" b="1" dirty="0" err="1">
                <a:solidFill>
                  <a:srgbClr val="333399"/>
                </a:solidFill>
                <a:latin typeface="Comic Sans MS" panose="030F0702030302020204" pitchFamily="66" charset="0"/>
              </a:rPr>
              <a:t>кропоз</a:t>
            </a:r>
            <a:r>
              <a:rPr lang="ru-RU" sz="2400" b="1" dirty="0">
                <a:latin typeface="Comic Sans MS" panose="030F0702030302020204" pitchFamily="66" charset="0"/>
              </a:rPr>
              <a:t> и др.), </a:t>
            </a: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недокромил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натрия 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(</a:t>
            </a:r>
            <a:r>
              <a:rPr lang="ru-RU" sz="2400" b="1" dirty="0" err="1">
                <a:solidFill>
                  <a:srgbClr val="333399"/>
                </a:solidFill>
                <a:latin typeface="Comic Sans MS" panose="030F0702030302020204" pitchFamily="66" charset="0"/>
              </a:rPr>
              <a:t>тайлед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)</a:t>
            </a:r>
          </a:p>
          <a:p>
            <a:endParaRPr lang="ru-RU" sz="2400" b="1" dirty="0">
              <a:solidFill>
                <a:srgbClr val="333399"/>
              </a:solidFill>
              <a:latin typeface="Comic Sans MS" panose="030F0702030302020204" pitchFamily="66" charset="0"/>
            </a:endParaRPr>
          </a:p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Комбинация </a:t>
            </a: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кромонов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и </a:t>
            </a: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бронхолитиков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Кромогликат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натрия + β2 - агонист короткого действия 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(</a:t>
            </a:r>
            <a:r>
              <a:rPr lang="ru-RU" sz="2400" b="1" dirty="0" err="1">
                <a:solidFill>
                  <a:srgbClr val="333399"/>
                </a:solidFill>
                <a:latin typeface="Comic Sans MS" panose="030F0702030302020204" pitchFamily="66" charset="0"/>
              </a:rPr>
              <a:t>Дитек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, </a:t>
            </a:r>
            <a:r>
              <a:rPr lang="ru-RU" sz="2400" b="1" dirty="0" err="1">
                <a:solidFill>
                  <a:srgbClr val="333399"/>
                </a:solidFill>
                <a:latin typeface="Comic Sans MS" panose="030F0702030302020204" pitchFamily="66" charset="0"/>
              </a:rPr>
              <a:t>Интал</a:t>
            </a:r>
            <a:r>
              <a:rPr lang="ru-RU" sz="2400" b="1" dirty="0">
                <a:solidFill>
                  <a:srgbClr val="333399"/>
                </a:solidFill>
                <a:latin typeface="Comic Sans MS" panose="030F0702030302020204" pitchFamily="66" charset="0"/>
              </a:rPr>
              <a:t> Плюс)</a:t>
            </a:r>
          </a:p>
        </p:txBody>
      </p:sp>
    </p:spTree>
    <p:extLst>
      <p:ext uri="{BB962C8B-B14F-4D97-AF65-F5344CB8AC3E}">
        <p14:creationId xmlns:p14="http://schemas.microsoft.com/office/powerpoint/2010/main" val="2085703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683568" y="152400"/>
            <a:ext cx="7632848" cy="684213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</a:rPr>
              <a:t>Кромоны</a:t>
            </a:r>
            <a:r>
              <a:rPr lang="ru-RU" b="1" dirty="0" smtClean="0">
                <a:solidFill>
                  <a:srgbClr val="FF0000"/>
                </a:solidFill>
              </a:rPr>
              <a:t>: роль в лечении БА</a:t>
            </a: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285750" y="1196975"/>
            <a:ext cx="8096250" cy="4752975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Эффективны при легком </a:t>
            </a:r>
            <a:r>
              <a:rPr lang="ru-RU" sz="2400" b="1" dirty="0" err="1" smtClean="0">
                <a:solidFill>
                  <a:schemeClr val="tx1"/>
                </a:solidFill>
              </a:rPr>
              <a:t>персистирующем</a:t>
            </a:r>
            <a:r>
              <a:rPr lang="ru-RU" sz="2400" b="1" dirty="0" smtClean="0">
                <a:solidFill>
                  <a:schemeClr val="tx1"/>
                </a:solidFill>
              </a:rPr>
              <a:t> течении БА и при </a:t>
            </a:r>
            <a:r>
              <a:rPr lang="ru-RU" sz="2400" b="1" dirty="0" err="1" smtClean="0">
                <a:solidFill>
                  <a:schemeClr val="tx1"/>
                </a:solidFill>
              </a:rPr>
              <a:t>постнагрузочном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бронхоспазме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Противовоспалительный эффект менее выражен, чем у ИГКС в низких дозах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Применяются редко, в основном у подростков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928938" y="6488113"/>
            <a:ext cx="62150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b="1" i="1" dirty="0">
                <a:solidFill>
                  <a:srgbClr val="003300"/>
                </a:solidFill>
                <a:latin typeface="Comic Sans MS" panose="030F0702030302020204" pitchFamily="66" charset="0"/>
              </a:rPr>
              <a:t>GINA 2011; </a:t>
            </a:r>
            <a:endParaRPr lang="ru-RU" b="1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7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1143000" y="116632"/>
            <a:ext cx="7572375" cy="6842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Антихолинергические препараты: роль в лечении БА</a:t>
            </a: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685800" y="1500188"/>
            <a:ext cx="7696200" cy="2500312"/>
          </a:xfrm>
        </p:spPr>
        <p:txBody>
          <a:bodyPr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используются </a:t>
            </a:r>
            <a:r>
              <a:rPr lang="ru-RU" sz="2400" b="1" dirty="0" err="1" smtClean="0">
                <a:solidFill>
                  <a:schemeClr val="tx1"/>
                </a:solidFill>
              </a:rPr>
              <a:t>ипратропиум</a:t>
            </a:r>
            <a:r>
              <a:rPr lang="ru-RU" sz="2400" b="1" dirty="0" smtClean="0">
                <a:solidFill>
                  <a:schemeClr val="tx1"/>
                </a:solidFill>
              </a:rPr>
              <a:t> бромид и </a:t>
            </a:r>
            <a:r>
              <a:rPr lang="ru-RU" sz="2400" b="1" dirty="0" err="1" smtClean="0">
                <a:solidFill>
                  <a:schemeClr val="tx1"/>
                </a:solidFill>
              </a:rPr>
              <a:t>окситропиум</a:t>
            </a:r>
            <a:r>
              <a:rPr lang="ru-RU" sz="2400" b="1" dirty="0" smtClean="0">
                <a:solidFill>
                  <a:schemeClr val="tx1"/>
                </a:solidFill>
              </a:rPr>
              <a:t> бромид для купирования симптомов, связанных с </a:t>
            </a:r>
            <a:r>
              <a:rPr lang="ru-RU" sz="2400" b="1" dirty="0" err="1" smtClean="0">
                <a:solidFill>
                  <a:schemeClr val="tx1"/>
                </a:solidFill>
              </a:rPr>
              <a:t>бронхоконстрикцией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показаны в качестве альтернативных препаратов при наличии побочных эффектов КДБА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357438" y="3929063"/>
            <a:ext cx="62150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b="1" i="1" dirty="0">
                <a:solidFill>
                  <a:srgbClr val="003300"/>
                </a:solidFill>
                <a:latin typeface="Comic Sans MS" panose="030F0702030302020204" pitchFamily="66" charset="0"/>
              </a:rPr>
              <a:t>GINA 2011</a:t>
            </a:r>
            <a:r>
              <a:rPr lang="en-US" b="1" i="1" dirty="0" smtClean="0">
                <a:solidFill>
                  <a:srgbClr val="003300"/>
                </a:solidFill>
                <a:latin typeface="Comic Sans MS" panose="030F0702030302020204" pitchFamily="66" charset="0"/>
              </a:rPr>
              <a:t>;</a:t>
            </a:r>
            <a:endParaRPr lang="ru-RU" b="1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642938" y="4572000"/>
            <a:ext cx="80724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400" b="1" kern="0" dirty="0">
                <a:solidFill>
                  <a:srgbClr val="0033CC"/>
                </a:solidFill>
                <a:latin typeface="Comic Sans MS" panose="030F0702030302020204" pitchFamily="66" charset="0"/>
              </a:rPr>
              <a:t>появляются исследования по использованию </a:t>
            </a:r>
            <a:r>
              <a:rPr lang="ru-RU" sz="2400" b="1" kern="0" dirty="0" err="1">
                <a:solidFill>
                  <a:srgbClr val="0033CC"/>
                </a:solidFill>
                <a:latin typeface="Comic Sans MS" panose="030F0702030302020204" pitchFamily="66" charset="0"/>
              </a:rPr>
              <a:t>тиотропиума</a:t>
            </a:r>
            <a:r>
              <a:rPr lang="ru-RU" sz="2400" b="1" kern="0" dirty="0">
                <a:solidFill>
                  <a:srgbClr val="0033CC"/>
                </a:solidFill>
                <a:latin typeface="Comic Sans MS" panose="030F0702030302020204" pitchFamily="66" charset="0"/>
              </a:rPr>
              <a:t> бромида для базисной терапии БА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500188" y="5786438"/>
            <a:ext cx="72866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b="1" i="1" dirty="0">
                <a:solidFill>
                  <a:srgbClr val="003300"/>
                </a:solidFill>
                <a:latin typeface="Comic Sans MS" panose="030F0702030302020204" pitchFamily="66" charset="0"/>
              </a:rPr>
              <a:t>P. Barnes, ERS Congress, 2011, Amsterdam, oral presentation</a:t>
            </a:r>
            <a:endParaRPr lang="ru-RU" b="1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77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67544" y="180180"/>
            <a:ext cx="8072438" cy="6842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Теофиллины: роль в лечении БА</a:t>
            </a: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285750" y="1000125"/>
            <a:ext cx="8096250" cy="494982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в малых дозах обладают небольшим противовоспалительным действием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используются только препараты с модифицированным высвобождением 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могут применяться в дополнение к ИГКС, однако их эффект меньше, чем у ДДБА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применение ограничено побочными эффектами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результаты применения коротко-действующих форм при обострении остаются противоречивыми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928938" y="6427788"/>
            <a:ext cx="62150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b="1" i="1" dirty="0">
                <a:solidFill>
                  <a:srgbClr val="003300"/>
                </a:solidFill>
                <a:latin typeface="Comic Sans MS" panose="030F0702030302020204" pitchFamily="66" charset="0"/>
              </a:rPr>
              <a:t>GINA 2011; </a:t>
            </a:r>
            <a:endParaRPr lang="ru-RU" b="1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0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ФАРМАКОТЕРАПИЯ  БА  </a:t>
            </a:r>
            <a:b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НОВЫЕ НАПРАВЛЕНИЯ</a:t>
            </a:r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916113"/>
            <a:ext cx="7772400" cy="421481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Моноклональные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АТ к </a:t>
            </a:r>
            <a:r>
              <a:rPr lang="en-U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IgE</a:t>
            </a:r>
            <a:r>
              <a:rPr lang="en-U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– </a:t>
            </a:r>
            <a:r>
              <a:rPr lang="en-U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Omalizumab</a:t>
            </a:r>
            <a:r>
              <a:rPr lang="en-U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- </a:t>
            </a:r>
            <a:r>
              <a:rPr lang="en-U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Xolair</a:t>
            </a:r>
            <a:r>
              <a:rPr lang="en-U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(</a:t>
            </a: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Ксалар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Показания – тяжелая аллергическая БА</a:t>
            </a:r>
          </a:p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Путь введения – п/к, 1 раз в месяц</a:t>
            </a:r>
          </a:p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Доза – рассчитывается исходя из массы тела и уровня общего </a:t>
            </a:r>
            <a:r>
              <a:rPr lang="en-U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IgE</a:t>
            </a:r>
            <a:endParaRPr lang="ru-RU" sz="24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6754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3" name="Picture 3" descr="glob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60350"/>
            <a:ext cx="13684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04" name="Text Box 4"/>
          <p:cNvSpPr txBox="1">
            <a:spLocks noChangeArrowheads="1"/>
          </p:cNvSpPr>
          <p:nvPr/>
        </p:nvSpPr>
        <p:spPr bwMode="auto">
          <a:xfrm>
            <a:off x="2843213" y="333375"/>
            <a:ext cx="4475162" cy="98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sz="2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Лекарственные</a:t>
            </a:r>
            <a:r>
              <a:rPr 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средства</a:t>
            </a:r>
            <a:endParaRPr 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endParaRPr lang="ru-RU" sz="28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256005" name="Text Box 5"/>
          <p:cNvSpPr txBox="1">
            <a:spLocks noChangeArrowheads="1"/>
          </p:cNvSpPr>
          <p:nvPr/>
        </p:nvSpPr>
        <p:spPr bwMode="auto">
          <a:xfrm>
            <a:off x="539552" y="1858963"/>
            <a:ext cx="8158361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u="sng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Препараты</a:t>
            </a:r>
            <a:r>
              <a:rPr lang="en-US" sz="2400" b="1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неотложной</a:t>
            </a:r>
            <a:r>
              <a:rPr lang="en-US" sz="2400" b="1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2400" b="1" u="sng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помощи</a:t>
            </a:r>
            <a:r>
              <a:rPr lang="en-US" sz="2400" b="1" u="sng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  <a:endParaRPr lang="ru-RU" sz="24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endParaRPr lang="en-US" sz="240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lvl="1">
              <a:lnSpc>
                <a:spcPct val="120000"/>
              </a:lnSpc>
            </a:pPr>
            <a:r>
              <a:rPr lang="ru-RU" b="1" dirty="0"/>
              <a:t>►</a:t>
            </a:r>
            <a:r>
              <a:rPr lang="en-US" dirty="0"/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Быстро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действующие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ингаляционные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endParaRPr lang="ru-RU" sz="2400" b="1" dirty="0">
              <a:latin typeface="Comic Sans MS" panose="030F0702030302020204" pitchFamily="66" charset="0"/>
            </a:endParaRPr>
          </a:p>
          <a:p>
            <a:pPr lvl="1">
              <a:lnSpc>
                <a:spcPct val="120000"/>
              </a:lnSpc>
            </a:pPr>
            <a:r>
              <a:rPr lang="ru-RU" sz="2400" b="1" dirty="0">
                <a:latin typeface="Comic Sans MS" panose="030F0702030302020204" pitchFamily="66" charset="0"/>
              </a:rPr>
              <a:t>  </a:t>
            </a:r>
            <a:r>
              <a:rPr lang="en-US" sz="2400" b="1" dirty="0">
                <a:latin typeface="Comic Sans MS" panose="030F0702030302020204" pitchFamily="66" charset="0"/>
              </a:rPr>
              <a:t>β2- </a:t>
            </a:r>
            <a:r>
              <a:rPr lang="en-US" sz="2400" b="1" dirty="0" err="1">
                <a:latin typeface="Comic Sans MS" panose="030F0702030302020204" pitchFamily="66" charset="0"/>
              </a:rPr>
              <a:t>агонисты</a:t>
            </a:r>
            <a:endParaRPr lang="en-US" sz="2400" b="1" dirty="0">
              <a:latin typeface="Comic Sans MS" panose="030F0702030302020204" pitchFamily="66" charset="0"/>
            </a:endParaRPr>
          </a:p>
          <a:p>
            <a:pPr lvl="1">
              <a:lnSpc>
                <a:spcPct val="120000"/>
              </a:lnSpc>
            </a:pPr>
            <a:r>
              <a:rPr lang="ru-RU" b="1" dirty="0"/>
              <a:t>►</a:t>
            </a:r>
            <a:r>
              <a:rPr lang="en-US" dirty="0"/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Системные</a:t>
            </a:r>
            <a:r>
              <a:rPr lang="en-US" sz="2400" b="1" dirty="0">
                <a:latin typeface="Comic Sans MS" panose="030F0702030302020204" pitchFamily="66" charset="0"/>
              </a:rPr>
              <a:t> ГКС</a:t>
            </a:r>
          </a:p>
          <a:p>
            <a:pPr lvl="1">
              <a:lnSpc>
                <a:spcPct val="120000"/>
              </a:lnSpc>
            </a:pPr>
            <a:r>
              <a:rPr lang="ru-RU" b="1" dirty="0"/>
              <a:t>►</a:t>
            </a:r>
            <a:r>
              <a:rPr lang="en-US" dirty="0"/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Антихолинергические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препараты</a:t>
            </a:r>
            <a:endParaRPr lang="en-US" sz="2400" b="1" dirty="0">
              <a:latin typeface="Comic Sans MS" panose="030F0702030302020204" pitchFamily="66" charset="0"/>
            </a:endParaRPr>
          </a:p>
          <a:p>
            <a:pPr lvl="1">
              <a:lnSpc>
                <a:spcPct val="120000"/>
              </a:lnSpc>
            </a:pPr>
            <a:r>
              <a:rPr lang="ru-RU" b="1" dirty="0"/>
              <a:t>►</a:t>
            </a:r>
            <a:r>
              <a:rPr lang="en-US" dirty="0"/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Теофиллин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короткого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действия</a:t>
            </a:r>
            <a:endParaRPr lang="en-US" sz="2400" b="1" dirty="0">
              <a:latin typeface="Comic Sans MS" panose="030F0702030302020204" pitchFamily="66" charset="0"/>
            </a:endParaRPr>
          </a:p>
          <a:p>
            <a:pPr lvl="1">
              <a:lnSpc>
                <a:spcPct val="120000"/>
              </a:lnSpc>
            </a:pPr>
            <a:r>
              <a:rPr lang="ru-RU" b="1" dirty="0"/>
              <a:t>►</a:t>
            </a:r>
            <a:r>
              <a:rPr lang="en-US" dirty="0"/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Пероральные</a:t>
            </a:r>
            <a:r>
              <a:rPr lang="en-US" sz="2400" b="1" dirty="0">
                <a:latin typeface="Comic Sans MS" panose="030F0702030302020204" pitchFamily="66" charset="0"/>
              </a:rPr>
              <a:t> β2- </a:t>
            </a:r>
            <a:r>
              <a:rPr lang="en-US" sz="2400" b="1" dirty="0" err="1">
                <a:latin typeface="Comic Sans MS" panose="030F0702030302020204" pitchFamily="66" charset="0"/>
              </a:rPr>
              <a:t>агонисты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короткого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действия</a:t>
            </a:r>
            <a:endParaRPr lang="en-US" sz="2400" b="1" dirty="0"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9711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8458200" cy="1008063"/>
          </a:xfrm>
        </p:spPr>
        <p:txBody>
          <a:bodyPr/>
          <a:lstStyle/>
          <a:p>
            <a:pPr algn="ctr"/>
            <a:r>
              <a:rPr lang="el-GR" sz="2800" b="1">
                <a:latin typeface="Comic Sans MS" panose="030F0702030302020204" pitchFamily="66" charset="0"/>
                <a:cs typeface="Times New Roman" panose="02020603050405020304" pitchFamily="18" charset="0"/>
              </a:rPr>
              <a:t>β</a:t>
            </a:r>
            <a:r>
              <a:rPr lang="ru-RU" sz="2800" b="1">
                <a:latin typeface="Comic Sans MS" panose="030F0702030302020204" pitchFamily="66" charset="0"/>
                <a:cs typeface="Times New Roman" panose="02020603050405020304" pitchFamily="18" charset="0"/>
              </a:rPr>
              <a:t>2- </a:t>
            </a:r>
            <a:r>
              <a:rPr lang="ru-RU" sz="2900" b="1">
                <a:latin typeface="Comic Sans MS" panose="030F0702030302020204" pitchFamily="66" charset="0"/>
              </a:rPr>
              <a:t>-агонисты в терапии </a:t>
            </a:r>
            <a:br>
              <a:rPr lang="ru-RU" sz="2900" b="1">
                <a:latin typeface="Comic Sans MS" panose="030F0702030302020204" pitchFamily="66" charset="0"/>
              </a:rPr>
            </a:br>
            <a:r>
              <a:rPr lang="ru-RU" sz="2900" b="1">
                <a:latin typeface="Comic Sans MS" panose="030F0702030302020204" pitchFamily="66" charset="0"/>
              </a:rPr>
              <a:t>бронхиальной астмы</a:t>
            </a:r>
            <a:endParaRPr lang="ru-RU" sz="2800" b="1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8917" y="1312408"/>
            <a:ext cx="8207375" cy="55435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latin typeface="Comic Sans MS" panose="030F0702030302020204" pitchFamily="66" charset="0"/>
              </a:rPr>
              <a:t>1900</a:t>
            </a:r>
            <a:r>
              <a:rPr lang="ru-RU" sz="1800" b="1" dirty="0"/>
              <a:t> - </a:t>
            </a:r>
            <a:r>
              <a:rPr lang="ru-RU" sz="1800" b="1" dirty="0">
                <a:solidFill>
                  <a:srgbClr val="3333CC"/>
                </a:solidFill>
                <a:latin typeface="Comic Sans MS" panose="030F0702030302020204" pitchFamily="66" charset="0"/>
              </a:rPr>
              <a:t>адреналин</a:t>
            </a:r>
            <a:r>
              <a:rPr lang="ru-RU" sz="1800" b="1" dirty="0">
                <a:latin typeface="Comic Sans MS" panose="030F0702030302020204" pitchFamily="66" charset="0"/>
              </a:rPr>
              <a:t> – </a:t>
            </a:r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α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+</a:t>
            </a:r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β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агонист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короткая продолжительность 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</a:t>
            </a:r>
            <a:r>
              <a:rPr lang="ru-RU" sz="1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действия,быстрое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начало действия, </a:t>
            </a:r>
            <a:r>
              <a:rPr lang="ru-RU" sz="1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кардиотоксичность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,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гипертензия, только прием по требованию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latin typeface="Comic Sans MS" panose="030F0702030302020204" pitchFamily="66" charset="0"/>
              </a:rPr>
              <a:t>1940 – </a:t>
            </a:r>
            <a:r>
              <a:rPr lang="ru-RU" sz="1800" b="1" dirty="0" err="1">
                <a:solidFill>
                  <a:srgbClr val="3333CC"/>
                </a:solidFill>
                <a:latin typeface="Comic Sans MS" panose="030F0702030302020204" pitchFamily="66" charset="0"/>
              </a:rPr>
              <a:t>изопреналин</a:t>
            </a:r>
            <a:r>
              <a:rPr lang="ru-RU" sz="1800" b="1" dirty="0">
                <a:solidFill>
                  <a:srgbClr val="3333CC"/>
                </a:solidFill>
                <a:latin typeface="Comic Sans MS" panose="030F0702030302020204" pitchFamily="66" charset="0"/>
              </a:rPr>
              <a:t>, </a:t>
            </a:r>
            <a:r>
              <a:rPr lang="ru-RU" sz="1800" b="1" dirty="0" err="1">
                <a:solidFill>
                  <a:srgbClr val="3333CC"/>
                </a:solidFill>
                <a:latin typeface="Comic Sans MS" panose="030F0702030302020204" pitchFamily="66" charset="0"/>
              </a:rPr>
              <a:t>орципреналин</a:t>
            </a:r>
            <a:r>
              <a:rPr lang="ru-RU" sz="1800" b="1" dirty="0">
                <a:latin typeface="Comic Sans MS" panose="030F0702030302020204" pitchFamily="66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– </a:t>
            </a:r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β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1+</a:t>
            </a:r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β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2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агонисты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короткая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продолжительность действия, быстрое начало действия,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</a:t>
            </a:r>
            <a:r>
              <a:rPr lang="ru-RU" sz="1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кардиотоксичность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, только прием по требованию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latin typeface="Comic Sans MS" panose="030F0702030302020204" pitchFamily="66" charset="0"/>
              </a:rPr>
              <a:t>1970-80 – </a:t>
            </a:r>
            <a:r>
              <a:rPr lang="ru-RU" sz="1800" b="1" dirty="0" err="1">
                <a:solidFill>
                  <a:srgbClr val="3333CC"/>
                </a:solidFill>
                <a:latin typeface="Comic Sans MS" panose="030F0702030302020204" pitchFamily="66" charset="0"/>
              </a:rPr>
              <a:t>сальбутамол</a:t>
            </a:r>
            <a:r>
              <a:rPr lang="ru-RU" sz="1800" b="1" dirty="0">
                <a:solidFill>
                  <a:srgbClr val="3333CC"/>
                </a:solidFill>
                <a:latin typeface="Comic Sans MS" panose="030F0702030302020204" pitchFamily="66" charset="0"/>
              </a:rPr>
              <a:t>, </a:t>
            </a:r>
            <a:r>
              <a:rPr lang="ru-RU" sz="1800" b="1" dirty="0" err="1">
                <a:solidFill>
                  <a:srgbClr val="3333CC"/>
                </a:solidFill>
                <a:latin typeface="Comic Sans MS" panose="030F0702030302020204" pitchFamily="66" charset="0"/>
              </a:rPr>
              <a:t>тербуталин</a:t>
            </a:r>
            <a:r>
              <a:rPr lang="ru-RU" sz="1800" b="1" dirty="0">
                <a:solidFill>
                  <a:srgbClr val="3333CC"/>
                </a:solidFill>
                <a:latin typeface="Comic Sans MS" panose="030F0702030302020204" pitchFamily="66" charset="0"/>
              </a:rPr>
              <a:t>, фенотерол</a:t>
            </a:r>
            <a:r>
              <a:rPr lang="ru-RU" sz="1800" b="1" dirty="0">
                <a:latin typeface="Comic Sans MS" panose="030F0702030302020204" pitchFamily="66" charset="0"/>
              </a:rPr>
              <a:t> –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селективные </a:t>
            </a:r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β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2-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     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агонисты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короткая продолжительность действия, быстрое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начало действия, </a:t>
            </a:r>
            <a:r>
              <a:rPr lang="ru-RU" sz="18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кардиотоксичность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, только прием по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требованию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latin typeface="Comic Sans MS" panose="030F0702030302020204" pitchFamily="66" charset="0"/>
              </a:rPr>
              <a:t>1990 – </a:t>
            </a:r>
            <a:r>
              <a:rPr lang="ru-RU" sz="1800" b="1" dirty="0" err="1">
                <a:solidFill>
                  <a:srgbClr val="3333CC"/>
                </a:solidFill>
                <a:latin typeface="Comic Sans MS" panose="030F0702030302020204" pitchFamily="66" charset="0"/>
              </a:rPr>
              <a:t>сальметерол</a:t>
            </a:r>
            <a:r>
              <a:rPr lang="ru-RU" sz="1800" b="1" dirty="0">
                <a:solidFill>
                  <a:srgbClr val="3333CC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1" dirty="0">
                <a:latin typeface="Comic Sans MS" panose="030F0702030302020204" pitchFamily="66" charset="0"/>
              </a:rPr>
              <a:t>-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селективный </a:t>
            </a:r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β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2 –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агонист, длительное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действие, медленное начало действия, низкая частота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системных побочных эффектов, только поддерживающая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терапия</a:t>
            </a:r>
            <a:endParaRPr lang="ru-RU" sz="1800" b="1" dirty="0">
              <a:solidFill>
                <a:schemeClr val="tx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latin typeface="Comic Sans MS" panose="030F0702030302020204" pitchFamily="66" charset="0"/>
              </a:rPr>
              <a:t>2000 – </a:t>
            </a:r>
            <a:r>
              <a:rPr lang="ru-RU" sz="1800" b="1" dirty="0">
                <a:solidFill>
                  <a:srgbClr val="3333CC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1" dirty="0" err="1">
                <a:solidFill>
                  <a:srgbClr val="3333CC"/>
                </a:solidFill>
                <a:latin typeface="Comic Sans MS" panose="030F0702030302020204" pitchFamily="66" charset="0"/>
              </a:rPr>
              <a:t>формотерол</a:t>
            </a:r>
            <a:r>
              <a:rPr lang="ru-RU" sz="1800" b="1" dirty="0">
                <a:latin typeface="Comic Sans MS" panose="030F0702030302020204" pitchFamily="66" charset="0"/>
              </a:rPr>
              <a:t> -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селективный </a:t>
            </a:r>
            <a:r>
              <a:rPr lang="el-GR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β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2 -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агонист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длительное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действие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быстрое начало действия, низкая частота системных 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побочных эффектов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прием по требованию и поддерживающая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    терапия</a:t>
            </a:r>
          </a:p>
        </p:txBody>
      </p:sp>
    </p:spTree>
    <p:extLst>
      <p:ext uri="{BB962C8B-B14F-4D97-AF65-F5344CB8AC3E}">
        <p14:creationId xmlns:p14="http://schemas.microsoft.com/office/powerpoint/2010/main" val="466672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41" name="Picture 5" descr="glob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60350"/>
            <a:ext cx="13684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7943" name="Text Box 7"/>
          <p:cNvSpPr txBox="1">
            <a:spLocks noChangeArrowheads="1"/>
          </p:cNvSpPr>
          <p:nvPr/>
        </p:nvSpPr>
        <p:spPr bwMode="auto">
          <a:xfrm>
            <a:off x="2411413" y="549275"/>
            <a:ext cx="59928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Бронхиальная обструкция</a:t>
            </a:r>
          </a:p>
        </p:txBody>
      </p:sp>
      <p:sp>
        <p:nvSpPr>
          <p:cNvPr id="167944" name="Text Box 8"/>
          <p:cNvSpPr txBox="1">
            <a:spLocks noChangeArrowheads="1"/>
          </p:cNvSpPr>
          <p:nvPr/>
        </p:nvSpPr>
        <p:spPr bwMode="auto">
          <a:xfrm>
            <a:off x="1619250" y="2276475"/>
            <a:ext cx="632460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3333CC"/>
                </a:solidFill>
              </a:rPr>
              <a:t>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Comic Sans MS" panose="030F0702030302020204" pitchFamily="66" charset="0"/>
              </a:rPr>
              <a:t>Острый </a:t>
            </a:r>
            <a:r>
              <a:rPr lang="ru-RU" sz="2800" b="1" dirty="0" err="1">
                <a:latin typeface="Comic Sans MS" panose="030F0702030302020204" pitchFamily="66" charset="0"/>
              </a:rPr>
              <a:t>бронхоспазм</a:t>
            </a:r>
            <a:endParaRPr lang="ru-RU" sz="2800" b="1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3333CC"/>
                </a:solidFill>
              </a:rPr>
              <a:t>■</a:t>
            </a:r>
            <a:r>
              <a:rPr lang="ru-RU" dirty="0"/>
              <a:t> </a:t>
            </a:r>
            <a:r>
              <a:rPr lang="ru-RU" sz="2800" dirty="0" smtClean="0">
                <a:latin typeface="Comic Sans MS" panose="030F0702030302020204" pitchFamily="66" charset="0"/>
              </a:rPr>
              <a:t>Воспаление</a:t>
            </a:r>
            <a:r>
              <a:rPr lang="ru-RU" sz="2800" b="1" dirty="0" smtClean="0">
                <a:latin typeface="Comic Sans MS" panose="030F0702030302020204" pitchFamily="66" charset="0"/>
              </a:rPr>
              <a:t> </a:t>
            </a:r>
            <a:r>
              <a:rPr lang="ru-RU" sz="2800" b="1" dirty="0">
                <a:latin typeface="Comic Sans MS" panose="030F0702030302020204" pitchFamily="66" charset="0"/>
              </a:rPr>
              <a:t>стенки бронха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3333CC"/>
                </a:solidFill>
              </a:rPr>
              <a:t>■</a:t>
            </a:r>
            <a:r>
              <a:rPr lang="ru-RU" dirty="0"/>
              <a:t> </a:t>
            </a:r>
            <a:r>
              <a:rPr lang="ru-RU" sz="2800" b="1" dirty="0">
                <a:latin typeface="Comic Sans MS" panose="030F0702030302020204" pitchFamily="66" charset="0"/>
              </a:rPr>
              <a:t>Хроническая </a:t>
            </a:r>
            <a:r>
              <a:rPr lang="ru-RU" sz="2800" b="1" dirty="0" err="1">
                <a:latin typeface="Comic Sans MS" panose="030F0702030302020204" pitchFamily="66" charset="0"/>
              </a:rPr>
              <a:t>обтурация</a:t>
            </a:r>
            <a:r>
              <a:rPr lang="ru-RU" sz="2800" b="1" dirty="0">
                <a:latin typeface="Comic Sans MS" panose="030F0702030302020204" pitchFamily="66" charset="0"/>
              </a:rPr>
              <a:t> слизью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3333CC"/>
                </a:solidFill>
              </a:rPr>
              <a:t>■</a:t>
            </a:r>
            <a:r>
              <a:rPr lang="ru-RU" sz="2800" dirty="0">
                <a:solidFill>
                  <a:srgbClr val="3333CC"/>
                </a:solidFill>
              </a:rPr>
              <a:t> </a:t>
            </a:r>
            <a:r>
              <a:rPr lang="ru-RU" sz="2800" b="1" dirty="0" err="1">
                <a:latin typeface="Comic Sans MS" panose="030F0702030302020204" pitchFamily="66" charset="0"/>
              </a:rPr>
              <a:t>Ремоделирование</a:t>
            </a:r>
            <a:r>
              <a:rPr lang="ru-RU" sz="2800" b="1" dirty="0">
                <a:latin typeface="Comic Sans MS" panose="030F0702030302020204" pitchFamily="66" charset="0"/>
              </a:rPr>
              <a:t> стенки бронха</a:t>
            </a:r>
          </a:p>
        </p:txBody>
      </p:sp>
    </p:spTree>
    <p:extLst>
      <p:ext uri="{BB962C8B-B14F-4D97-AF65-F5344CB8AC3E}">
        <p14:creationId xmlns:p14="http://schemas.microsoft.com/office/powerpoint/2010/main" val="3495478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260648"/>
            <a:ext cx="6589199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800" b="1" dirty="0"/>
              <a:t/>
            </a:r>
            <a:br>
              <a:rPr lang="ru-RU" sz="3800" b="1" dirty="0"/>
            </a:b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Показания для назначения </a:t>
            </a:r>
            <a:r>
              <a:rPr lang="ru-RU" sz="29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адреномиметиков</a:t>
            </a:r>
            <a:r>
              <a:rPr lang="ru-RU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короткого действия:</a:t>
            </a:r>
            <a:r>
              <a:rPr lang="ru-RU" sz="2900" dirty="0">
                <a:latin typeface="Comic Sans MS" panose="030F0702030302020204" pitchFamily="66" charset="0"/>
              </a:rPr>
              <a:t/>
            </a:r>
            <a:br>
              <a:rPr lang="ru-RU" sz="2900" dirty="0">
                <a:latin typeface="Comic Sans MS" panose="030F0702030302020204" pitchFamily="66" charset="0"/>
              </a:rPr>
            </a:br>
            <a:endParaRPr lang="ru-RU" sz="2900" dirty="0">
              <a:latin typeface="Comic Sans MS" panose="030F0702030302020204" pitchFamily="66" charset="0"/>
            </a:endParaRPr>
          </a:p>
        </p:txBody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844675"/>
            <a:ext cx="8137525" cy="3962400"/>
          </a:xfrm>
        </p:spPr>
        <p:txBody>
          <a:bodyPr>
            <a:normAutofit/>
          </a:bodyPr>
          <a:lstStyle/>
          <a:p>
            <a:r>
              <a:rPr lang="el-GR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β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2-адреномиметики - препараты выбора для </a:t>
            </a:r>
            <a:r>
              <a:rPr lang="ru-RU" sz="2400" b="1" u="sng" dirty="0">
                <a:solidFill>
                  <a:schemeClr val="tx1"/>
                </a:solidFill>
                <a:latin typeface="Comic Sans MS" panose="030F0702030302020204" pitchFamily="66" charset="0"/>
              </a:rPr>
              <a:t>купирования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острых приступов БА,  вызванных физической нагрузкой, </a:t>
            </a:r>
            <a:r>
              <a:rPr lang="ru-RU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ирритантами</a:t>
            </a:r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, аллергенами;</a:t>
            </a:r>
          </a:p>
          <a:p>
            <a:pPr>
              <a:buFont typeface="Wingdings" panose="05000000000000000000" pitchFamily="2" charset="2"/>
              <a:buNone/>
            </a:pPr>
            <a:endParaRPr lang="ru-RU" sz="24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кроме того,  симпатомиметики эффективны и для </a:t>
            </a:r>
            <a:r>
              <a:rPr lang="ru-RU" sz="2400" b="1" u="sng" dirty="0">
                <a:solidFill>
                  <a:schemeClr val="tx1"/>
                </a:solidFill>
                <a:latin typeface="Comic Sans MS" panose="030F0702030302020204" pitchFamily="66" charset="0"/>
              </a:rPr>
              <a:t>профилактики острых приступов удушья.</a:t>
            </a:r>
          </a:p>
        </p:txBody>
      </p:sp>
    </p:spTree>
    <p:extLst>
      <p:ext uri="{BB962C8B-B14F-4D97-AF65-F5344CB8AC3E}">
        <p14:creationId xmlns:p14="http://schemas.microsoft.com/office/powerpoint/2010/main" val="2905766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156083"/>
              </p:ext>
            </p:extLst>
          </p:nvPr>
        </p:nvGraphicFramePr>
        <p:xfrm>
          <a:off x="179512" y="764704"/>
          <a:ext cx="8712968" cy="2143125"/>
        </p:xfrm>
        <a:graphic>
          <a:graphicData uri="http://schemas.openxmlformats.org/drawingml/2006/table">
            <a:tbl>
              <a:tblPr/>
              <a:tblGrid>
                <a:gridCol w="8712968"/>
              </a:tblGrid>
              <a:tr h="214312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Оценка тяжести:</a:t>
                      </a:r>
                    </a:p>
                    <a:p>
                      <a:pPr algn="ctr"/>
                      <a:r>
                        <a:rPr lang="ru-RU" sz="1400" b="1" dirty="0">
                          <a:latin typeface="Comic Sans MS" panose="030F0702030302020204" pitchFamily="66" charset="0"/>
                        </a:rPr>
                        <a:t>Кашель, одышка, хрипы, скованность грудной клетки, участие вспомогательной мускулатуры, втяжение над грудиной, нарушение сна. </a:t>
                      </a:r>
                      <a:r>
                        <a:rPr lang="ru-RU" sz="1400" b="1" dirty="0" err="1">
                          <a:latin typeface="Comic Sans MS" panose="030F0702030302020204" pitchFamily="66" charset="0"/>
                        </a:rPr>
                        <a:t>ПОС</a:t>
                      </a:r>
                      <a:r>
                        <a:rPr lang="ru-RU" sz="1400" b="1" baseline="-25000" dirty="0" err="1">
                          <a:latin typeface="Comic Sans MS" panose="030F0702030302020204" pitchFamily="66" charset="0"/>
                        </a:rPr>
                        <a:t>выд</a:t>
                      </a:r>
                      <a:r>
                        <a:rPr lang="ru-RU" sz="1400" b="1" dirty="0">
                          <a:latin typeface="Comic Sans MS" panose="030F0702030302020204" pitchFamily="66" charset="0"/>
                        </a:rPr>
                        <a:t> менее 80% персонально лучшего или должного.</a:t>
                      </a:r>
                    </a:p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Начальное лечение:</a:t>
                      </a:r>
                    </a:p>
                    <a:p>
                      <a:pPr algn="ctr"/>
                      <a:r>
                        <a:rPr lang="ru-RU" sz="1600" b="1" dirty="0">
                          <a:latin typeface="Comic Sans MS" panose="030F0702030302020204" pitchFamily="66" charset="0"/>
                        </a:rPr>
                        <a:t>Ингаляционные β</a:t>
                      </a:r>
                      <a:r>
                        <a:rPr lang="ru-RU" sz="1600" b="1" baseline="-25000" dirty="0"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ru-RU" sz="1600" b="1" dirty="0">
                          <a:latin typeface="Comic Sans MS" panose="030F0702030302020204" pitchFamily="66" charset="0"/>
                        </a:rPr>
                        <a:t>-агонисты короткого действия – до 3-х раз в 1 час</a:t>
                      </a:r>
                    </a:p>
                    <a:p>
                      <a:pPr algn="ctr"/>
                      <a:r>
                        <a:rPr lang="ru-RU" sz="1600" b="1" dirty="0">
                          <a:latin typeface="Comic Sans MS" panose="030F0702030302020204" pitchFamily="66" charset="0"/>
                        </a:rPr>
                        <a:t>(Пациенты с высоким риском смерти от БА должны контактировать с врачом сразу же после начального лечения)</a:t>
                      </a:r>
                    </a:p>
                  </a:txBody>
                  <a:tcPr marL="66675" marR="66675" marT="66675" marB="666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624202"/>
              </p:ext>
            </p:extLst>
          </p:nvPr>
        </p:nvGraphicFramePr>
        <p:xfrm>
          <a:off x="251521" y="3068961"/>
          <a:ext cx="8640960" cy="3600399"/>
        </p:xfrm>
        <a:graphic>
          <a:graphicData uri="http://schemas.openxmlformats.org/drawingml/2006/table">
            <a:tbl>
              <a:tblPr/>
              <a:tblGrid>
                <a:gridCol w="2880320"/>
                <a:gridCol w="2880320"/>
                <a:gridCol w="2880320"/>
              </a:tblGrid>
              <a:tr h="309247"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Хороший, если …</a:t>
                      </a:r>
                    </a:p>
                  </a:txBody>
                  <a:tcPr marL="32634" marR="32634" marT="32634" marB="326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Неполный, если …</a:t>
                      </a:r>
                    </a:p>
                  </a:txBody>
                  <a:tcPr marL="32634" marR="32634" marT="32634" marB="326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Бедный, если …</a:t>
                      </a:r>
                    </a:p>
                  </a:txBody>
                  <a:tcPr marL="32634" marR="32634" marT="32634" marB="326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79977">
                <a:tc>
                  <a:txBody>
                    <a:bodyPr/>
                    <a:lstStyle/>
                    <a:p>
                      <a:r>
                        <a:rPr lang="ru-RU" sz="1200" b="1">
                          <a:latin typeface="Comic Sans MS" panose="030F0702030302020204" pitchFamily="66" charset="0"/>
                        </a:rPr>
                        <a:t>Симптомы стихают после инициального введения β</a:t>
                      </a:r>
                      <a:r>
                        <a:rPr lang="ru-RU" sz="1200" b="1" baseline="-25000"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ru-RU" sz="1200" b="1">
                          <a:latin typeface="Comic Sans MS" panose="030F0702030302020204" pitchFamily="66" charset="0"/>
                        </a:rPr>
                        <a:t>-агонистов и такое состояние поддерживается 4 часа</a:t>
                      </a:r>
                    </a:p>
                  </a:txBody>
                  <a:tcPr marL="32634" marR="32634" marT="32634" marB="326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Симптомы уменьшаются, но возвращаются менее, чем через 3 часа после начального лечения β</a:t>
                      </a:r>
                      <a:r>
                        <a:rPr lang="ru-RU" sz="1200" b="1" baseline="-25000" dirty="0"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-агонистами</a:t>
                      </a:r>
                    </a:p>
                  </a:txBody>
                  <a:tcPr marL="32634" marR="32634" marT="32634" marB="326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>
                          <a:latin typeface="Comic Sans MS" panose="030F0702030302020204" pitchFamily="66" charset="0"/>
                        </a:rPr>
                        <a:t>Симптомы персистируют или ухудшаются несмотря на начальное лечение β</a:t>
                      </a:r>
                      <a:r>
                        <a:rPr lang="ru-RU" sz="1200" b="1" baseline="-25000"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ru-RU" sz="1200" b="1">
                          <a:latin typeface="Comic Sans MS" panose="030F0702030302020204" pitchFamily="66" charset="0"/>
                        </a:rPr>
                        <a:t>-агонистами</a:t>
                      </a:r>
                    </a:p>
                  </a:txBody>
                  <a:tcPr marL="32634" marR="32634" marT="32634" marB="326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8027"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omic Sans MS" panose="030F0702030302020204" pitchFamily="66" charset="0"/>
                        </a:rPr>
                        <a:t>ПОС</a:t>
                      </a:r>
                      <a:r>
                        <a:rPr lang="ru-RU" sz="1200" b="1" baseline="-25000">
                          <a:latin typeface="Comic Sans MS" panose="030F0702030302020204" pitchFamily="66" charset="0"/>
                        </a:rPr>
                        <a:t>выд</a:t>
                      </a:r>
                      <a:r>
                        <a:rPr lang="ru-RU" sz="1200" b="1">
                          <a:latin typeface="Comic Sans MS" panose="030F0702030302020204" pitchFamily="66" charset="0"/>
                        </a:rPr>
                        <a:t> &gt; 80 % должного или персонально лучшего</a:t>
                      </a:r>
                    </a:p>
                  </a:txBody>
                  <a:tcPr marL="32634" marR="32634" marT="32634" marB="326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err="1">
                          <a:latin typeface="Comic Sans MS" panose="030F0702030302020204" pitchFamily="66" charset="0"/>
                        </a:rPr>
                        <a:t>ПОС</a:t>
                      </a:r>
                      <a:r>
                        <a:rPr lang="ru-RU" sz="1200" b="1" baseline="-25000" dirty="0" err="1">
                          <a:latin typeface="Comic Sans MS" panose="030F0702030302020204" pitchFamily="66" charset="0"/>
                        </a:rPr>
                        <a:t>выд</a:t>
                      </a:r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 60 - 80 % должного или персонально лучшего</a:t>
                      </a:r>
                    </a:p>
                  </a:txBody>
                  <a:tcPr marL="32634" marR="32634" marT="32634" marB="326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omic Sans MS" panose="030F0702030302020204" pitchFamily="66" charset="0"/>
                        </a:rPr>
                        <a:t>ПОС</a:t>
                      </a:r>
                      <a:r>
                        <a:rPr lang="ru-RU" sz="1200" b="1" baseline="-25000">
                          <a:latin typeface="Comic Sans MS" panose="030F0702030302020204" pitchFamily="66" charset="0"/>
                        </a:rPr>
                        <a:t>выд</a:t>
                      </a:r>
                      <a:r>
                        <a:rPr lang="ru-RU" sz="1200" b="1">
                          <a:latin typeface="Comic Sans MS" panose="030F0702030302020204" pitchFamily="66" charset="0"/>
                        </a:rPr>
                        <a:t> &lt;60 % должного или персонально лучшего</a:t>
                      </a:r>
                    </a:p>
                  </a:txBody>
                  <a:tcPr marL="32634" marR="32634" marT="32634" marB="326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3148"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latin typeface="Comic Sans MS" panose="030F0702030302020204" pitchFamily="66" charset="0"/>
                        </a:rPr>
                        <a:t>Меры:</a:t>
                      </a:r>
                    </a:p>
                    <a:p>
                      <a:pPr algn="ctr"/>
                      <a:r>
                        <a:rPr lang="ru-RU" sz="1200" b="1">
                          <a:latin typeface="Comic Sans MS" panose="030F0702030302020204" pitchFamily="66" charset="0"/>
                        </a:rPr>
                        <a:t>Можно продолжать β</a:t>
                      </a:r>
                      <a:r>
                        <a:rPr lang="ru-RU" sz="1200" b="1" baseline="-25000"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ru-RU" sz="1200" b="1">
                          <a:latin typeface="Comic Sans MS" panose="030F0702030302020204" pitchFamily="66" charset="0"/>
                        </a:rPr>
                        <a:t>-агонисты каждые 3-4 часа 1-2 дня</a:t>
                      </a:r>
                    </a:p>
                    <a:p>
                      <a:pPr algn="ctr"/>
                      <a:r>
                        <a:rPr lang="ru-RU" sz="1200" b="1">
                          <a:latin typeface="Comic Sans MS" panose="030F0702030302020204" pitchFamily="66" charset="0"/>
                        </a:rPr>
                        <a:t>Контактировать с врачом или медсестрой для последующих инструкций</a:t>
                      </a:r>
                    </a:p>
                  </a:txBody>
                  <a:tcPr marL="32634" marR="32634" marT="32634" marB="3263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Меры:</a:t>
                      </a:r>
                    </a:p>
                    <a:p>
                      <a:pPr algn="ctr"/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Добавить КС в </a:t>
                      </a:r>
                      <a:r>
                        <a:rPr lang="ru-RU" sz="1200" b="1" dirty="0" smtClean="0">
                          <a:latin typeface="Comic Sans MS" panose="030F0702030302020204" pitchFamily="66" charset="0"/>
                        </a:rPr>
                        <a:t>таблетках</a:t>
                      </a:r>
                      <a:endParaRPr lang="ru-RU" sz="1200" b="1" dirty="0"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Продолжать β</a:t>
                      </a:r>
                      <a:r>
                        <a:rPr lang="ru-RU" sz="1200" b="1" baseline="-25000" dirty="0"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-агонисты</a:t>
                      </a:r>
                    </a:p>
                    <a:p>
                      <a:pPr algn="ctr"/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Срочно проконсультироваться с врачом или медсестрой по поводу инструкций</a:t>
                      </a:r>
                    </a:p>
                  </a:txBody>
                  <a:tcPr marL="32634" marR="32634" marT="32634" marB="3263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Меры:</a:t>
                      </a:r>
                    </a:p>
                    <a:p>
                      <a:pPr algn="ctr"/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Добавить КС в </a:t>
                      </a:r>
                      <a:r>
                        <a:rPr lang="ru-RU" sz="1200" b="1" dirty="0" smtClean="0">
                          <a:latin typeface="Comic Sans MS" panose="030F0702030302020204" pitchFamily="66" charset="0"/>
                        </a:rPr>
                        <a:t>таблетках</a:t>
                      </a:r>
                      <a:endParaRPr lang="ru-RU" sz="1200" b="1" dirty="0"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Повторить β</a:t>
                      </a:r>
                      <a:r>
                        <a:rPr lang="ru-RU" sz="1200" b="1" baseline="-25000" dirty="0">
                          <a:latin typeface="Comic Sans MS" panose="030F0702030302020204" pitchFamily="66" charset="0"/>
                        </a:rPr>
                        <a:t>2</a:t>
                      </a:r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-агонисты</a:t>
                      </a:r>
                    </a:p>
                    <a:p>
                      <a:pPr algn="ctr"/>
                      <a:r>
                        <a:rPr lang="ru-RU" sz="1200" b="1" dirty="0">
                          <a:latin typeface="Comic Sans MS" panose="030F0702030302020204" pitchFamily="66" charset="0"/>
                        </a:rPr>
                        <a:t>Немедленно транспортировать в стационар, в отделение неотложной терапии</a:t>
                      </a:r>
                    </a:p>
                  </a:txBody>
                  <a:tcPr marL="32634" marR="32634" marT="32634" marB="3263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91680" y="2492896"/>
            <a:ext cx="5256584" cy="89255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Ответ на начальное лечение: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4462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Управление 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обострением </a:t>
            </a:r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БА</a:t>
            </a:r>
            <a:b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Лечение на дому</a:t>
            </a:r>
            <a:endParaRPr lang="ru-RU" sz="2400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0341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77813"/>
            <a:ext cx="7391400" cy="947737"/>
          </a:xfrm>
        </p:spPr>
        <p:txBody>
          <a:bodyPr/>
          <a:lstStyle/>
          <a:p>
            <a:r>
              <a:rPr lang="ru-RU" b="1">
                <a:latin typeface="Comic Sans MS" panose="030F0702030302020204" pitchFamily="66" charset="0"/>
              </a:rPr>
              <a:t>Бронхолитики</a:t>
            </a:r>
          </a:p>
        </p:txBody>
      </p:sp>
      <p:graphicFrame>
        <p:nvGraphicFramePr>
          <p:cNvPr id="26521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877050" y="2636838"/>
          <a:ext cx="2087563" cy="266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2" name="Photo Editor Photo" r:id="rId3" imgW="790476" imgH="790476" progId="MSPhotoEd.3">
                  <p:embed/>
                </p:oleObj>
              </mc:Choice>
              <mc:Fallback>
                <p:oleObj name="Photo Editor Photo" r:id="rId3" imgW="790476" imgH="79047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2636838"/>
                        <a:ext cx="2087563" cy="266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5220" name="AutoShape 4"/>
          <p:cNvSpPr>
            <a:spLocks noChangeArrowheads="1"/>
          </p:cNvSpPr>
          <p:nvPr/>
        </p:nvSpPr>
        <p:spPr bwMode="auto">
          <a:xfrm>
            <a:off x="827584" y="1009650"/>
            <a:ext cx="3240087" cy="1441450"/>
          </a:xfrm>
          <a:prstGeom prst="rightArrow">
            <a:avLst>
              <a:gd name="adj1" fmla="val 50000"/>
              <a:gd name="adj2" fmla="val 5619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   </a:t>
            </a:r>
            <a:r>
              <a:rPr lang="ru-RU" sz="2400" b="1">
                <a:latin typeface="Comic Sans MS" panose="030F0702030302020204" pitchFamily="66" charset="0"/>
              </a:rPr>
              <a:t>Быстрого действия</a:t>
            </a:r>
          </a:p>
        </p:txBody>
      </p:sp>
      <p:sp>
        <p:nvSpPr>
          <p:cNvPr id="265221" name="AutoShape 5"/>
          <p:cNvSpPr>
            <a:spLocks noChangeArrowheads="1"/>
          </p:cNvSpPr>
          <p:nvPr/>
        </p:nvSpPr>
        <p:spPr bwMode="auto">
          <a:xfrm>
            <a:off x="5693491" y="2244772"/>
            <a:ext cx="865187" cy="86518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65222" name="Rectangle 6"/>
          <p:cNvSpPr>
            <a:spLocks noChangeArrowheads="1"/>
          </p:cNvSpPr>
          <p:nvPr/>
        </p:nvSpPr>
        <p:spPr bwMode="auto">
          <a:xfrm>
            <a:off x="395288" y="3047999"/>
            <a:ext cx="6192837" cy="366395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 dirty="0" err="1">
                <a:latin typeface="Comic Sans MS" panose="030F0702030302020204" pitchFamily="66" charset="0"/>
              </a:rPr>
              <a:t>Ингаляционно</a:t>
            </a:r>
            <a:r>
              <a:rPr lang="ru-RU" sz="2000" b="1" dirty="0">
                <a:latin typeface="Comic Sans MS" panose="030F0702030302020204" pitchFamily="66" charset="0"/>
              </a:rPr>
              <a:t>, оптимально – через </a:t>
            </a:r>
            <a:r>
              <a:rPr lang="ru-RU" sz="2000" b="1" dirty="0" err="1">
                <a:latin typeface="Comic Sans MS" panose="030F0702030302020204" pitchFamily="66" charset="0"/>
              </a:rPr>
              <a:t>небулайзер</a:t>
            </a:r>
            <a:endParaRPr lang="ru-RU" sz="2000" b="1" dirty="0">
              <a:latin typeface="Comic Sans MS" panose="030F0702030302020204" pitchFamily="66" charset="0"/>
            </a:endParaRPr>
          </a:p>
          <a:p>
            <a:pPr algn="ctr"/>
            <a:endParaRPr lang="ru-RU" sz="2000" b="1" dirty="0">
              <a:latin typeface="Comic Sans MS" panose="030F0702030302020204" pitchFamily="66" charset="0"/>
            </a:endParaRPr>
          </a:p>
          <a:p>
            <a:pPr algn="ctr"/>
            <a:r>
              <a:rPr lang="ru-RU" b="1" dirty="0">
                <a:latin typeface="Comic Sans MS" panose="030F0702030302020204" pitchFamily="66" charset="0"/>
              </a:rPr>
              <a:t>Фенотерол (</a:t>
            </a:r>
            <a:r>
              <a:rPr lang="ru-RU" b="1" dirty="0" err="1">
                <a:latin typeface="Comic Sans MS" panose="030F0702030302020204" pitchFamily="66" charset="0"/>
              </a:rPr>
              <a:t>Беротек</a:t>
            </a:r>
            <a:r>
              <a:rPr lang="ru-RU" b="1" dirty="0">
                <a:latin typeface="Comic Sans MS" panose="030F0702030302020204" pitchFamily="66" charset="0"/>
              </a:rPr>
              <a:t>)</a:t>
            </a:r>
          </a:p>
          <a:p>
            <a:pPr algn="ctr"/>
            <a:r>
              <a:rPr lang="ru-RU" b="1" dirty="0">
                <a:latin typeface="Comic Sans MS" panose="030F0702030302020204" pitchFamily="66" charset="0"/>
              </a:rPr>
              <a:t>Фенотерол/</a:t>
            </a:r>
            <a:r>
              <a:rPr lang="ru-RU" b="1" dirty="0" err="1">
                <a:latin typeface="Comic Sans MS" panose="030F0702030302020204" pitchFamily="66" charset="0"/>
              </a:rPr>
              <a:t>ипратропиум</a:t>
            </a:r>
            <a:r>
              <a:rPr lang="ru-RU" b="1" dirty="0">
                <a:latin typeface="Comic Sans MS" panose="030F0702030302020204" pitchFamily="66" charset="0"/>
              </a:rPr>
              <a:t> бромид (</a:t>
            </a:r>
            <a:r>
              <a:rPr lang="ru-RU" b="1" dirty="0" err="1">
                <a:latin typeface="Comic Sans MS" panose="030F0702030302020204" pitchFamily="66" charset="0"/>
              </a:rPr>
              <a:t>Беродуал</a:t>
            </a:r>
            <a:r>
              <a:rPr lang="ru-RU" b="1" dirty="0">
                <a:latin typeface="Comic Sans MS" panose="030F0702030302020204" pitchFamily="66" charset="0"/>
              </a:rPr>
              <a:t>)</a:t>
            </a:r>
          </a:p>
          <a:p>
            <a:pPr algn="ctr"/>
            <a:r>
              <a:rPr lang="ru-RU" dirty="0">
                <a:latin typeface="Comic Sans MS" panose="030F0702030302020204" pitchFamily="66" charset="0"/>
              </a:rPr>
              <a:t>В возрастной дозе каждые 20 минут </a:t>
            </a:r>
            <a:endParaRPr lang="ru-RU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dirty="0" smtClean="0">
                <a:latin typeface="Comic Sans MS" panose="030F0702030302020204" pitchFamily="66" charset="0"/>
              </a:rPr>
              <a:t>(</a:t>
            </a:r>
            <a:r>
              <a:rPr lang="ru-RU" dirty="0">
                <a:latin typeface="Comic Sans MS" panose="030F0702030302020204" pitchFamily="66" charset="0"/>
              </a:rPr>
              <a:t>3-х кратно)</a:t>
            </a:r>
          </a:p>
          <a:p>
            <a:pPr algn="ctr"/>
            <a:r>
              <a:rPr lang="ru-RU" dirty="0">
                <a:latin typeface="Comic Sans MS" panose="030F0702030302020204" pitchFamily="66" charset="0"/>
              </a:rPr>
              <a:t>в течение первого часа</a:t>
            </a:r>
          </a:p>
          <a:p>
            <a:pPr algn="ctr"/>
            <a:r>
              <a:rPr lang="ru-RU" dirty="0">
                <a:latin typeface="Comic Sans MS" panose="030F0702030302020204" pitchFamily="66" charset="0"/>
              </a:rPr>
              <a:t>Далее – каждые 4-6 часов </a:t>
            </a:r>
          </a:p>
          <a:p>
            <a:pPr algn="ctr"/>
            <a:r>
              <a:rPr lang="ru-RU" dirty="0">
                <a:latin typeface="Comic Sans MS" panose="030F0702030302020204" pitchFamily="66" charset="0"/>
              </a:rPr>
              <a:t>или каждый час при тяжелом приступе</a:t>
            </a:r>
          </a:p>
        </p:txBody>
      </p:sp>
      <p:pic>
        <p:nvPicPr>
          <p:cNvPr id="265223" name="Picture 7" descr="беродуал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37914" y="5434014"/>
            <a:ext cx="1422400" cy="12779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5225" name="Rectangle 9"/>
          <p:cNvSpPr>
            <a:spLocks noChangeArrowheads="1"/>
          </p:cNvSpPr>
          <p:nvPr/>
        </p:nvSpPr>
        <p:spPr bwMode="auto">
          <a:xfrm>
            <a:off x="4355976" y="1268413"/>
            <a:ext cx="3455988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l-GR" sz="2400" b="1" dirty="0">
                <a:latin typeface="Comic Sans MS" panose="030F0702030302020204" pitchFamily="66" charset="0"/>
              </a:rPr>
              <a:t>β</a:t>
            </a:r>
            <a:r>
              <a:rPr lang="ru-RU" sz="2400" b="1" dirty="0">
                <a:latin typeface="Comic Sans MS" panose="030F0702030302020204" pitchFamily="66" charset="0"/>
              </a:rPr>
              <a:t>2-агонисты</a:t>
            </a:r>
          </a:p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или</a:t>
            </a:r>
          </a:p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комбинированные</a:t>
            </a:r>
          </a:p>
        </p:txBody>
      </p:sp>
    </p:spTree>
    <p:extLst>
      <p:ext uri="{BB962C8B-B14F-4D97-AF65-F5344CB8AC3E}">
        <p14:creationId xmlns:p14="http://schemas.microsoft.com/office/powerpoint/2010/main" val="3046175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77813"/>
            <a:ext cx="7391400" cy="947737"/>
          </a:xfrm>
        </p:spPr>
        <p:txBody>
          <a:bodyPr/>
          <a:lstStyle/>
          <a:p>
            <a:r>
              <a:rPr lang="ru-RU">
                <a:latin typeface="Comic Sans MS" panose="030F0702030302020204" pitchFamily="66" charset="0"/>
              </a:rPr>
              <a:t>Бронхолитики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029076" y="1122022"/>
            <a:ext cx="4254500" cy="4124325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sz="2400" dirty="0"/>
              <a:t>      </a:t>
            </a:r>
            <a:r>
              <a:rPr lang="ru-RU" sz="2400" b="1" dirty="0">
                <a:latin typeface="Comic Sans MS" panose="030F0702030302020204" pitchFamily="66" charset="0"/>
              </a:rPr>
              <a:t>эуфиллин в/в</a:t>
            </a:r>
          </a:p>
          <a:p>
            <a:endParaRPr lang="ru-RU" sz="2400" b="1" dirty="0">
              <a:latin typeface="Comic Sans MS" panose="030F0702030302020204" pitchFamily="66" charset="0"/>
            </a:endParaRP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266244" name="Picture 4" descr="эуфиллин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48488" y="2565400"/>
            <a:ext cx="1976437" cy="1174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45" name="AutoShape 5"/>
          <p:cNvSpPr>
            <a:spLocks noChangeArrowheads="1"/>
          </p:cNvSpPr>
          <p:nvPr/>
        </p:nvSpPr>
        <p:spPr bwMode="auto">
          <a:xfrm>
            <a:off x="777859" y="800895"/>
            <a:ext cx="3168650" cy="1439862"/>
          </a:xfrm>
          <a:prstGeom prst="rightArrow">
            <a:avLst>
              <a:gd name="adj1" fmla="val 50000"/>
              <a:gd name="adj2" fmla="val 5501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dirty="0"/>
              <a:t>   </a:t>
            </a:r>
            <a:r>
              <a:rPr lang="ru-RU" sz="2400" b="1" dirty="0">
                <a:latin typeface="Comic Sans MS" panose="030F0702030302020204" pitchFamily="66" charset="0"/>
              </a:rPr>
              <a:t>Быстрого действия</a:t>
            </a:r>
          </a:p>
        </p:txBody>
      </p:sp>
      <p:sp>
        <p:nvSpPr>
          <p:cNvPr id="266246" name="AutoShape 6"/>
          <p:cNvSpPr>
            <a:spLocks noChangeArrowheads="1"/>
          </p:cNvSpPr>
          <p:nvPr/>
        </p:nvSpPr>
        <p:spPr bwMode="auto">
          <a:xfrm>
            <a:off x="5303265" y="1570831"/>
            <a:ext cx="865188" cy="86518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/>
          </a:p>
        </p:txBody>
      </p:sp>
      <p:pic>
        <p:nvPicPr>
          <p:cNvPr id="266247" name="Picture 7" descr="эуфиллин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92950" y="1628775"/>
            <a:ext cx="1727200" cy="8651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48" name="Text Box 8"/>
          <p:cNvSpPr txBox="1">
            <a:spLocks noChangeArrowheads="1"/>
          </p:cNvSpPr>
          <p:nvPr/>
        </p:nvSpPr>
        <p:spPr bwMode="auto">
          <a:xfrm>
            <a:off x="323528" y="4277873"/>
            <a:ext cx="882047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Comic Sans MS" panose="030F0702030302020204" pitchFamily="66" charset="0"/>
              </a:rPr>
              <a:t>Нагрузочная доза 5мг/кг в течение 20-30 минут </a:t>
            </a:r>
          </a:p>
          <a:p>
            <a:pPr algn="ctr"/>
            <a:r>
              <a:rPr lang="ru-RU" sz="1800" b="1" dirty="0">
                <a:latin typeface="Comic Sans MS" panose="030F0702030302020204" pitchFamily="66" charset="0"/>
              </a:rPr>
              <a:t>(т.е. </a:t>
            </a:r>
            <a:r>
              <a:rPr lang="en-US" sz="1800" b="1" dirty="0">
                <a:latin typeface="Comic Sans MS" panose="030F0702030302020204" pitchFamily="66" charset="0"/>
              </a:rPr>
              <a:t>~</a:t>
            </a:r>
            <a:r>
              <a:rPr lang="ru-RU" sz="1800" b="1" dirty="0">
                <a:latin typeface="Comic Sans MS" panose="030F0702030302020204" pitchFamily="66" charset="0"/>
              </a:rPr>
              <a:t> 15мл 2,4% р-</a:t>
            </a:r>
            <a:r>
              <a:rPr lang="ru-RU" sz="1800" b="1" dirty="0" err="1">
                <a:latin typeface="Comic Sans MS" panose="030F0702030302020204" pitchFamily="66" charset="0"/>
              </a:rPr>
              <a:t>ра</a:t>
            </a:r>
            <a:r>
              <a:rPr lang="ru-RU" sz="1800" b="1" dirty="0">
                <a:latin typeface="Comic Sans MS" panose="030F0702030302020204" pitchFamily="66" charset="0"/>
              </a:rPr>
              <a:t> на 70кг</a:t>
            </a:r>
            <a:r>
              <a:rPr lang="ru-RU" sz="1800" b="1" dirty="0" smtClean="0">
                <a:latin typeface="Comic Sans MS" panose="030F0702030302020204" pitchFamily="66" charset="0"/>
              </a:rPr>
              <a:t>)</a:t>
            </a:r>
            <a:endParaRPr lang="ru-RU" sz="1800" b="1" dirty="0">
              <a:latin typeface="Comic Sans MS" panose="030F0702030302020204" pitchFamily="66" charset="0"/>
            </a:endParaRPr>
          </a:p>
          <a:p>
            <a:r>
              <a:rPr lang="ru-RU" sz="1800" b="1" dirty="0">
                <a:latin typeface="Comic Sans MS" panose="030F0702030302020204" pitchFamily="66" charset="0"/>
              </a:rPr>
              <a:t>Далее – непрерывная </a:t>
            </a:r>
            <a:r>
              <a:rPr lang="ru-RU" sz="1800" b="1" dirty="0" err="1">
                <a:latin typeface="Comic Sans MS" panose="030F0702030302020204" pitchFamily="66" charset="0"/>
              </a:rPr>
              <a:t>инфузия</a:t>
            </a:r>
            <a:r>
              <a:rPr lang="ru-RU" sz="1800" b="1" dirty="0">
                <a:latin typeface="Comic Sans MS" panose="030F0702030302020204" pitchFamily="66" charset="0"/>
              </a:rPr>
              <a:t> в дозе 0,6 – 1 мг/кг/час (т.е. </a:t>
            </a:r>
            <a:r>
              <a:rPr lang="en-US" sz="1800" b="1" dirty="0">
                <a:latin typeface="Comic Sans MS" panose="030F0702030302020204" pitchFamily="66" charset="0"/>
              </a:rPr>
              <a:t>~</a:t>
            </a:r>
            <a:r>
              <a:rPr lang="ru-RU" sz="1800" b="1" dirty="0">
                <a:latin typeface="Comic Sans MS" panose="030F0702030302020204" pitchFamily="66" charset="0"/>
              </a:rPr>
              <a:t> 2,5мл </a:t>
            </a:r>
          </a:p>
          <a:p>
            <a:r>
              <a:rPr lang="ru-RU" sz="1800" b="1" dirty="0">
                <a:latin typeface="Comic Sans MS" panose="030F0702030302020204" pitchFamily="66" charset="0"/>
              </a:rPr>
              <a:t>2,4% р-</a:t>
            </a:r>
            <a:r>
              <a:rPr lang="ru-RU" sz="1800" b="1" dirty="0" err="1">
                <a:latin typeface="Comic Sans MS" panose="030F0702030302020204" pitchFamily="66" charset="0"/>
              </a:rPr>
              <a:t>ра</a:t>
            </a:r>
            <a:r>
              <a:rPr lang="ru-RU" sz="1800" b="1" dirty="0">
                <a:latin typeface="Comic Sans MS" panose="030F0702030302020204" pitchFamily="66" charset="0"/>
              </a:rPr>
              <a:t> в час) - лучше автоматическое дозирующее устройство или просто «подкалывать» в систему каждый час 2,5мл 2,4% р-</a:t>
            </a:r>
            <a:r>
              <a:rPr lang="ru-RU" sz="1800" b="1" dirty="0" err="1">
                <a:latin typeface="Comic Sans MS" panose="030F0702030302020204" pitchFamily="66" charset="0"/>
              </a:rPr>
              <a:t>ра</a:t>
            </a:r>
            <a:r>
              <a:rPr lang="ru-RU" sz="1800" dirty="0">
                <a:latin typeface="Comic Sans MS" panose="030F0702030302020204" pitchFamily="66" charset="0"/>
              </a:rPr>
              <a:t> </a:t>
            </a:r>
            <a:r>
              <a:rPr lang="ru-RU" sz="1800" b="1" dirty="0">
                <a:latin typeface="Comic Sans MS" panose="030F0702030302020204" pitchFamily="66" charset="0"/>
              </a:rPr>
              <a:t>или в/в </a:t>
            </a:r>
            <a:r>
              <a:rPr lang="ru-RU" sz="1800" b="1" dirty="0" err="1">
                <a:latin typeface="Comic Sans MS" panose="030F0702030302020204" pitchFamily="66" charset="0"/>
              </a:rPr>
              <a:t>капельно</a:t>
            </a:r>
            <a:r>
              <a:rPr lang="ru-RU" sz="1800" b="1" dirty="0">
                <a:latin typeface="Comic Sans MS" panose="030F0702030302020204" pitchFamily="66" charset="0"/>
              </a:rPr>
              <a:t> 10мл 2,4% р-</a:t>
            </a:r>
            <a:r>
              <a:rPr lang="ru-RU" sz="1800" b="1" dirty="0" err="1">
                <a:latin typeface="Comic Sans MS" panose="030F0702030302020204" pitchFamily="66" charset="0"/>
              </a:rPr>
              <a:t>ра</a:t>
            </a:r>
            <a:r>
              <a:rPr lang="ru-RU" sz="1800" b="1" dirty="0">
                <a:latin typeface="Comic Sans MS" panose="030F0702030302020204" pitchFamily="66" charset="0"/>
              </a:rPr>
              <a:t> в 500мл физ. р-</a:t>
            </a:r>
            <a:r>
              <a:rPr lang="ru-RU" sz="1800" b="1" dirty="0" err="1">
                <a:latin typeface="Comic Sans MS" panose="030F0702030302020204" pitchFamily="66" charset="0"/>
              </a:rPr>
              <a:t>ра</a:t>
            </a:r>
            <a:r>
              <a:rPr lang="ru-RU" sz="1800" b="1" dirty="0">
                <a:latin typeface="Comic Sans MS" panose="030F0702030302020204" pitchFamily="66" charset="0"/>
              </a:rPr>
              <a:t> со скоростью 40 капель/мин (</a:t>
            </a:r>
            <a:r>
              <a:rPr lang="en-US" sz="1800" b="1" dirty="0">
                <a:latin typeface="Comic Sans MS" panose="030F0702030302020204" pitchFamily="66" charset="0"/>
              </a:rPr>
              <a:t>~</a:t>
            </a:r>
            <a:r>
              <a:rPr lang="ru-RU" sz="1800" b="1" dirty="0">
                <a:latin typeface="Comic Sans MS" panose="030F0702030302020204" pitchFamily="66" charset="0"/>
              </a:rPr>
              <a:t>1мг/кг/ч). Затем дробно каждые 4-6 часов. </a:t>
            </a:r>
          </a:p>
          <a:p>
            <a:r>
              <a:rPr lang="ru-RU" sz="1800" b="1" dirty="0">
                <a:latin typeface="Comic Sans MS" panose="030F0702030302020204" pitchFamily="66" charset="0"/>
              </a:rPr>
              <a:t>В сутки – до 1,5-2г эуфиллина (60-80 мл 2,4% р-</a:t>
            </a:r>
            <a:r>
              <a:rPr lang="ru-RU" sz="1800" b="1" dirty="0" err="1">
                <a:latin typeface="Comic Sans MS" panose="030F0702030302020204" pitchFamily="66" charset="0"/>
              </a:rPr>
              <a:t>ра</a:t>
            </a:r>
            <a:r>
              <a:rPr lang="ru-RU" sz="1800" b="1" dirty="0">
                <a:latin typeface="Comic Sans MS" panose="030F0702030302020204" pitchFamily="66" charset="0"/>
              </a:rPr>
              <a:t>).</a:t>
            </a:r>
          </a:p>
        </p:txBody>
      </p:sp>
      <p:sp>
        <p:nvSpPr>
          <p:cNvPr id="266249" name="Oval 9"/>
          <p:cNvSpPr>
            <a:spLocks noChangeArrowheads="1"/>
          </p:cNvSpPr>
          <p:nvPr/>
        </p:nvSpPr>
        <p:spPr bwMode="auto">
          <a:xfrm>
            <a:off x="936627" y="2290140"/>
            <a:ext cx="4464050" cy="1152525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400" b="1" dirty="0" err="1">
                <a:latin typeface="Comic Sans MS" panose="030F0702030302020204" pitchFamily="66" charset="0"/>
              </a:rPr>
              <a:t>Бронходилататор</a:t>
            </a:r>
            <a:r>
              <a:rPr lang="ru-RU" sz="1400" b="1" dirty="0">
                <a:latin typeface="Comic Sans MS" panose="030F0702030302020204" pitchFamily="66" charset="0"/>
              </a:rPr>
              <a:t>,</a:t>
            </a:r>
          </a:p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 снижает давление в МКК, </a:t>
            </a:r>
          </a:p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уменьшает Рсо2 крови, </a:t>
            </a:r>
          </a:p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снижает агрегацию тромбоцитов</a:t>
            </a:r>
          </a:p>
        </p:txBody>
      </p:sp>
    </p:spTree>
    <p:extLst>
      <p:ext uri="{BB962C8B-B14F-4D97-AF65-F5344CB8AC3E}">
        <p14:creationId xmlns:p14="http://schemas.microsoft.com/office/powerpoint/2010/main" val="2115816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77813"/>
            <a:ext cx="7391400" cy="820737"/>
          </a:xfrm>
        </p:spPr>
        <p:txBody>
          <a:bodyPr/>
          <a:lstStyle/>
          <a:p>
            <a:r>
              <a:rPr lang="ru-RU" sz="3000" b="1">
                <a:latin typeface="Comic Sans MS" panose="030F0702030302020204" pitchFamily="66" charset="0"/>
              </a:rPr>
              <a:t>Бронхолитики длительного действия</a:t>
            </a:r>
          </a:p>
        </p:txBody>
      </p:sp>
      <p:pic>
        <p:nvPicPr>
          <p:cNvPr id="267267" name="Picture 3" descr="тупик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1916113"/>
            <a:ext cx="6626225" cy="42481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7268" name="Oval 4"/>
          <p:cNvSpPr>
            <a:spLocks noChangeArrowheads="1"/>
          </p:cNvSpPr>
          <p:nvPr/>
        </p:nvSpPr>
        <p:spPr bwMode="auto">
          <a:xfrm>
            <a:off x="1763713" y="2276475"/>
            <a:ext cx="4032250" cy="914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latin typeface="Comic Sans MS" panose="030F0702030302020204" pitchFamily="66" charset="0"/>
              </a:rPr>
              <a:t>Не использовать !!!</a:t>
            </a:r>
          </a:p>
        </p:txBody>
      </p:sp>
      <p:sp>
        <p:nvSpPr>
          <p:cNvPr id="267269" name="Text Box 5"/>
          <p:cNvSpPr txBox="1">
            <a:spLocks noChangeArrowheads="1"/>
          </p:cNvSpPr>
          <p:nvPr/>
        </p:nvSpPr>
        <p:spPr bwMode="auto">
          <a:xfrm>
            <a:off x="6372225" y="2636838"/>
            <a:ext cx="15128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</a:rPr>
              <a:t>ТУПИК</a:t>
            </a:r>
          </a:p>
        </p:txBody>
      </p:sp>
    </p:spTree>
    <p:extLst>
      <p:ext uri="{BB962C8B-B14F-4D97-AF65-F5344CB8AC3E}">
        <p14:creationId xmlns:p14="http://schemas.microsoft.com/office/powerpoint/2010/main" val="28152038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22238"/>
            <a:ext cx="5400675" cy="1506537"/>
          </a:xfrm>
        </p:spPr>
        <p:txBody>
          <a:bodyPr/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Симпатомиметики </a:t>
            </a:r>
            <a:br>
              <a:rPr lang="ru-RU" sz="3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3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 </a:t>
            </a:r>
            <a:r>
              <a:rPr lang="ru-RU" sz="3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холинолитики</a:t>
            </a:r>
            <a:r>
              <a:rPr lang="ru-RU" sz="3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br>
              <a:rPr lang="ru-RU" sz="3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3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системного применения</a:t>
            </a:r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700213"/>
            <a:ext cx="8137525" cy="5761037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ru-RU" sz="1700" dirty="0"/>
              <a:t> </a:t>
            </a:r>
            <a:r>
              <a:rPr lang="el-GR" sz="1700" b="1" dirty="0">
                <a:solidFill>
                  <a:schemeClr val="tx2"/>
                </a:solidFill>
              </a:rPr>
              <a:t>β</a:t>
            </a:r>
            <a:r>
              <a:rPr lang="ru-RU" sz="1700" b="1" dirty="0">
                <a:solidFill>
                  <a:schemeClr val="tx2"/>
                </a:solidFill>
              </a:rPr>
              <a:t>2-адреномиметики: селективные – </a:t>
            </a:r>
            <a:r>
              <a:rPr lang="ru-RU" sz="2000" b="1" i="1" dirty="0" err="1">
                <a:solidFill>
                  <a:schemeClr val="tx1"/>
                </a:solidFill>
              </a:rPr>
              <a:t>тербуталин</a:t>
            </a:r>
            <a:r>
              <a:rPr lang="ru-RU" sz="2000" b="1" i="1" dirty="0">
                <a:solidFill>
                  <a:schemeClr val="tx1"/>
                </a:solidFill>
              </a:rPr>
              <a:t> </a:t>
            </a:r>
            <a:r>
              <a:rPr lang="ru-RU" sz="1700" b="1" dirty="0">
                <a:solidFill>
                  <a:schemeClr val="tx1"/>
                </a:solidFill>
              </a:rPr>
              <a:t>(</a:t>
            </a:r>
            <a:r>
              <a:rPr lang="ru-RU" sz="1700" b="1" dirty="0" err="1">
                <a:solidFill>
                  <a:schemeClr val="tx1"/>
                </a:solidFill>
              </a:rPr>
              <a:t>бриканил</a:t>
            </a:r>
            <a:r>
              <a:rPr lang="ru-RU" sz="1700" b="1" dirty="0">
                <a:solidFill>
                  <a:schemeClr val="tx1"/>
                </a:solidFill>
              </a:rPr>
              <a:t>) – 0,5мл 0, 05% р-</a:t>
            </a:r>
            <a:r>
              <a:rPr lang="ru-RU" sz="1700" b="1" dirty="0" err="1">
                <a:solidFill>
                  <a:schemeClr val="tx1"/>
                </a:solidFill>
              </a:rPr>
              <a:t>ра</a:t>
            </a:r>
            <a:r>
              <a:rPr lang="ru-RU" sz="1700" b="1" dirty="0">
                <a:solidFill>
                  <a:schemeClr val="tx1"/>
                </a:solidFill>
              </a:rPr>
              <a:t> в/м 2-3 раза в день; </a:t>
            </a:r>
            <a:r>
              <a:rPr lang="ru-RU" sz="2000" b="1" i="1" dirty="0" err="1">
                <a:solidFill>
                  <a:schemeClr val="tx1"/>
                </a:solidFill>
              </a:rPr>
              <a:t>ипрадол</a:t>
            </a:r>
            <a:r>
              <a:rPr lang="ru-RU" sz="2000" b="1" i="1" dirty="0">
                <a:solidFill>
                  <a:schemeClr val="tx1"/>
                </a:solidFill>
              </a:rPr>
              <a:t> </a:t>
            </a:r>
            <a:r>
              <a:rPr lang="ru-RU" sz="1700" b="1" dirty="0">
                <a:solidFill>
                  <a:schemeClr val="tx1"/>
                </a:solidFill>
              </a:rPr>
              <a:t>– 2мл 1% р-</a:t>
            </a:r>
            <a:r>
              <a:rPr lang="ru-RU" sz="1700" b="1" dirty="0" err="1">
                <a:solidFill>
                  <a:schemeClr val="tx1"/>
                </a:solidFill>
              </a:rPr>
              <a:t>ра</a:t>
            </a:r>
            <a:r>
              <a:rPr lang="ru-RU" sz="1700" b="1" dirty="0">
                <a:solidFill>
                  <a:schemeClr val="tx1"/>
                </a:solidFill>
              </a:rPr>
              <a:t> в 300-350мл 5% р-</a:t>
            </a:r>
            <a:r>
              <a:rPr lang="ru-RU" sz="1700" b="1" dirty="0" err="1">
                <a:solidFill>
                  <a:schemeClr val="tx1"/>
                </a:solidFill>
              </a:rPr>
              <a:t>ра</a:t>
            </a:r>
            <a:r>
              <a:rPr lang="ru-RU" sz="1700" b="1" dirty="0">
                <a:solidFill>
                  <a:schemeClr val="tx1"/>
                </a:solidFill>
              </a:rPr>
              <a:t> глюкозы в/в </a:t>
            </a:r>
            <a:r>
              <a:rPr lang="ru-RU" sz="1700" b="1" dirty="0" err="1">
                <a:solidFill>
                  <a:schemeClr val="tx1"/>
                </a:solidFill>
              </a:rPr>
              <a:t>капельно</a:t>
            </a:r>
            <a:r>
              <a:rPr lang="ru-RU" sz="1700" b="1" dirty="0">
                <a:solidFill>
                  <a:schemeClr val="tx1"/>
                </a:solidFill>
              </a:rPr>
              <a:t>;</a:t>
            </a:r>
          </a:p>
          <a:p>
            <a:pPr>
              <a:lnSpc>
                <a:spcPct val="95000"/>
              </a:lnSpc>
            </a:pPr>
            <a:r>
              <a:rPr lang="ru-RU" sz="1700" b="1" dirty="0">
                <a:solidFill>
                  <a:schemeClr val="tx2"/>
                </a:solidFill>
                <a:latin typeface="Comic Sans MS" panose="030F0702030302020204" pitchFamily="66" charset="0"/>
              </a:rPr>
              <a:t>Частично селективные – </a:t>
            </a:r>
            <a:r>
              <a:rPr lang="ru-RU" sz="1700" b="1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алуперт</a:t>
            </a:r>
            <a:r>
              <a:rPr lang="ru-RU" sz="1700" b="1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ru-RU" sz="2000" b="1" i="1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орципреналин</a:t>
            </a:r>
            <a:r>
              <a:rPr lang="ru-RU" sz="1700" b="1" dirty="0">
                <a:solidFill>
                  <a:schemeClr val="tx2"/>
                </a:solidFill>
                <a:latin typeface="Comic Sans MS" panose="030F0702030302020204" pitchFamily="66" charset="0"/>
              </a:rPr>
              <a:t>) – в/м по 0,5-1мг, в/в </a:t>
            </a:r>
            <a:r>
              <a:rPr lang="ru-RU" sz="1700" b="1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капрельно</a:t>
            </a:r>
            <a:r>
              <a:rPr lang="ru-RU" sz="1700" b="1" dirty="0">
                <a:solidFill>
                  <a:schemeClr val="tx2"/>
                </a:solidFill>
                <a:latin typeface="Comic Sans MS" panose="030F0702030302020204" pitchFamily="66" charset="0"/>
              </a:rPr>
              <a:t> 5-10мг 10-20 капель в минуту.</a:t>
            </a:r>
          </a:p>
          <a:p>
            <a:pPr>
              <a:lnSpc>
                <a:spcPct val="95000"/>
              </a:lnSpc>
            </a:pPr>
            <a:r>
              <a:rPr lang="ru-RU" sz="2000" b="1" i="1" dirty="0"/>
              <a:t>    </a:t>
            </a:r>
            <a:r>
              <a:rPr lang="ru-RU" sz="1600" b="1" i="1" dirty="0" err="1">
                <a:solidFill>
                  <a:schemeClr val="tx1"/>
                </a:solidFill>
              </a:rPr>
              <a:t>Изадрин</a:t>
            </a:r>
            <a:r>
              <a:rPr lang="ru-RU" sz="1600" b="1" dirty="0">
                <a:solidFill>
                  <a:schemeClr val="tx1"/>
                </a:solidFill>
              </a:rPr>
              <a:t> в/в 0,1мкг/кг в минуту. </a:t>
            </a:r>
          </a:p>
          <a:p>
            <a:pPr>
              <a:lnSpc>
                <a:spcPct val="95000"/>
              </a:lnSpc>
              <a:buFont typeface="Wingdings" panose="05000000000000000000" pitchFamily="2" charset="2"/>
              <a:buNone/>
            </a:pPr>
            <a:r>
              <a:rPr lang="ru-RU" sz="1600" b="1" dirty="0">
                <a:solidFill>
                  <a:schemeClr val="tx1"/>
                </a:solidFill>
              </a:rPr>
              <a:t>          Контроль – ЧСС, АД, </a:t>
            </a:r>
            <a:r>
              <a:rPr lang="ru-RU" sz="1600" b="1" dirty="0" err="1">
                <a:solidFill>
                  <a:schemeClr val="tx1"/>
                </a:solidFill>
              </a:rPr>
              <a:t>миокардиальные</a:t>
            </a:r>
            <a:r>
              <a:rPr lang="ru-RU" sz="1600" b="1" dirty="0">
                <a:solidFill>
                  <a:schemeClr val="tx1"/>
                </a:solidFill>
              </a:rPr>
              <a:t> ферменты.</a:t>
            </a:r>
          </a:p>
          <a:p>
            <a:pPr>
              <a:lnSpc>
                <a:spcPct val="95000"/>
              </a:lnSpc>
              <a:buFont typeface="Wingdings" panose="05000000000000000000" pitchFamily="2" charset="2"/>
              <a:buNone/>
            </a:pPr>
            <a:r>
              <a:rPr lang="ru-RU" sz="1600" b="1" dirty="0">
                <a:solidFill>
                  <a:schemeClr val="tx1"/>
                </a:solidFill>
              </a:rPr>
              <a:t>          Лечение </a:t>
            </a:r>
            <a:r>
              <a:rPr lang="ru-RU" sz="1600" b="1" dirty="0" err="1">
                <a:solidFill>
                  <a:schemeClr val="tx1"/>
                </a:solidFill>
              </a:rPr>
              <a:t>изадрином</a:t>
            </a:r>
            <a:r>
              <a:rPr lang="ru-RU" sz="1600" b="1" dirty="0">
                <a:solidFill>
                  <a:schemeClr val="tx1"/>
                </a:solidFill>
              </a:rPr>
              <a:t> может проводиться лишь у больных молодого возраста без сопутствующей сердечной патологии. Основные осложнения – аритмии, токсико-некротические изменения миокарда. </a:t>
            </a:r>
          </a:p>
          <a:p>
            <a:pPr>
              <a:lnSpc>
                <a:spcPct val="95000"/>
              </a:lnSpc>
              <a:buFont typeface="Wingdings" panose="05000000000000000000" pitchFamily="2" charset="2"/>
              <a:buNone/>
            </a:pPr>
            <a:r>
              <a:rPr lang="ru-RU" sz="2000" b="1" dirty="0"/>
              <a:t>●</a:t>
            </a:r>
            <a:r>
              <a:rPr lang="ru-RU" sz="1700" b="1" dirty="0"/>
              <a:t>  </a:t>
            </a:r>
            <a:r>
              <a:rPr lang="ru-RU" sz="2000" b="1" i="1" dirty="0">
                <a:solidFill>
                  <a:schemeClr val="tx2"/>
                </a:solidFill>
                <a:latin typeface="Comic Sans MS" panose="030F0702030302020204" pitchFamily="66" charset="0"/>
              </a:rPr>
              <a:t>Адреналин – </a:t>
            </a:r>
            <a:r>
              <a:rPr lang="ru-RU" sz="2000" b="1" dirty="0">
                <a:solidFill>
                  <a:schemeClr val="tx2"/>
                </a:solidFill>
                <a:latin typeface="Comic Sans MS" panose="030F0702030302020204" pitchFamily="66" charset="0"/>
              </a:rPr>
              <a:t>в/в 0,3-0,5мл 0,1% р-</a:t>
            </a:r>
            <a:r>
              <a:rPr lang="ru-RU" sz="2000" b="1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</a:t>
            </a:r>
            <a:r>
              <a:rPr lang="ru-RU" sz="2000" b="1" dirty="0">
                <a:solidFill>
                  <a:schemeClr val="tx2"/>
                </a:solidFill>
                <a:latin typeface="Comic Sans MS" panose="030F0702030302020204" pitchFamily="66" charset="0"/>
              </a:rPr>
              <a:t> в 10-20мл </a:t>
            </a:r>
            <a:r>
              <a:rPr lang="en-US" sz="2000" b="1" dirty="0" err="1">
                <a:solidFill>
                  <a:schemeClr val="tx2"/>
                </a:solidFill>
                <a:latin typeface="Comic Sans MS" panose="030F0702030302020204" pitchFamily="66" charset="0"/>
              </a:rPr>
              <a:t>NaCl</a:t>
            </a:r>
            <a:r>
              <a:rPr lang="ru-RU" sz="2000" b="1" dirty="0">
                <a:solidFill>
                  <a:schemeClr val="tx2"/>
                </a:solidFill>
                <a:latin typeface="Comic Sans MS" panose="030F0702030302020204" pitchFamily="66" charset="0"/>
              </a:rPr>
              <a:t>, через15-20мин 0,5мл </a:t>
            </a:r>
            <a:r>
              <a:rPr lang="ru-RU" sz="2000" b="1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капельно</a:t>
            </a:r>
            <a:r>
              <a:rPr lang="ru-RU" sz="2000" b="1" dirty="0">
                <a:solidFill>
                  <a:schemeClr val="tx2"/>
                </a:solidFill>
                <a:latin typeface="Comic Sans MS" panose="030F0702030302020204" pitchFamily="66" charset="0"/>
              </a:rPr>
              <a:t>. Возможно дробное введение в/м</a:t>
            </a:r>
          </a:p>
          <a:p>
            <a:pPr>
              <a:lnSpc>
                <a:spcPct val="95000"/>
              </a:lnSpc>
              <a:buFont typeface="Wingdings" panose="05000000000000000000" pitchFamily="2" charset="2"/>
              <a:buNone/>
            </a:pPr>
            <a:r>
              <a:rPr lang="ru-RU" sz="3600" b="1" dirty="0">
                <a:solidFill>
                  <a:schemeClr val="tx2"/>
                </a:solidFill>
                <a:latin typeface="Comic Sans MS" panose="030F0702030302020204" pitchFamily="66" charset="0"/>
              </a:rPr>
              <a:t>●</a:t>
            </a:r>
            <a:r>
              <a:rPr lang="ru-RU" sz="1700" b="1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i="1" dirty="0">
                <a:solidFill>
                  <a:schemeClr val="tx2"/>
                </a:solidFill>
                <a:latin typeface="Comic Sans MS" panose="030F0702030302020204" pitchFamily="66" charset="0"/>
              </a:rPr>
              <a:t>Атропин</a:t>
            </a:r>
            <a:r>
              <a:rPr lang="ru-RU" sz="2000" b="1" dirty="0">
                <a:solidFill>
                  <a:schemeClr val="tx2"/>
                </a:solidFill>
                <a:latin typeface="Comic Sans MS" panose="030F0702030302020204" pitchFamily="66" charset="0"/>
              </a:rPr>
              <a:t> – в/в 0,5-1мг (0,1% - 1мл), при необходимости через 5-10 минут введение можно повторить.</a:t>
            </a:r>
          </a:p>
        </p:txBody>
      </p:sp>
      <p:pic>
        <p:nvPicPr>
          <p:cNvPr id="268292" name="Picture 4" descr="запасной вариант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3025" y="0"/>
            <a:ext cx="2720975" cy="1511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8293" name="Oval 5"/>
          <p:cNvSpPr>
            <a:spLocks noChangeArrowheads="1"/>
          </p:cNvSpPr>
          <p:nvPr/>
        </p:nvSpPr>
        <p:spPr bwMode="auto">
          <a:xfrm>
            <a:off x="0" y="4653136"/>
            <a:ext cx="9144000" cy="2204864"/>
          </a:xfrm>
          <a:prstGeom prst="ellips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2598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5286375" y="785813"/>
            <a:ext cx="3527425" cy="4897437"/>
          </a:xfrm>
          <a:prstGeom prst="rect">
            <a:avLst/>
          </a:prstGeom>
          <a:solidFill>
            <a:schemeClr val="accent1"/>
          </a:solidFill>
          <a:ln w="2857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ru-RU" sz="4600" b="1" i="1" dirty="0">
                <a:solidFill>
                  <a:srgbClr val="002060"/>
                </a:solidFill>
                <a:latin typeface="Comic Sans MS" panose="030F0702030302020204" pitchFamily="66" charset="0"/>
              </a:rPr>
              <a:t>«Когда мне дышится свободно,</a:t>
            </a:r>
          </a:p>
          <a:p>
            <a:pPr algn="ctr" eaLnBrk="0" hangingPunct="0">
              <a:defRPr/>
            </a:pPr>
            <a:r>
              <a:rPr lang="ru-RU" sz="4600" b="1" i="1" dirty="0">
                <a:solidFill>
                  <a:srgbClr val="002060"/>
                </a:solidFill>
                <a:latin typeface="Comic Sans MS" panose="030F0702030302020204" pitchFamily="66" charset="0"/>
              </a:rPr>
              <a:t> мне хочется летать от радости…»</a:t>
            </a:r>
          </a:p>
        </p:txBody>
      </p:sp>
      <p:pic>
        <p:nvPicPr>
          <p:cNvPr id="121864" name="Picture 8" descr="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900" y="279400"/>
            <a:ext cx="4356100" cy="621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133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2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1371600" y="971551"/>
            <a:ext cx="6400800" cy="4154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ru-RU" sz="2100"/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7086600" y="4686301"/>
            <a:ext cx="9144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ru-RU" sz="2100"/>
          </a:p>
          <a:p>
            <a:pPr>
              <a:spcBef>
                <a:spcPct val="50000"/>
              </a:spcBef>
            </a:pPr>
            <a:endParaRPr lang="ru-RU" sz="2100"/>
          </a:p>
          <a:p>
            <a:pPr>
              <a:spcBef>
                <a:spcPct val="50000"/>
              </a:spcBef>
            </a:pPr>
            <a:endParaRPr lang="ru-RU" sz="2100"/>
          </a:p>
        </p:txBody>
      </p:sp>
      <p:pic>
        <p:nvPicPr>
          <p:cNvPr id="2662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332656"/>
            <a:ext cx="8544949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4857751"/>
            <a:ext cx="6858000" cy="71558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5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418936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3" name="Text Box 7"/>
          <p:cNvSpPr txBox="1">
            <a:spLocks noChangeArrowheads="1"/>
          </p:cNvSpPr>
          <p:nvPr/>
        </p:nvSpPr>
        <p:spPr bwMode="auto">
          <a:xfrm>
            <a:off x="1331913" y="333375"/>
            <a:ext cx="76041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Потенциальные факторы риска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развития БА</a:t>
            </a:r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1331913" y="1989138"/>
            <a:ext cx="6840537" cy="38877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40000"/>
              </a:lnSpc>
            </a:pPr>
            <a:r>
              <a:rPr lang="ru-RU" sz="2800" b="1" dirty="0">
                <a:latin typeface="Comic Sans MS" panose="030F0702030302020204" pitchFamily="66" charset="0"/>
              </a:rPr>
              <a:t>  Внутренние факторы:</a:t>
            </a:r>
          </a:p>
          <a:p>
            <a:pPr>
              <a:lnSpc>
                <a:spcPct val="14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Comic Sans MS" panose="030F0702030302020204" pitchFamily="66" charset="0"/>
              </a:rPr>
              <a:t>Генетическая предрасположенность</a:t>
            </a:r>
          </a:p>
          <a:p>
            <a:pPr>
              <a:lnSpc>
                <a:spcPct val="140000"/>
              </a:lnSpc>
            </a:pPr>
            <a:r>
              <a:rPr lang="ru-RU" b="1" dirty="0"/>
              <a:t>■</a:t>
            </a:r>
            <a:r>
              <a:rPr lang="ru-RU" dirty="0"/>
              <a:t> </a:t>
            </a:r>
            <a:r>
              <a:rPr lang="ru-RU" sz="2800" b="1" dirty="0" err="1">
                <a:latin typeface="Comic Sans MS" panose="030F0702030302020204" pitchFamily="66" charset="0"/>
              </a:rPr>
              <a:t>Атопия</a:t>
            </a:r>
            <a:endParaRPr lang="ru-RU" sz="2800" b="1" dirty="0">
              <a:latin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ru-RU" b="1" dirty="0"/>
              <a:t>■</a:t>
            </a:r>
            <a:r>
              <a:rPr lang="ru-RU" dirty="0"/>
              <a:t> </a:t>
            </a:r>
            <a:r>
              <a:rPr lang="ru-RU" sz="2800" b="1" dirty="0">
                <a:latin typeface="Comic Sans MS" panose="030F0702030302020204" pitchFamily="66" charset="0"/>
              </a:rPr>
              <a:t>Гиперреактивность ДП</a:t>
            </a:r>
          </a:p>
          <a:p>
            <a:pPr>
              <a:lnSpc>
                <a:spcPct val="140000"/>
              </a:lnSpc>
            </a:pPr>
            <a:r>
              <a:rPr lang="ru-RU" b="1" dirty="0"/>
              <a:t>■</a:t>
            </a:r>
            <a:r>
              <a:rPr lang="ru-RU" dirty="0"/>
              <a:t> </a:t>
            </a:r>
            <a:r>
              <a:rPr lang="ru-RU" sz="2800" b="1" dirty="0">
                <a:latin typeface="Comic Sans MS" panose="030F0702030302020204" pitchFamily="66" charset="0"/>
              </a:rPr>
              <a:t>Пол</a:t>
            </a:r>
          </a:p>
          <a:p>
            <a:pPr>
              <a:lnSpc>
                <a:spcPct val="140000"/>
              </a:lnSpc>
            </a:pPr>
            <a:r>
              <a:rPr lang="ru-RU" b="1" dirty="0"/>
              <a:t>■</a:t>
            </a:r>
            <a:r>
              <a:rPr lang="ru-RU" dirty="0"/>
              <a:t> </a:t>
            </a:r>
            <a:r>
              <a:rPr lang="ru-RU" sz="2800" b="1" dirty="0">
                <a:latin typeface="Comic Sans MS" panose="030F0702030302020204" pitchFamily="66" charset="0"/>
              </a:rPr>
              <a:t>Расовая/этническая принадлежность</a:t>
            </a:r>
          </a:p>
        </p:txBody>
      </p:sp>
    </p:spTree>
    <p:extLst>
      <p:ext uri="{BB962C8B-B14F-4D97-AF65-F5344CB8AC3E}">
        <p14:creationId xmlns:p14="http://schemas.microsoft.com/office/powerpoint/2010/main" val="327126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2484438" y="277813"/>
            <a:ext cx="6202362" cy="1143000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ПОТЕНЦИАЛЬНЫЕ ФАКТОРЫ    </a:t>
            </a:r>
            <a:b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РИСКА РАЗВИТИЯ БА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53957" name="Picture 5" descr="glob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60350"/>
            <a:ext cx="110966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3959" name="Text Box 7"/>
          <p:cNvSpPr txBox="1">
            <a:spLocks noChangeArrowheads="1"/>
          </p:cNvSpPr>
          <p:nvPr/>
        </p:nvSpPr>
        <p:spPr bwMode="auto">
          <a:xfrm>
            <a:off x="611560" y="1556792"/>
            <a:ext cx="7561263" cy="5512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spcAft>
                <a:spcPct val="10000"/>
              </a:spcAft>
            </a:pPr>
            <a:r>
              <a:rPr lang="ru-RU" sz="1600" b="1" dirty="0">
                <a:latin typeface="Comic Sans MS" panose="030F0702030302020204" pitchFamily="66" charset="0"/>
              </a:rPr>
              <a:t>   </a:t>
            </a:r>
            <a:r>
              <a:rPr lang="en-US" sz="1600" b="1" dirty="0" err="1">
                <a:latin typeface="Comic Sans MS" panose="030F0702030302020204" pitchFamily="66" charset="0"/>
              </a:rPr>
              <a:t>Внешние</a:t>
            </a:r>
            <a:r>
              <a:rPr lang="en-US" sz="1600" b="1" dirty="0">
                <a:latin typeface="Comic Sans MS" panose="030F0702030302020204" pitchFamily="66" charset="0"/>
              </a:rPr>
              <a:t> ф</a:t>
            </a:r>
            <a:r>
              <a:rPr lang="ru-RU" sz="1600" b="1" dirty="0">
                <a:latin typeface="Comic Sans MS" panose="030F0702030302020204" pitchFamily="66" charset="0"/>
              </a:rPr>
              <a:t>а</a:t>
            </a:r>
            <a:r>
              <a:rPr lang="en-US" sz="1600" b="1" dirty="0" err="1">
                <a:latin typeface="Comic Sans MS" panose="030F0702030302020204" pitchFamily="66" charset="0"/>
              </a:rPr>
              <a:t>кторы</a:t>
            </a:r>
            <a:r>
              <a:rPr lang="ru-RU" sz="1600" b="1" dirty="0">
                <a:latin typeface="Comic Sans MS" panose="030F0702030302020204" pitchFamily="66" charset="0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ru-RU" b="1" dirty="0"/>
              <a:t>►</a:t>
            </a:r>
            <a:r>
              <a:rPr lang="ru-RU" dirty="0"/>
              <a:t> </a:t>
            </a:r>
            <a:r>
              <a:rPr lang="ru-RU" sz="1600" b="1" u="sng" dirty="0">
                <a:latin typeface="Comic Sans MS" panose="030F0702030302020204" pitchFamily="66" charset="0"/>
              </a:rPr>
              <a:t>Домашние аллергены:</a:t>
            </a:r>
            <a:r>
              <a:rPr lang="ru-RU" sz="1600" b="1" dirty="0">
                <a:latin typeface="Comic Sans MS" panose="030F0702030302020204" pitchFamily="66" charset="0"/>
              </a:rPr>
              <a:t> ● домашняя пыль,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   ● аллергены животных,● аллергены тараканов, ● грибы</a:t>
            </a:r>
          </a:p>
          <a:p>
            <a:pPr>
              <a:lnSpc>
                <a:spcPct val="90000"/>
              </a:lnSpc>
            </a:pPr>
            <a:endParaRPr lang="ru-RU" sz="1600" b="1" u="sng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u="sng" dirty="0">
                <a:latin typeface="Comic Sans MS" panose="030F0702030302020204" pitchFamily="66" charset="0"/>
              </a:rPr>
              <a:t>Внешние аллергены: </a:t>
            </a:r>
            <a:r>
              <a:rPr lang="ru-RU" sz="1600" b="1" dirty="0">
                <a:latin typeface="Comic Sans MS" panose="030F0702030302020204" pitchFamily="66" charset="0"/>
              </a:rPr>
              <a:t>● пыльца, ● грибы</a:t>
            </a:r>
          </a:p>
          <a:p>
            <a:pPr>
              <a:lnSpc>
                <a:spcPct val="90000"/>
              </a:lnSpc>
            </a:pPr>
            <a:endParaRPr lang="ru-RU" sz="1600" b="1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u="sng" dirty="0">
                <a:latin typeface="Comic Sans MS" panose="030F0702030302020204" pitchFamily="66" charset="0"/>
              </a:rPr>
              <a:t>Профессиональные</a:t>
            </a:r>
            <a:r>
              <a:rPr lang="ru-RU" sz="1600" b="1" dirty="0">
                <a:latin typeface="Comic Sans MS" panose="030F0702030302020204" pitchFamily="66" charset="0"/>
              </a:rPr>
              <a:t> (сенсибилизаторы) </a:t>
            </a:r>
          </a:p>
          <a:p>
            <a:pPr>
              <a:lnSpc>
                <a:spcPct val="90000"/>
              </a:lnSpc>
            </a:pPr>
            <a:endParaRPr lang="ru-RU" sz="1600" b="1" u="sng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u="sng" dirty="0">
                <a:latin typeface="Comic Sans MS" panose="030F0702030302020204" pitchFamily="66" charset="0"/>
              </a:rPr>
              <a:t>Курение: </a:t>
            </a:r>
            <a:r>
              <a:rPr lang="ru-RU" sz="1600" b="1" dirty="0">
                <a:latin typeface="Comic Sans MS" panose="030F0702030302020204" pitchFamily="66" charset="0"/>
              </a:rPr>
              <a:t>● пассивное курение, ● активное курение</a:t>
            </a:r>
          </a:p>
          <a:p>
            <a:pPr>
              <a:lnSpc>
                <a:spcPct val="90000"/>
              </a:lnSpc>
            </a:pPr>
            <a:endParaRPr lang="ru-RU" sz="1600" b="1" u="sng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u="sng" dirty="0">
                <a:latin typeface="Comic Sans MS" panose="030F0702030302020204" pitchFamily="66" charset="0"/>
              </a:rPr>
              <a:t>Воздушные </a:t>
            </a:r>
            <a:r>
              <a:rPr lang="ru-RU" sz="1600" b="1" u="sng" dirty="0" err="1">
                <a:latin typeface="Comic Sans MS" panose="030F0702030302020204" pitchFamily="66" charset="0"/>
              </a:rPr>
              <a:t>поллютанты</a:t>
            </a:r>
            <a:r>
              <a:rPr lang="ru-RU" sz="1600" b="1" u="sng" dirty="0">
                <a:latin typeface="Comic Sans MS" panose="030F0702030302020204" pitchFamily="66" charset="0"/>
              </a:rPr>
              <a:t>: </a:t>
            </a:r>
            <a:r>
              <a:rPr lang="ru-RU" sz="1600" b="1" dirty="0">
                <a:latin typeface="Comic Sans MS" panose="030F0702030302020204" pitchFamily="66" charset="0"/>
              </a:rPr>
              <a:t>● внешние </a:t>
            </a:r>
            <a:r>
              <a:rPr lang="ru-RU" sz="1600" b="1" dirty="0" err="1">
                <a:latin typeface="Comic Sans MS" panose="030F0702030302020204" pitchFamily="66" charset="0"/>
              </a:rPr>
              <a:t>поллютанты</a:t>
            </a:r>
            <a:r>
              <a:rPr lang="ru-RU" sz="1600" b="1" dirty="0">
                <a:latin typeface="Comic Sans MS" panose="030F0702030302020204" pitchFamily="66" charset="0"/>
              </a:rPr>
              <a:t>, ● </a:t>
            </a:r>
            <a:r>
              <a:rPr lang="ru-RU" sz="1600" b="1" dirty="0" err="1">
                <a:latin typeface="Comic Sans MS" panose="030F0702030302020204" pitchFamily="66" charset="0"/>
              </a:rPr>
              <a:t>поллютанты</a:t>
            </a:r>
            <a:r>
              <a:rPr lang="ru-RU" sz="1600" b="1" dirty="0">
                <a:latin typeface="Comic Sans MS" panose="030F0702030302020204" pitchFamily="66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   помещений</a:t>
            </a:r>
          </a:p>
          <a:p>
            <a:pPr>
              <a:lnSpc>
                <a:spcPct val="90000"/>
              </a:lnSpc>
            </a:pPr>
            <a:endParaRPr lang="ru-RU" sz="1600" b="1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dirty="0">
                <a:latin typeface="Comic Sans MS" panose="030F0702030302020204" pitchFamily="66" charset="0"/>
              </a:rPr>
              <a:t>Респираторные инфекции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dirty="0">
                <a:latin typeface="Comic Sans MS" panose="030F0702030302020204" pitchFamily="66" charset="0"/>
              </a:rPr>
              <a:t>Гигиеническая гипотеза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dirty="0">
                <a:latin typeface="Comic Sans MS" panose="030F0702030302020204" pitchFamily="66" charset="0"/>
              </a:rPr>
              <a:t>Паразитарные инфекции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dirty="0">
                <a:latin typeface="Comic Sans MS" panose="030F0702030302020204" pitchFamily="66" charset="0"/>
              </a:rPr>
              <a:t>Социально-экономический статус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dirty="0">
                <a:latin typeface="Comic Sans MS" panose="030F0702030302020204" pitchFamily="66" charset="0"/>
              </a:rPr>
              <a:t>Число членов семьи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dirty="0">
                <a:latin typeface="Comic Sans MS" panose="030F0702030302020204" pitchFamily="66" charset="0"/>
              </a:rPr>
              <a:t>Диета и лекарства</a:t>
            </a:r>
          </a:p>
          <a:p>
            <a:pPr>
              <a:lnSpc>
                <a:spcPct val="90000"/>
              </a:lnSpc>
            </a:pPr>
            <a:r>
              <a:rPr lang="ru-RU" sz="1600" b="1" dirty="0">
                <a:latin typeface="Comic Sans MS" panose="030F0702030302020204" pitchFamily="66" charset="0"/>
              </a:rPr>
              <a:t>►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1600" b="1" dirty="0">
                <a:latin typeface="Comic Sans MS" panose="030F0702030302020204" pitchFamily="66" charset="0"/>
              </a:rPr>
              <a:t>Ожирение</a:t>
            </a:r>
            <a:endParaRPr lang="en-US" sz="1600" b="1" dirty="0">
              <a:latin typeface="Comic Sans MS" panose="030F0702030302020204" pitchFamily="66" charset="0"/>
            </a:endParaRPr>
          </a:p>
          <a:p>
            <a:pPr eaLnBrk="0" hangingPunct="0">
              <a:lnSpc>
                <a:spcPct val="70000"/>
              </a:lnSpc>
              <a:spcBef>
                <a:spcPct val="30000"/>
              </a:spcBef>
              <a:spcAft>
                <a:spcPct val="10000"/>
              </a:spcAft>
            </a:pPr>
            <a:endParaRPr lang="ru-RU" sz="1600" b="1" dirty="0">
              <a:latin typeface="Comic Sans MS" panose="030F0702030302020204" pitchFamily="66" charset="0"/>
            </a:endParaRPr>
          </a:p>
          <a:p>
            <a:pPr eaLnBrk="0" hangingPunct="0">
              <a:lnSpc>
                <a:spcPct val="70000"/>
              </a:lnSpc>
              <a:spcBef>
                <a:spcPct val="30000"/>
              </a:spcBef>
              <a:spcAft>
                <a:spcPct val="10000"/>
              </a:spcAft>
            </a:pPr>
            <a:endParaRPr lang="ru-RU" b="1" dirty="0"/>
          </a:p>
          <a:p>
            <a:pPr>
              <a:lnSpc>
                <a:spcPct val="70000"/>
              </a:lnSpc>
            </a:pPr>
            <a:endParaRPr lang="ru-RU" dirty="0"/>
          </a:p>
        </p:txBody>
      </p:sp>
      <p:pic>
        <p:nvPicPr>
          <p:cNvPr id="253960" name="Picture 8" descr="girl &amp; ca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48488" y="2924175"/>
            <a:ext cx="1800225" cy="10096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3962" name="Picture 10" descr="клещ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773238"/>
            <a:ext cx="172878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6511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8" name="Picture 4" descr="индастри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2240" y="3933056"/>
            <a:ext cx="1295400" cy="871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5111" name="Picture 7" descr="котопес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79940" y="1474456"/>
            <a:ext cx="1223963" cy="863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5112" name="Picture 8" descr="ОРВИ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006" y="2719164"/>
            <a:ext cx="1223963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113" name="Picture 9" descr="сигарет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036" y="5072549"/>
            <a:ext cx="1295400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5115" name="Text Box 11"/>
          <p:cNvSpPr txBox="1">
            <a:spLocks noChangeArrowheads="1"/>
          </p:cNvSpPr>
          <p:nvPr/>
        </p:nvSpPr>
        <p:spPr bwMode="auto">
          <a:xfrm>
            <a:off x="1984375" y="260350"/>
            <a:ext cx="57896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ФАКТОРЫ, ПРОВОЦИРУЮЩИЕ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ОБОСТРЕНИЯ </a:t>
            </a:r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БА (триггеры)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5117" name="Text Box 13"/>
          <p:cNvSpPr txBox="1">
            <a:spLocks noChangeArrowheads="1"/>
          </p:cNvSpPr>
          <p:nvPr/>
        </p:nvSpPr>
        <p:spPr bwMode="auto">
          <a:xfrm>
            <a:off x="935038" y="1412776"/>
            <a:ext cx="5076825" cy="432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ru-RU" b="1" dirty="0"/>
              <a:t>►</a:t>
            </a:r>
            <a:r>
              <a:rPr lang="en-US" dirty="0"/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Домашние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внешние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аллергены</a:t>
            </a:r>
            <a:endParaRPr lang="en-US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latin typeface="Comic Sans MS" panose="030F0702030302020204" pitchFamily="66" charset="0"/>
              </a:rPr>
              <a:t>►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Поллютанты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помещений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внешние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 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воздушные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поллютанты</a:t>
            </a:r>
            <a:endParaRPr lang="en-US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latin typeface="Comic Sans MS" panose="030F0702030302020204" pitchFamily="66" charset="0"/>
              </a:rPr>
              <a:t>►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Респираторные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инфекции</a:t>
            </a:r>
            <a:endParaRPr lang="en-US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latin typeface="Comic Sans MS" panose="030F0702030302020204" pitchFamily="66" charset="0"/>
              </a:rPr>
              <a:t>►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Физическая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нагрузка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и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гипервентиляция</a:t>
            </a:r>
            <a:endParaRPr lang="en-US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latin typeface="Comic Sans MS" panose="030F0702030302020204" pitchFamily="66" charset="0"/>
              </a:rPr>
              <a:t>►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Изменение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погодных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условий</a:t>
            </a:r>
            <a:endParaRPr lang="en-US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latin typeface="Comic Sans MS" panose="030F0702030302020204" pitchFamily="66" charset="0"/>
              </a:rPr>
              <a:t>►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Дву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о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кись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серы</a:t>
            </a:r>
            <a:endParaRPr lang="en-US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latin typeface="Comic Sans MS" panose="030F0702030302020204" pitchFamily="66" charset="0"/>
              </a:rPr>
              <a:t>►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Пища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,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пищевые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добавки</a:t>
            </a: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, </a:t>
            </a:r>
            <a:r>
              <a:rPr 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лекарства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latin typeface="Comic Sans MS" panose="030F0702030302020204" pitchFamily="66" charset="0"/>
              </a:rPr>
              <a:t>►</a:t>
            </a: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b="1" dirty="0">
                <a:latin typeface="Comic Sans MS" panose="030F0702030302020204" pitchFamily="66" charset="0"/>
              </a:rPr>
              <a:t>Чрезмерные эмоциональные нагрузки</a:t>
            </a:r>
          </a:p>
          <a:p>
            <a:pPr>
              <a:lnSpc>
                <a:spcPct val="120000"/>
              </a:lnSpc>
            </a:pPr>
            <a:r>
              <a:rPr lang="ru-RU" b="1" dirty="0">
                <a:latin typeface="Comic Sans MS" panose="030F0702030302020204" pitchFamily="66" charset="0"/>
              </a:rPr>
              <a:t>►</a:t>
            </a: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b="1" dirty="0">
                <a:latin typeface="Comic Sans MS" panose="030F0702030302020204" pitchFamily="66" charset="0"/>
              </a:rPr>
              <a:t>Курение (активное и пассивное)</a:t>
            </a:r>
          </a:p>
          <a:p>
            <a:pPr>
              <a:lnSpc>
                <a:spcPct val="120000"/>
              </a:lnSpc>
            </a:pPr>
            <a:r>
              <a:rPr lang="ru-RU" b="1" dirty="0">
                <a:latin typeface="Comic Sans MS" panose="030F0702030302020204" pitchFamily="66" charset="0"/>
              </a:rPr>
              <a:t>►</a:t>
            </a: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b="1" dirty="0" err="1">
                <a:latin typeface="Comic Sans MS" panose="030F0702030302020204" pitchFamily="66" charset="0"/>
              </a:rPr>
              <a:t>Ирританты</a:t>
            </a:r>
            <a:r>
              <a:rPr lang="ru-RU" b="1" dirty="0">
                <a:latin typeface="Comic Sans MS" panose="030F0702030302020204" pitchFamily="66" charset="0"/>
              </a:rPr>
              <a:t>, такие как домашние </a:t>
            </a:r>
          </a:p>
          <a:p>
            <a:pPr>
              <a:lnSpc>
                <a:spcPct val="120000"/>
              </a:lnSpc>
            </a:pPr>
            <a:r>
              <a:rPr lang="ru-RU" b="1" dirty="0">
                <a:latin typeface="Comic Sans MS" panose="030F0702030302020204" pitchFamily="66" charset="0"/>
              </a:rPr>
              <a:t>   аэрозоли, запахи краски </a:t>
            </a:r>
            <a:endParaRPr lang="en-US" b="1" dirty="0">
              <a:latin typeface="Comic Sans MS" panose="030F0702030302020204" pitchFamily="66" charset="0"/>
            </a:endParaRPr>
          </a:p>
          <a:p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572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1264</TotalTime>
  <Words>3184</Words>
  <Application>Microsoft Office PowerPoint</Application>
  <PresentationFormat>Экран (4:3)</PresentationFormat>
  <Paragraphs>745</Paragraphs>
  <Slides>67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67</vt:i4>
      </vt:variant>
    </vt:vector>
  </HeadingPairs>
  <TitlesOfParts>
    <vt:vector size="71" baseType="lpstr">
      <vt:lpstr>Легкий дым</vt:lpstr>
      <vt:lpstr>Документ</vt:lpstr>
      <vt:lpstr>Диаграмма Microsoft Excel</vt:lpstr>
      <vt:lpstr>Photo Editor Photo</vt:lpstr>
      <vt:lpstr>БРОНХИАЛЬНАЯ АСТМА  </vt:lpstr>
      <vt:lpstr>GINA  - основной согласительный документ  по лечению БА (www.ginasthma.org)</vt:lpstr>
      <vt:lpstr>Презентация PowerPoint</vt:lpstr>
      <vt:lpstr>Презентация PowerPoint</vt:lpstr>
      <vt:lpstr>Патогенез бронхиальной астмы </vt:lpstr>
      <vt:lpstr>Презентация PowerPoint</vt:lpstr>
      <vt:lpstr>Презентация PowerPoint</vt:lpstr>
      <vt:lpstr>ПОТЕНЦИАЛЬНЫЕ ФАКТОРЫ            РИСКА РАЗВИТИЯ БА</vt:lpstr>
      <vt:lpstr>Презентация PowerPoint</vt:lpstr>
      <vt:lpstr>КЛИНИЧЕСКАЯ ДИАГНОСТИКА</vt:lpstr>
      <vt:lpstr>Клиника БА</vt:lpstr>
      <vt:lpstr>СПИРОМЕТРИЯ –  «ЗОЛОТОЙ СТАНДАРТ» ДИАГНОСТИКИ БРОНХООБСТРУКТИВНЫХ ЗАБОЛЕВАНИЙ</vt:lpstr>
      <vt:lpstr>Презентация PowerPoint</vt:lpstr>
      <vt:lpstr>Презентация PowerPoint</vt:lpstr>
      <vt:lpstr>Анимационный тест  </vt:lpstr>
      <vt:lpstr>Презентация PowerPoint</vt:lpstr>
      <vt:lpstr>Показатели нормальной пикфлоуметрии</vt:lpstr>
      <vt:lpstr>Показатели нормальной пикфлоуметрии</vt:lpstr>
      <vt:lpstr>Показатели ПСВ больного БА до начала терапии</vt:lpstr>
      <vt:lpstr>Презентация PowerPoint</vt:lpstr>
      <vt:lpstr>Презентация PowerPoint</vt:lpstr>
      <vt:lpstr>Классификация тяжести БА Клиническая картина до лечения</vt:lpstr>
      <vt:lpstr>Презентация PowerPoint</vt:lpstr>
      <vt:lpstr>Презентация PowerPoint</vt:lpstr>
      <vt:lpstr>Бронхиальная астма</vt:lpstr>
      <vt:lpstr>Классификация БА (формы)</vt:lpstr>
      <vt:lpstr>Презентация PowerPoint</vt:lpstr>
      <vt:lpstr>Презентация PowerPoint</vt:lpstr>
      <vt:lpstr>Из каких параметров складывается хороший контроль над течением бронхиальной астмы?</vt:lpstr>
      <vt:lpstr>Обучение больных и контроль БА</vt:lpstr>
      <vt:lpstr>В аллергологическом отделении 10 ГКБ</vt:lpstr>
      <vt:lpstr>Для каждого пациента должен быть разработан план действий в различных ситуациях </vt:lpstr>
      <vt:lpstr>Причины, которые мешают достижению контроля над течением БА</vt:lpstr>
      <vt:lpstr>GINA 2011</vt:lpstr>
      <vt:lpstr>Препараты для лечения БА</vt:lpstr>
      <vt:lpstr>GINA 2006: ступени терапии  ПРИКАЗ МЗ РБ № 807 от 25.10.2006 г.  Клинические протоколы диагностики и лечения БА</vt:lpstr>
      <vt:lpstr>Ступень I: легкое интермиттирующее течение </vt:lpstr>
      <vt:lpstr>Ступень II: легкое  персистирующее течение </vt:lpstr>
      <vt:lpstr>Ступень III: среднетяжелое персистирующее течение </vt:lpstr>
      <vt:lpstr>Ступень IV: тяжелое персистирующее течение </vt:lpstr>
      <vt:lpstr>Подход к терапии, ориентированный на контроль заболевания</vt:lpstr>
      <vt:lpstr>Расчетные эквипотентные дозы ИГКС Взрослые</vt:lpstr>
      <vt:lpstr>Основной путь введения лекарственных  средств при БА – ингаляционный  </vt:lpstr>
      <vt:lpstr>Использование дозированного аэрозоля</vt:lpstr>
      <vt:lpstr>Ошибки в технике ингаляции допускают:</vt:lpstr>
      <vt:lpstr>ТЕХНИКА ИСПОЛЬЗОВАНИЯ  ДОЗИРОВАННОГО АЭРОЗОЛЯ</vt:lpstr>
      <vt:lpstr>СПЕЙСЕР</vt:lpstr>
      <vt:lpstr>СПЕЙСЕР</vt:lpstr>
      <vt:lpstr>НЕБУЛАЙЗЕР</vt:lpstr>
      <vt:lpstr>Комбинированные препараты кортикостероидов и β2-агонистов </vt:lpstr>
      <vt:lpstr>Антилейкотриеновые препараты </vt:lpstr>
      <vt:lpstr>Презентация PowerPoint</vt:lpstr>
      <vt:lpstr>    Кромоны</vt:lpstr>
      <vt:lpstr>Кромоны: роль в лечении БА</vt:lpstr>
      <vt:lpstr>Антихолинергические препараты: роль в лечении БА</vt:lpstr>
      <vt:lpstr>Теофиллины: роль в лечении БА</vt:lpstr>
      <vt:lpstr>ФАРМАКОТЕРАПИЯ  БА   НОВЫЕ НАПРАВЛЕНИЯ</vt:lpstr>
      <vt:lpstr>Презентация PowerPoint</vt:lpstr>
      <vt:lpstr>β2- -агонисты в терапии  бронхиальной астмы</vt:lpstr>
      <vt:lpstr> Показания для назначения адреномиметиков короткого действия: </vt:lpstr>
      <vt:lpstr>Презентация PowerPoint</vt:lpstr>
      <vt:lpstr>Бронхолитики</vt:lpstr>
      <vt:lpstr>Бронхолитики</vt:lpstr>
      <vt:lpstr>Бронхолитики длительного действия</vt:lpstr>
      <vt:lpstr>Симпатомиметики  и холинолитики  системного применения</vt:lpstr>
      <vt:lpstr>Презентация PowerPoint</vt:lpstr>
      <vt:lpstr>Презентация PowerPoint</vt:lpstr>
    </vt:vector>
  </TitlesOfParts>
  <Company>к.335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&amp; Вячеслав</dc:creator>
  <cp:lastModifiedBy>user123</cp:lastModifiedBy>
  <cp:revision>61</cp:revision>
  <dcterms:created xsi:type="dcterms:W3CDTF">2006-01-26T10:08:10Z</dcterms:created>
  <dcterms:modified xsi:type="dcterms:W3CDTF">2020-03-24T10:10:59Z</dcterms:modified>
</cp:coreProperties>
</file>