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2" r:id="rId2"/>
    <p:sldId id="266" r:id="rId3"/>
    <p:sldId id="267" r:id="rId4"/>
    <p:sldId id="25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3" r:id="rId59"/>
    <p:sldId id="324" r:id="rId60"/>
    <p:sldId id="325" r:id="rId61"/>
    <p:sldId id="326" r:id="rId62"/>
    <p:sldId id="322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1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AFA27-FB9A-4968-AB76-1328208047BF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56D17-AA92-46C6-AABB-AE8A0C5C97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yandex.by/images/search?text=%D1%81%D0%BB%D0%B0%D0%B9%D0%B4%20%D1%81%D0%BF%D0%B0%D1%81%D0%B8%D0%B1%D0%BE%20%D0%B7%D0%B0%20%D0%B2%D0%BD%D0%B8%D0%BC%D0%B0%D0%BD%D0%B8%D0%B5%20%D0%BA%D0%B0%D1%80%D1%82%D0%B8%D0%BD%D0%BA%D0%B8%20%D0%B4%D0%BB%D1%8F%20%D0%BF%D1%80%D0%B5%D0%B7%D0%B5%D0%BD%D1%82%D0%B0%D1%86%D0%B8%D0%B8&amp;img_url=http://900igr.net/datas/obg/Obuchenie-bezopasnosti/0019-019-Spasibo-za-vnimanie.jpg&amp;pos=24&amp;uinfo=sw-1280-sh-800-ww-763-wh-439-pd-1-wp-16x10_1280x800&amp;rpt=simage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Клиническая патофизиология почек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Доцент Н.В.Николаева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Скорость клубочковой фильтрации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Путем определения клиренса инулина было установлено, что скорость клубочковой фильтрации составляет у мужчин </a:t>
            </a:r>
            <a:r>
              <a:rPr lang="ru-RU" dirty="0" smtClean="0"/>
              <a:t>120-125 мл/мин</a:t>
            </a:r>
            <a:r>
              <a:rPr lang="ru-RU" dirty="0"/>
              <a:t>, а у женщин - 110 мл/мин. Суточный объем клубочкового фильтрата равен 170-180 л. У человека в возрасте 70 лет и старше скорость фильтрации снижается наполовину.</a:t>
            </a:r>
          </a:p>
          <a:p>
            <a:r>
              <a:rPr lang="ru-RU" dirty="0"/>
              <a:t>В клинических условиях чаще прибегают к определению скорости клубочковой фильтрации по клиренсу эндогенного </a:t>
            </a:r>
            <a:r>
              <a:rPr lang="ru-RU" dirty="0" err="1"/>
              <a:t>креатинина</a:t>
            </a:r>
            <a:r>
              <a:rPr lang="ru-RU" dirty="0"/>
              <a:t>. В норме его клиренс составляет 97-137 мл/мин для мужчин и 88-128 мл/мин для женщин из расчета на 1,73 м</a:t>
            </a:r>
            <a:r>
              <a:rPr lang="ru-RU" baseline="30000" dirty="0"/>
              <a:t>2</a:t>
            </a:r>
            <a:r>
              <a:rPr lang="ru-RU" dirty="0"/>
              <a:t> поверхности тела.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Несмотря на огромный объем клубочкового фильтрата (первичной мочи), у человека выделяется за сутки 0,8-1,5 л окончательной мочи.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Такое </a:t>
            </a:r>
            <a:r>
              <a:rPr lang="ru-RU" dirty="0"/>
              <a:t>резкое уменьшение объема выделяемой почками жидкости объясняется тем, что в почечных канальцах происходит </a:t>
            </a:r>
            <a:r>
              <a:rPr lang="ru-RU" b="1" dirty="0">
                <a:solidFill>
                  <a:srgbClr val="FF0000"/>
                </a:solidFill>
              </a:rPr>
              <a:t>процесс усиленной </a:t>
            </a:r>
            <a:r>
              <a:rPr lang="ru-RU" b="1" dirty="0" err="1">
                <a:solidFill>
                  <a:srgbClr val="FF0000"/>
                </a:solidFill>
              </a:rPr>
              <a:t>реабсорбции</a:t>
            </a:r>
            <a:r>
              <a:rPr lang="ru-RU" b="1" dirty="0">
                <a:solidFill>
                  <a:srgbClr val="FF0000"/>
                </a:solidFill>
              </a:rPr>
              <a:t> воды,</a:t>
            </a:r>
            <a:r>
              <a:rPr lang="ru-RU" b="1" dirty="0"/>
              <a:t> </a:t>
            </a:r>
            <a:r>
              <a:rPr lang="ru-RU" dirty="0"/>
              <a:t>а также электролитов, глюкозы, аминокислот и других веществ.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964488" cy="114300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rgbClr val="FF0000"/>
                </a:solidFill>
              </a:rPr>
              <a:t>Поступление этих веществ через стенку канальцев в </a:t>
            </a:r>
            <a:r>
              <a:rPr lang="ru-RU" sz="2700" dirty="0" err="1">
                <a:solidFill>
                  <a:srgbClr val="FF0000"/>
                </a:solidFill>
              </a:rPr>
              <a:t>интерстиций</a:t>
            </a:r>
            <a:r>
              <a:rPr lang="ru-RU" sz="2700" dirty="0">
                <a:solidFill>
                  <a:srgbClr val="FF0000"/>
                </a:solidFill>
              </a:rPr>
              <a:t> и затем в </a:t>
            </a:r>
            <a:r>
              <a:rPr lang="ru-RU" sz="2700" dirty="0" err="1">
                <a:solidFill>
                  <a:srgbClr val="FF0000"/>
                </a:solidFill>
              </a:rPr>
              <a:t>околоканальцевые</a:t>
            </a:r>
            <a:r>
              <a:rPr lang="ru-RU" sz="2700" dirty="0">
                <a:solidFill>
                  <a:srgbClr val="FF0000"/>
                </a:solidFill>
              </a:rPr>
              <a:t> капилляры осуществляется с помощью различных механизмов, таких, как: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1) активный транспорт веществ с затратой энергии против электрохимического или концентрационного градиента специфическими переносчиками;</a:t>
            </a:r>
          </a:p>
          <a:p>
            <a:r>
              <a:rPr lang="ru-RU" dirty="0"/>
              <a:t>2) пассивный транспорт веществ по концентрационному, осмотическому или электрохимическому градиентам (таким образом транспортируются вода, бикарбонаты, мочевина, ионы </a:t>
            </a:r>
            <a:r>
              <a:rPr lang="ru-RU" dirty="0" err="1"/>
              <a:t>Cl</a:t>
            </a:r>
            <a:r>
              <a:rPr lang="ru-RU" dirty="0"/>
              <a:t>);</a:t>
            </a:r>
          </a:p>
          <a:p>
            <a:r>
              <a:rPr lang="ru-RU" dirty="0"/>
              <a:t>3) транспорт белков, осуществляемый главным образом путем </a:t>
            </a:r>
            <a:r>
              <a:rPr lang="ru-RU" dirty="0" err="1"/>
              <a:t>пиноцитоза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649491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500" dirty="0">
                <a:solidFill>
                  <a:srgbClr val="FF0000"/>
                </a:solidFill>
              </a:rPr>
              <a:t>Различают пороговые и </a:t>
            </a:r>
            <a:r>
              <a:rPr lang="ru-RU" sz="4500" dirty="0" err="1">
                <a:solidFill>
                  <a:srgbClr val="FF0000"/>
                </a:solidFill>
              </a:rPr>
              <a:t>беспороговые</a:t>
            </a:r>
            <a:r>
              <a:rPr lang="ru-RU" sz="4500" dirty="0">
                <a:solidFill>
                  <a:srgbClr val="FF0000"/>
                </a:solidFill>
              </a:rPr>
              <a:t> вещества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Пороговые </a:t>
            </a:r>
            <a:r>
              <a:rPr lang="ru-RU" b="1" dirty="0">
                <a:solidFill>
                  <a:srgbClr val="FF0000"/>
                </a:solidFill>
              </a:rPr>
              <a:t>вещества</a:t>
            </a:r>
            <a:r>
              <a:rPr lang="ru-RU" b="1" dirty="0"/>
              <a:t> </a:t>
            </a:r>
            <a:r>
              <a:rPr lang="ru-RU" dirty="0"/>
              <a:t>всасываются лишь до тех пор, пока их концентрация в крови не достигнет определенного уровня. К ним относятся глюкоза, аминокислоты, сульфаты, фосфаты и бикарбонаты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Всасывание </a:t>
            </a:r>
            <a:r>
              <a:rPr lang="ru-RU" b="1" dirty="0" err="1">
                <a:solidFill>
                  <a:srgbClr val="FF0000"/>
                </a:solidFill>
              </a:rPr>
              <a:t>беспороговых</a:t>
            </a:r>
            <a:r>
              <a:rPr lang="ru-RU" b="1" dirty="0">
                <a:solidFill>
                  <a:srgbClr val="FF0000"/>
                </a:solidFill>
              </a:rPr>
              <a:t> веществ </a:t>
            </a:r>
            <a:r>
              <a:rPr lang="ru-RU" dirty="0"/>
              <a:t>не зависит от их концентрации в крови.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Наиболее </a:t>
            </a:r>
            <a:r>
              <a:rPr lang="ru-RU" dirty="0"/>
              <a:t>интенсивно процессы </a:t>
            </a:r>
            <a:r>
              <a:rPr lang="ru-RU" dirty="0" err="1"/>
              <a:t>реабсорбции</a:t>
            </a:r>
            <a:r>
              <a:rPr lang="ru-RU" dirty="0"/>
              <a:t> происходят в </a:t>
            </a:r>
            <a:r>
              <a:rPr lang="ru-RU" dirty="0">
                <a:solidFill>
                  <a:srgbClr val="FF0000"/>
                </a:solidFill>
              </a:rPr>
              <a:t>проксимальном канальце. </a:t>
            </a:r>
            <a:r>
              <a:rPr lang="ru-RU" dirty="0"/>
              <a:t>Здесь всасывается 60-65% профильтровавшихся воды и натрия, а также высокий процент К+, Са</a:t>
            </a:r>
            <a:r>
              <a:rPr lang="ru-RU" baseline="30000" dirty="0"/>
              <a:t>2</a:t>
            </a:r>
            <a:r>
              <a:rPr lang="ru-RU" dirty="0"/>
              <a:t>+, Mg</a:t>
            </a:r>
            <a:r>
              <a:rPr lang="ru-RU" baseline="30000" dirty="0"/>
              <a:t>2</a:t>
            </a:r>
            <a:r>
              <a:rPr lang="ru-RU" dirty="0"/>
              <a:t>+, SO</a:t>
            </a:r>
            <a:r>
              <a:rPr lang="ru-RU" baseline="-25000" dirty="0"/>
              <a:t>4</a:t>
            </a:r>
            <a:r>
              <a:rPr lang="ru-RU" baseline="30000" dirty="0"/>
              <a:t>2-</a:t>
            </a:r>
            <a:r>
              <a:rPr lang="ru-RU" dirty="0"/>
              <a:t>, HPO</a:t>
            </a:r>
            <a:r>
              <a:rPr lang="ru-RU" baseline="-25000" dirty="0"/>
              <a:t>4</a:t>
            </a:r>
            <a:r>
              <a:rPr lang="ru-RU" baseline="30000" dirty="0"/>
              <a:t>2-</a:t>
            </a:r>
            <a:r>
              <a:rPr lang="ru-RU" dirty="0"/>
              <a:t>, </a:t>
            </a:r>
            <a:r>
              <a:rPr lang="ru-RU" dirty="0" err="1"/>
              <a:t>Cl</a:t>
            </a:r>
            <a:r>
              <a:rPr lang="ru-RU" baseline="30000" dirty="0"/>
              <a:t>-</a:t>
            </a:r>
            <a:r>
              <a:rPr lang="ru-RU" dirty="0"/>
              <a:t>, HCO</a:t>
            </a:r>
            <a:r>
              <a:rPr lang="ru-RU" baseline="-25000" dirty="0"/>
              <a:t>3</a:t>
            </a:r>
            <a:r>
              <a:rPr lang="ru-RU" baseline="30000" dirty="0"/>
              <a:t>-</a:t>
            </a:r>
            <a:r>
              <a:rPr lang="ru-RU" dirty="0"/>
              <a:t>, практически полностью </a:t>
            </a:r>
            <a:r>
              <a:rPr lang="ru-RU" dirty="0" err="1"/>
              <a:t>реабсорбируются</a:t>
            </a:r>
            <a:r>
              <a:rPr lang="ru-RU" dirty="0"/>
              <a:t> белки, витамины, аминокислоты, глюкоза, в значительном количестве - мочевина и мочевая кислота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проксимальном канальце всасывание электролитов и других веществ происходит с эквивалентным количеством воды, и поэтому содержимое канальца остается </a:t>
            </a:r>
            <a:r>
              <a:rPr lang="ru-RU" dirty="0" err="1"/>
              <a:t>изотоничным</a:t>
            </a:r>
            <a:r>
              <a:rPr lang="ru-RU" dirty="0"/>
              <a:t> плазме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sz="3800" b="1" dirty="0" smtClean="0"/>
              <a:t>Особенностью функционирования проксимального </a:t>
            </a:r>
            <a:r>
              <a:rPr lang="ru-RU" sz="3800" b="1" dirty="0"/>
              <a:t>канальца</a:t>
            </a:r>
            <a:r>
              <a:rPr lang="ru-RU" dirty="0" smtClean="0"/>
              <a:t> </a:t>
            </a:r>
            <a:r>
              <a:rPr lang="ru-RU" dirty="0"/>
              <a:t>является то, </a:t>
            </a:r>
            <a:r>
              <a:rPr lang="ru-RU" dirty="0" smtClean="0"/>
              <a:t>что происходящая в нем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реабсорбция</a:t>
            </a:r>
            <a:r>
              <a:rPr lang="ru-RU" dirty="0" smtClean="0">
                <a:solidFill>
                  <a:srgbClr val="FF0000"/>
                </a:solidFill>
              </a:rPr>
              <a:t> пропорциональна клубочковой фильтрации</a:t>
            </a:r>
            <a:r>
              <a:rPr lang="ru-RU" dirty="0" smtClean="0"/>
              <a:t>: процент </a:t>
            </a:r>
            <a:r>
              <a:rPr lang="ru-RU" dirty="0" err="1" smtClean="0"/>
              <a:t>реабсорбции</a:t>
            </a:r>
            <a:r>
              <a:rPr lang="ru-RU" dirty="0" smtClean="0"/>
              <a:t> остается постоянным при любых изменениях скорости клубочковой фильтрации, в особенности это касается </a:t>
            </a:r>
            <a:r>
              <a:rPr lang="ru-RU" dirty="0" err="1" smtClean="0"/>
              <a:t>Na+</a:t>
            </a:r>
            <a:r>
              <a:rPr lang="ru-RU" dirty="0" smtClean="0"/>
              <a:t> и воды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686800" cy="5865515"/>
          </a:xfrm>
        </p:spPr>
        <p:txBody>
          <a:bodyPr>
            <a:noAutofit/>
          </a:bodyPr>
          <a:lstStyle/>
          <a:p>
            <a:endParaRPr lang="ru-RU" sz="2400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В тонком нисходящем фрагменте петли </a:t>
            </a:r>
            <a:r>
              <a:rPr lang="ru-RU" sz="2400" b="1" dirty="0" err="1">
                <a:solidFill>
                  <a:srgbClr val="FF0000"/>
                </a:solidFill>
              </a:rPr>
              <a:t>Генле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происходит </a:t>
            </a:r>
            <a:r>
              <a:rPr lang="ru-RU" sz="2400" dirty="0" err="1"/>
              <a:t>реабсорбция</a:t>
            </a:r>
            <a:r>
              <a:rPr lang="ru-RU" sz="2400" dirty="0"/>
              <a:t> воды и мочевой кислоты. </a:t>
            </a:r>
            <a:endParaRPr lang="ru-RU" sz="2400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Толстый </a:t>
            </a:r>
            <a:r>
              <a:rPr lang="ru-RU" sz="2400" b="1" dirty="0">
                <a:solidFill>
                  <a:srgbClr val="FF0000"/>
                </a:solidFill>
              </a:rPr>
              <a:t>восходящий фрагмент петли </a:t>
            </a:r>
            <a:r>
              <a:rPr lang="ru-RU" sz="2400" dirty="0"/>
              <a:t>совершенно непроницаем для воды, но здесь осуществляется активная </a:t>
            </a:r>
            <a:r>
              <a:rPr lang="ru-RU" sz="2400" dirty="0" err="1"/>
              <a:t>реабсорбция</a:t>
            </a:r>
            <a:r>
              <a:rPr lang="ru-RU" sz="2400" dirty="0"/>
              <a:t> электролитов (</a:t>
            </a:r>
            <a:r>
              <a:rPr lang="ru-RU" sz="2400" dirty="0" err="1"/>
              <a:t>Na+</a:t>
            </a:r>
            <a:r>
              <a:rPr lang="ru-RU" sz="2400" dirty="0"/>
              <a:t>, К+, Mg</a:t>
            </a:r>
            <a:r>
              <a:rPr lang="ru-RU" sz="2400" baseline="30000" dirty="0"/>
              <a:t>2</a:t>
            </a:r>
            <a:r>
              <a:rPr lang="ru-RU" sz="2400" dirty="0"/>
              <a:t>+, </a:t>
            </a:r>
            <a:r>
              <a:rPr lang="ru-RU" sz="2400" dirty="0" err="1"/>
              <a:t>Cl</a:t>
            </a:r>
            <a:r>
              <a:rPr lang="ru-RU" sz="2400" baseline="30000" dirty="0"/>
              <a:t>-</a:t>
            </a:r>
            <a:r>
              <a:rPr lang="ru-RU" sz="2400" dirty="0"/>
              <a:t>).</a:t>
            </a:r>
          </a:p>
          <a:p>
            <a:r>
              <a:rPr lang="ru-RU" sz="2400" dirty="0"/>
              <a:t>Процессы </a:t>
            </a:r>
            <a:r>
              <a:rPr lang="ru-RU" sz="2400" dirty="0" err="1"/>
              <a:t>реабсорбции</a:t>
            </a:r>
            <a:r>
              <a:rPr lang="ru-RU" sz="2400" dirty="0"/>
              <a:t> продолжаются </a:t>
            </a:r>
            <a:r>
              <a:rPr lang="ru-RU" sz="2400" b="1" dirty="0">
                <a:solidFill>
                  <a:srgbClr val="FF0000"/>
                </a:solidFill>
              </a:rPr>
              <a:t>в дистальном канальце и собирательной трубочке.</a:t>
            </a:r>
            <a:r>
              <a:rPr lang="ru-RU" sz="2400" dirty="0"/>
              <a:t> Здесь всасываются </a:t>
            </a:r>
            <a:r>
              <a:rPr lang="ru-RU" sz="2400" dirty="0" err="1"/>
              <a:t>Na</a:t>
            </a:r>
            <a:r>
              <a:rPr lang="ru-RU" sz="2400" baseline="30000" dirty="0" err="1"/>
              <a:t>+</a:t>
            </a:r>
            <a:r>
              <a:rPr lang="ru-RU" sz="2400" dirty="0"/>
              <a:t>, </a:t>
            </a:r>
            <a:r>
              <a:rPr lang="ru-RU" sz="2400" dirty="0" err="1"/>
              <a:t>Cl</a:t>
            </a:r>
            <a:r>
              <a:rPr lang="ru-RU" sz="2400" baseline="30000" dirty="0"/>
              <a:t>-</a:t>
            </a:r>
            <a:r>
              <a:rPr lang="ru-RU" sz="2400" dirty="0"/>
              <a:t>, Са</a:t>
            </a:r>
            <a:r>
              <a:rPr lang="ru-RU" sz="2400" baseline="30000" dirty="0"/>
              <a:t>2+</a:t>
            </a:r>
            <a:r>
              <a:rPr lang="ru-RU" sz="2400" dirty="0"/>
              <a:t>, Н</a:t>
            </a:r>
            <a:r>
              <a:rPr lang="ru-RU" sz="2400" baseline="-25000" dirty="0"/>
              <a:t>2</a:t>
            </a:r>
            <a:r>
              <a:rPr lang="ru-RU" sz="2400" dirty="0"/>
              <a:t>О и мочевина. 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/>
              <a:t>Особенностью </a:t>
            </a:r>
            <a:r>
              <a:rPr lang="ru-RU" sz="2400" b="1" dirty="0"/>
              <a:t>функционирования этих отделов </a:t>
            </a:r>
            <a:r>
              <a:rPr lang="ru-RU" sz="2400" dirty="0"/>
              <a:t>является то, что здесь процессы </a:t>
            </a:r>
            <a:r>
              <a:rPr lang="ru-RU" sz="2400" dirty="0" err="1"/>
              <a:t>реабсорбции</a:t>
            </a:r>
            <a:r>
              <a:rPr lang="ru-RU" sz="2400" dirty="0"/>
              <a:t> и секреции регулируются различными гормонами и зависят от потребностей организма. </a:t>
            </a:r>
            <a:r>
              <a:rPr lang="ru-RU" sz="2400" i="1" dirty="0"/>
              <a:t>Такой вид всасывания называется факультативным </a:t>
            </a:r>
            <a:r>
              <a:rPr lang="ru-RU" sz="2400" dirty="0"/>
              <a:t>в отличие </a:t>
            </a:r>
            <a:r>
              <a:rPr lang="ru-RU" sz="2400" i="1" dirty="0"/>
              <a:t>от облигатного </a:t>
            </a:r>
            <a:r>
              <a:rPr lang="ru-RU" sz="2400" dirty="0"/>
              <a:t>типа </a:t>
            </a:r>
            <a:r>
              <a:rPr lang="ru-RU" sz="2400" dirty="0" err="1"/>
              <a:t>реабсорбции</a:t>
            </a:r>
            <a:r>
              <a:rPr lang="ru-RU" sz="2400" dirty="0"/>
              <a:t> в проксимальном отделе </a:t>
            </a:r>
            <a:r>
              <a:rPr lang="ru-RU" sz="2400" dirty="0" smtClean="0"/>
              <a:t>нефрона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Процессы </a:t>
            </a:r>
            <a:r>
              <a:rPr lang="ru-RU" b="1" dirty="0">
                <a:solidFill>
                  <a:srgbClr val="FF0000"/>
                </a:solidFill>
              </a:rPr>
              <a:t>секреции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5100" dirty="0" smtClean="0"/>
              <a:t>Это- активное выделение </a:t>
            </a:r>
            <a:r>
              <a:rPr lang="ru-RU" sz="5100" dirty="0"/>
              <a:t>ряда веществ в </a:t>
            </a:r>
            <a:r>
              <a:rPr lang="ru-RU" sz="5100" dirty="0" err="1"/>
              <a:t>канальцевую</a:t>
            </a:r>
            <a:r>
              <a:rPr lang="ru-RU" sz="5100" dirty="0"/>
              <a:t> жидкость, при этом одни из выделяемых веществ образуются в самом почечном эпителии (Н</a:t>
            </a:r>
            <a:r>
              <a:rPr lang="ru-RU" sz="5100" baseline="30000" dirty="0"/>
              <a:t>+</a:t>
            </a:r>
            <a:r>
              <a:rPr lang="ru-RU" sz="5100" dirty="0"/>
              <a:t> и NH</a:t>
            </a:r>
            <a:r>
              <a:rPr lang="ru-RU" sz="5100" baseline="-25000" dirty="0"/>
              <a:t>3</a:t>
            </a:r>
            <a:r>
              <a:rPr lang="ru-RU" sz="5100" dirty="0"/>
              <a:t>), а другие извлекаются эпителием из внеклеточной жидкости с помощью специфических транспортных систем. </a:t>
            </a:r>
            <a:endParaRPr lang="ru-RU" sz="5100" dirty="0" smtClean="0"/>
          </a:p>
          <a:p>
            <a:r>
              <a:rPr lang="ru-RU" sz="5100" b="1" dirty="0" smtClean="0">
                <a:solidFill>
                  <a:srgbClr val="FF0000"/>
                </a:solidFill>
              </a:rPr>
              <a:t>В </a:t>
            </a:r>
            <a:r>
              <a:rPr lang="ru-RU" sz="5100" b="1" dirty="0">
                <a:solidFill>
                  <a:srgbClr val="FF0000"/>
                </a:solidFill>
              </a:rPr>
              <a:t>проксимальном отделе нефрона </a:t>
            </a:r>
            <a:r>
              <a:rPr lang="ru-RU" sz="5100" dirty="0"/>
              <a:t>секретируются в </a:t>
            </a:r>
            <a:r>
              <a:rPr lang="ru-RU" sz="5100" dirty="0" err="1"/>
              <a:t>канальцевую</a:t>
            </a:r>
            <a:r>
              <a:rPr lang="ru-RU" sz="5100" dirty="0"/>
              <a:t> жидкость Н</a:t>
            </a:r>
            <a:r>
              <a:rPr lang="ru-RU" sz="5100" baseline="30000" dirty="0"/>
              <a:t>+</a:t>
            </a:r>
            <a:r>
              <a:rPr lang="ru-RU" sz="5100" dirty="0"/>
              <a:t>, NH</a:t>
            </a:r>
            <a:r>
              <a:rPr lang="ru-RU" sz="5100" baseline="-25000" dirty="0"/>
              <a:t>3</a:t>
            </a:r>
            <a:r>
              <a:rPr lang="ru-RU" sz="5100" dirty="0"/>
              <a:t>, щавелевая, мочевая и желчные кислоты, адреналин, ацетилхолин, гистамин, </a:t>
            </a:r>
            <a:r>
              <a:rPr lang="ru-RU" sz="5100" dirty="0" err="1"/>
              <a:t>серотонин</a:t>
            </a:r>
            <a:r>
              <a:rPr lang="ru-RU" sz="5100" dirty="0"/>
              <a:t>, тиамин, а также </a:t>
            </a:r>
            <a:r>
              <a:rPr lang="ru-RU" sz="5100" dirty="0" err="1"/>
              <a:t>диодраст</a:t>
            </a:r>
            <a:r>
              <a:rPr lang="ru-RU" sz="5100" dirty="0"/>
              <a:t>, парааминогиппуровая кислота, различные лекарственные вещества: пенициллин, </a:t>
            </a:r>
            <a:r>
              <a:rPr lang="ru-RU" sz="5100" dirty="0" err="1"/>
              <a:t>индометацин</a:t>
            </a:r>
            <a:r>
              <a:rPr lang="ru-RU" sz="5100" dirty="0"/>
              <a:t>, атропин, морфин, </a:t>
            </a:r>
          </a:p>
          <a:p>
            <a:r>
              <a:rPr lang="ru-RU" sz="5100" b="1" dirty="0">
                <a:solidFill>
                  <a:srgbClr val="FF0000"/>
                </a:solidFill>
              </a:rPr>
              <a:t>В дистальном отделе канальцев </a:t>
            </a:r>
            <a:r>
              <a:rPr lang="ru-RU" sz="5100" dirty="0"/>
              <a:t>происходит секреция ионов Н</a:t>
            </a:r>
            <a:r>
              <a:rPr lang="ru-RU" sz="5100" baseline="30000" dirty="0"/>
              <a:t>+</a:t>
            </a:r>
            <a:r>
              <a:rPr lang="ru-RU" sz="5100" dirty="0"/>
              <a:t>, К</a:t>
            </a:r>
            <a:r>
              <a:rPr lang="ru-RU" sz="5100" baseline="30000" dirty="0"/>
              <a:t>+</a:t>
            </a:r>
            <a:r>
              <a:rPr lang="ru-RU" sz="5100" dirty="0"/>
              <a:t>, аммиака хинин, салициловая кислота, </a:t>
            </a:r>
            <a:r>
              <a:rPr lang="ru-RU" sz="5100" dirty="0" err="1"/>
              <a:t>фуросемид</a:t>
            </a:r>
            <a:r>
              <a:rPr lang="ru-RU" sz="5100" dirty="0"/>
              <a:t> и др..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Процессы разведения и концентрирования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/>
              <a:t>совершаются при </a:t>
            </a:r>
            <a:r>
              <a:rPr lang="ru-RU" dirty="0" smtClean="0"/>
              <a:t>участии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петли </a:t>
            </a:r>
            <a:r>
              <a:rPr lang="ru-RU" dirty="0" err="1"/>
              <a:t>Генле</a:t>
            </a:r>
            <a:r>
              <a:rPr lang="ru-RU" dirty="0"/>
              <a:t>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собирательных </a:t>
            </a:r>
            <a:r>
              <a:rPr lang="ru-RU" dirty="0"/>
              <a:t>трубочек,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интерстиция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сосудов </a:t>
            </a:r>
            <a:r>
              <a:rPr lang="ru-RU" dirty="0"/>
              <a:t>мозгового слоя почек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присутствии антидиуретического гормона (АДГ</a:t>
            </a:r>
            <a:r>
              <a:rPr lang="ru-RU" dirty="0" smtClean="0">
                <a:solidFill>
                  <a:srgbClr val="FF0000"/>
                </a:solidFill>
              </a:rPr>
              <a:t>) </a:t>
            </a:r>
            <a:r>
              <a:rPr lang="ru-RU" dirty="0"/>
              <a:t>Объем и плотность мочи у здорового человека могут колебаться в широких пределах в зависимости от количества поступившей в организм жидкости. Способность почек к концентрированию и разведению мочи устанавливается путем проведения пробы </a:t>
            </a:r>
            <a:r>
              <a:rPr lang="ru-RU" dirty="0" err="1"/>
              <a:t>Зимницкого</a:t>
            </a:r>
            <a:r>
              <a:rPr lang="ru-RU" dirty="0"/>
              <a:t>, а также проб с сухоядением и водной нагрузкой.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b4_04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0"/>
            <a:ext cx="68407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ПОКАЗАТЕЛИ ЭКСКРЕТОРНОЙ ФУНКЦИИ ПОЧЕК В НОРМЕ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Суточный объем мочи при обычной водной нагрузке равен 0,8-1,5 л. Относительная плотность ее колеблется в зависимости от объема поступившей в организм жидкости в пределах от 1002 до 1035. Реакция мочи кислая, </a:t>
            </a:r>
            <a:r>
              <a:rPr lang="ru-RU" dirty="0" err="1"/>
              <a:t>рН</a:t>
            </a:r>
            <a:r>
              <a:rPr lang="ru-RU" dirty="0"/>
              <a:t> колеблется от 5,0 до 7,0. В составе мочи могут присутствовать единичные эритроциты и лейкоциты, клетки плоского эпителия, иногда гиалиновые цилиндры, кристаллы солей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НЕЭКСКРЕТОРНЫЕ ФУНКЦИИ ПОЧЕК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Почки играют важную роль в </a:t>
            </a:r>
            <a:r>
              <a:rPr lang="ru-RU" dirty="0" smtClean="0"/>
              <a:t>регуляции:</a:t>
            </a:r>
          </a:p>
          <a:p>
            <a:r>
              <a:rPr lang="ru-RU" dirty="0" smtClean="0"/>
              <a:t> </a:t>
            </a:r>
            <a:r>
              <a:rPr lang="ru-RU" dirty="0"/>
              <a:t>системного кровяного давления, </a:t>
            </a:r>
            <a:endParaRPr lang="ru-RU" dirty="0" smtClean="0"/>
          </a:p>
          <a:p>
            <a:r>
              <a:rPr lang="ru-RU" dirty="0" err="1" smtClean="0"/>
              <a:t>эритропоэза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катаболизме гормонов и других биологически активных веществ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Патофизиология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dirty="0" smtClean="0"/>
              <a:t>(от греч. </a:t>
            </a:r>
            <a:r>
              <a:rPr lang="ru-RU" i="1" dirty="0" err="1" smtClean="0"/>
              <a:t>pathos</a:t>
            </a:r>
            <a:r>
              <a:rPr lang="ru-RU" i="1" dirty="0" smtClean="0"/>
              <a:t> </a:t>
            </a:r>
            <a:r>
              <a:rPr lang="ru-RU" dirty="0" smtClean="0"/>
              <a:t>- болезнь, страдание и </a:t>
            </a:r>
            <a:r>
              <a:rPr lang="ru-RU" i="1" dirty="0" err="1" smtClean="0"/>
              <a:t>logos</a:t>
            </a:r>
            <a:r>
              <a:rPr lang="ru-RU" i="1" dirty="0" smtClean="0"/>
              <a:t> </a:t>
            </a:r>
            <a:r>
              <a:rPr lang="ru-RU" dirty="0" smtClean="0"/>
              <a:t>- учение, наука) - </a:t>
            </a:r>
            <a:r>
              <a:rPr lang="ru-RU" b="1" dirty="0" smtClean="0"/>
              <a:t>основная интегративная фундаментальная </a:t>
            </a:r>
            <a:r>
              <a:rPr lang="ru-RU" b="1" dirty="0" err="1" smtClean="0"/>
              <a:t>медикобиологическая</a:t>
            </a:r>
            <a:r>
              <a:rPr lang="ru-RU" b="1" dirty="0" smtClean="0"/>
              <a:t> наука, изучающая наиболее общие закономерности возникновения, развития и исхода заболеваний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НЕЭКСКРЕТОРНЫЕ ФУНКЦИИ ПОЧЕК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Общеизвестно, что в </a:t>
            </a:r>
            <a:r>
              <a:rPr lang="ru-RU" dirty="0" err="1"/>
              <a:t>юкстагломерулярном</a:t>
            </a:r>
            <a:r>
              <a:rPr lang="ru-RU" dirty="0"/>
              <a:t> аппарате почек образуется ренин, являющийся пусковым звеном </a:t>
            </a:r>
            <a:r>
              <a:rPr lang="ru-RU" dirty="0" err="1"/>
              <a:t>ренин-ангиотензинальдостероновой</a:t>
            </a:r>
            <a:r>
              <a:rPr lang="ru-RU" dirty="0"/>
              <a:t> системы (РААС), которая играет важнейшую роль в регуляции сосудистого тонуса.</a:t>
            </a:r>
          </a:p>
          <a:p>
            <a:r>
              <a:rPr lang="ru-RU" dirty="0"/>
              <a:t>В почках образуется гормон </a:t>
            </a:r>
            <a:r>
              <a:rPr lang="ru-RU" dirty="0" err="1"/>
              <a:t>эритропоэтин</a:t>
            </a:r>
            <a:r>
              <a:rPr lang="ru-RU" dirty="0"/>
              <a:t>, который регулирует процессы дифференцировки, размножения и созревания клеток, участвующих в </a:t>
            </a:r>
            <a:r>
              <a:rPr lang="ru-RU" dirty="0" err="1"/>
              <a:t>эритропоэзе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НЕЭКСКРЕТОРНЫЕ ФУНКЦИИ ПОЧЕК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553128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В первичную мочу поступают из плазмы крови различные пептиды и полипептиды, в том числе гормоны полипептидной природы, такие, как </a:t>
            </a:r>
            <a:r>
              <a:rPr lang="ru-RU" sz="2400" dirty="0" err="1"/>
              <a:t>гастрин</a:t>
            </a:r>
            <a:r>
              <a:rPr lang="ru-RU" sz="2400" dirty="0"/>
              <a:t>, инсулин, глюкагон, вазопрессин, </a:t>
            </a:r>
            <a:r>
              <a:rPr lang="ru-RU" sz="2400" dirty="0" err="1"/>
              <a:t>аденокортикотропный</a:t>
            </a:r>
            <a:r>
              <a:rPr lang="ru-RU" sz="2400" dirty="0"/>
              <a:t> гормон (АКТГ), </a:t>
            </a:r>
            <a:r>
              <a:rPr lang="ru-RU" sz="2400" dirty="0" err="1"/>
              <a:t>паратгормон</a:t>
            </a:r>
            <a:r>
              <a:rPr lang="ru-RU" sz="2400" dirty="0"/>
              <a:t>, пролактин, а также </a:t>
            </a:r>
            <a:r>
              <a:rPr lang="ru-RU" sz="2400" dirty="0" err="1"/>
              <a:t>ангиотензин-II</a:t>
            </a:r>
            <a:r>
              <a:rPr lang="ru-RU" sz="2400" dirty="0"/>
              <a:t> и </a:t>
            </a:r>
            <a:r>
              <a:rPr lang="ru-RU" sz="2400" dirty="0" err="1"/>
              <a:t>брадикинин</a:t>
            </a:r>
            <a:r>
              <a:rPr lang="ru-RU" sz="2400" dirty="0"/>
              <a:t>. В щеточной кайме эпителия проксимальных канальцев имеются пептидазы, которые расщепляют поступившие в первичную мочу пептиды и полипептиды до аминокислот. При почечной недостаточности удаление этих веществ почками снижается, а содержание их в плазме крови возрастает, что сопровождается различными эндокринными расстройствами. В проксимальных канальцах синтезируется активная форма витамина D - 1,25 (ОН)</a:t>
            </a:r>
            <a:r>
              <a:rPr lang="ru-RU" sz="2400" baseline="-25000" dirty="0"/>
              <a:t>2</a:t>
            </a:r>
            <a:r>
              <a:rPr lang="ru-RU" sz="2400" dirty="0"/>
              <a:t> D</a:t>
            </a:r>
            <a:r>
              <a:rPr lang="ru-RU" sz="2400" baseline="-25000" dirty="0"/>
              <a:t>3</a:t>
            </a:r>
            <a:r>
              <a:rPr lang="ru-RU" sz="2400" dirty="0"/>
              <a:t> (</a:t>
            </a:r>
            <a:r>
              <a:rPr lang="ru-RU" sz="2400" dirty="0" err="1"/>
              <a:t>кальцитриол</a:t>
            </a:r>
            <a:r>
              <a:rPr lang="ru-RU" sz="2400" dirty="0"/>
              <a:t>), которая необходима для транспорта кальция через стенку кишечника и эпителий канальцев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ОПРЕДЕЛЕНИЕ РАЗМЕРОВ ПОЧЕЧНОГО КРОВОТОКА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07342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Работа почек, связанная с процессами </a:t>
            </a:r>
            <a:r>
              <a:rPr lang="ru-RU" sz="2400" dirty="0" err="1"/>
              <a:t>реабсорбции</a:t>
            </a:r>
            <a:r>
              <a:rPr lang="ru-RU" sz="2400" dirty="0"/>
              <a:t> и секреции, требует большой затраты энергии, так как в значительной степени осуществляется с участием </a:t>
            </a:r>
            <a:r>
              <a:rPr lang="ru-RU" sz="2400" dirty="0" err="1"/>
              <a:t>Na</a:t>
            </a:r>
            <a:r>
              <a:rPr lang="ru-RU" sz="2400" baseline="30000" dirty="0" err="1"/>
              <a:t>+</a:t>
            </a:r>
            <a:r>
              <a:rPr lang="ru-RU" sz="2400" dirty="0"/>
              <a:t>, </a:t>
            </a:r>
            <a:r>
              <a:rPr lang="ru-RU" sz="2400" dirty="0" err="1"/>
              <a:t>К</a:t>
            </a:r>
            <a:r>
              <a:rPr lang="ru-RU" sz="2400" baseline="30000" dirty="0" err="1"/>
              <a:t>+</a:t>
            </a:r>
            <a:r>
              <a:rPr lang="ru-RU" sz="2400" dirty="0" err="1"/>
              <a:t>-АТФазы</a:t>
            </a:r>
            <a:r>
              <a:rPr lang="ru-RU" sz="2400" dirty="0"/>
              <a:t>, активность которой обеспечивается присутствием в эпителии почечных канальцев большого количества АТФ в качестве источника энергии. В ряде случаев потребление О</a:t>
            </a:r>
            <a:r>
              <a:rPr lang="ru-RU" sz="2400" baseline="-25000" dirty="0"/>
              <a:t>2</a:t>
            </a:r>
            <a:r>
              <a:rPr lang="ru-RU" sz="2400" dirty="0"/>
              <a:t> в ткани почек идет более интенсивно, чем в миокарде. Доставка в почки требующегося количества О</a:t>
            </a:r>
            <a:r>
              <a:rPr lang="ru-RU" sz="2400" baseline="-25000" dirty="0"/>
              <a:t>2</a:t>
            </a:r>
            <a:r>
              <a:rPr lang="ru-RU" sz="2400" dirty="0"/>
              <a:t> и источников энергии, а также огромный объем клубочковой фильтрации могут осуществляться лишь при обильном кровоснабжении. Через почки взрослого человека проходит 1,1-1,2 л крови в минуту (около 20-25% минутного объема сердца). Наибольший объем притекающей к почкам крови приходится на корковое вещество, где находятся клубочки и проксимальные канальцы.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Объем почечного кровотока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является </a:t>
            </a:r>
            <a:r>
              <a:rPr lang="ru-RU" dirty="0"/>
              <a:t>важным показателем, позволяющим оценить функциональные способности </a:t>
            </a:r>
            <a:r>
              <a:rPr lang="ru-RU" dirty="0" smtClean="0"/>
              <a:t>почек </a:t>
            </a:r>
            <a:endParaRPr lang="ru-RU" dirty="0"/>
          </a:p>
          <a:p>
            <a:pPr>
              <a:buNone/>
            </a:pPr>
            <a:r>
              <a:rPr lang="ru-RU" dirty="0"/>
              <a:t>ПК = ПП/(1-Ht),</a:t>
            </a:r>
          </a:p>
          <a:p>
            <a:pPr>
              <a:buNone/>
            </a:pPr>
            <a:r>
              <a:rPr lang="ru-RU" dirty="0"/>
              <a:t>где ПК - объем почечного кровотока (мл/мин); ПП - величина почечного </a:t>
            </a:r>
            <a:r>
              <a:rPr lang="ru-RU" dirty="0" err="1"/>
              <a:t>плазмотока</a:t>
            </a:r>
            <a:r>
              <a:rPr lang="ru-RU" dirty="0"/>
              <a:t> (мл/мин); </a:t>
            </a:r>
            <a:r>
              <a:rPr lang="ru-RU" dirty="0" err="1"/>
              <a:t>Ht</a:t>
            </a:r>
            <a:r>
              <a:rPr lang="ru-RU" dirty="0"/>
              <a:t> - показатель </a:t>
            </a:r>
            <a:r>
              <a:rPr lang="ru-RU" dirty="0" smtClean="0"/>
              <a:t>гематокрита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Снижение почечного кровотока </a:t>
            </a:r>
            <a:r>
              <a:rPr lang="ru-RU" dirty="0"/>
              <a:t>происходит при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уменьшении </a:t>
            </a:r>
            <a:r>
              <a:rPr lang="ru-RU" dirty="0"/>
              <a:t>объема циркулирующей крови,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гипотонии</a:t>
            </a:r>
            <a:r>
              <a:rPr lang="ru-RU" dirty="0"/>
              <a:t>,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атеросклерозе</a:t>
            </a:r>
            <a:r>
              <a:rPr lang="ru-RU" dirty="0"/>
              <a:t>,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тромбозе </a:t>
            </a:r>
            <a:r>
              <a:rPr lang="ru-RU" dirty="0"/>
              <a:t>и эмболии почечных сосудов</a:t>
            </a:r>
            <a:r>
              <a:rPr lang="ru-RU" dirty="0" smtClean="0"/>
              <a:t>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уменьшении массы почечной ткани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НАРУШЕНИЕ КЛУБОЧКОВОЙ ФИЛЬТРАЦИИ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К </a:t>
            </a:r>
            <a:r>
              <a:rPr lang="ru-RU" b="1" dirty="0">
                <a:solidFill>
                  <a:srgbClr val="FF0000"/>
                </a:solidFill>
              </a:rPr>
              <a:t>почечным причинам </a:t>
            </a:r>
            <a:r>
              <a:rPr lang="ru-RU" dirty="0"/>
              <a:t>снижения фильтрации относятся:</a:t>
            </a:r>
          </a:p>
          <a:p>
            <a:r>
              <a:rPr lang="ru-RU" dirty="0"/>
              <a:t>•  уменьшение числа функционирующих клубочков вследствие замещения их фиброзной тканью, деструктивных процессов в почках;</a:t>
            </a:r>
          </a:p>
          <a:p>
            <a:r>
              <a:rPr lang="ru-RU" dirty="0"/>
              <a:t>•  снижение проницаемости фильтрующей мембраны в связи с прорастанием соединительной тканью, осаждением на ней иммунных комплексов, </a:t>
            </a:r>
            <a:r>
              <a:rPr lang="ru-RU" dirty="0" err="1"/>
              <a:t>аутоантител</a:t>
            </a:r>
            <a:r>
              <a:rPr lang="ru-RU" dirty="0"/>
              <a:t>;</a:t>
            </a:r>
          </a:p>
          <a:p>
            <a:r>
              <a:rPr lang="ru-RU" dirty="0"/>
              <a:t>•  склеротические изменения в приносящих </a:t>
            </a:r>
            <a:r>
              <a:rPr lang="ru-RU" dirty="0" err="1"/>
              <a:t>артериолах</a:t>
            </a:r>
            <a:r>
              <a:rPr lang="ru-RU" dirty="0"/>
              <a:t> и </a:t>
            </a:r>
            <a:r>
              <a:rPr lang="ru-RU" dirty="0" err="1"/>
              <a:t>междолевых</a:t>
            </a:r>
            <a:r>
              <a:rPr lang="ru-RU" dirty="0"/>
              <a:t> сосудах;</a:t>
            </a:r>
          </a:p>
          <a:p>
            <a:r>
              <a:rPr lang="ru-RU" dirty="0"/>
              <a:t>•  увеличение давления в полости капсулы </a:t>
            </a:r>
            <a:r>
              <a:rPr lang="ru-RU" dirty="0" err="1"/>
              <a:t>Боумена</a:t>
            </a:r>
            <a:r>
              <a:rPr lang="ru-RU" dirty="0"/>
              <a:t> по причине повышения </a:t>
            </a:r>
            <a:r>
              <a:rPr lang="ru-RU" dirty="0" err="1"/>
              <a:t>внутрипочечного</a:t>
            </a:r>
            <a:r>
              <a:rPr lang="ru-RU" dirty="0"/>
              <a:t> давления при отеке </a:t>
            </a:r>
            <a:r>
              <a:rPr lang="ru-RU" dirty="0" err="1"/>
              <a:t>интерстиция</a:t>
            </a:r>
            <a:r>
              <a:rPr lang="ru-RU" dirty="0"/>
              <a:t> или нарушения проходимости канальцев и мочевыводящих путей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err="1">
                <a:solidFill>
                  <a:srgbClr val="FF0000"/>
                </a:solidFill>
              </a:rPr>
              <a:t>Внепочечными</a:t>
            </a:r>
            <a:r>
              <a:rPr lang="ru-RU" b="1" dirty="0">
                <a:solidFill>
                  <a:srgbClr val="FF0000"/>
                </a:solidFill>
              </a:rPr>
              <a:t> причинами</a:t>
            </a:r>
            <a:r>
              <a:rPr lang="ru-RU" b="1" dirty="0"/>
              <a:t> </a:t>
            </a:r>
            <a:r>
              <a:rPr lang="ru-RU" dirty="0"/>
              <a:t>уменьшения фильтрации могут быть:</a:t>
            </a:r>
          </a:p>
          <a:p>
            <a:r>
              <a:rPr lang="ru-RU" dirty="0"/>
              <a:t>1) снижение системного кровяного давления в связи с сердечной или сосудистой недостаточностью, кровопотерей, обезвоживанием; при падении систолического артериального давления ниже 50 мм </a:t>
            </a:r>
            <a:r>
              <a:rPr lang="ru-RU" dirty="0" err="1"/>
              <a:t>рт.ст</a:t>
            </a:r>
            <a:r>
              <a:rPr lang="ru-RU" dirty="0"/>
              <a:t>. фильтрация прекращается полностью;</a:t>
            </a:r>
          </a:p>
          <a:p>
            <a:r>
              <a:rPr lang="ru-RU" dirty="0"/>
              <a:t>2) повышение </a:t>
            </a:r>
            <a:r>
              <a:rPr lang="ru-RU" dirty="0" err="1"/>
              <a:t>онкотического</a:t>
            </a:r>
            <a:r>
              <a:rPr lang="ru-RU" dirty="0"/>
              <a:t> давления плазмы крови в результате увеличения концентрации белков, что может произойти при повышенном их синтезе (например, при </a:t>
            </a:r>
            <a:r>
              <a:rPr lang="ru-RU" dirty="0" err="1"/>
              <a:t>миеломной</a:t>
            </a:r>
            <a:r>
              <a:rPr lang="ru-RU" dirty="0"/>
              <a:t> болезни), введении белковых препаратов или сгущении крови.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Критическое уменьшение объема клубочковой фильтрации </a:t>
            </a:r>
            <a:r>
              <a:rPr lang="ru-RU" dirty="0"/>
              <a:t>может произойти внезапно (например, </a:t>
            </a:r>
            <a:r>
              <a:rPr lang="ru-RU" dirty="0" smtClean="0"/>
              <a:t>при ОПП) и </a:t>
            </a:r>
            <a:r>
              <a:rPr lang="ru-RU" dirty="0"/>
              <a:t>явиться результатом длительно развивающейся болезни, приводящей к гибели клубочков. Такое состояние сопровождается снижением выделительной функции почек и не может быть полностью компенсировано изменением функции канальцев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Повышение объема фильтрации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1) при снижении </a:t>
            </a:r>
            <a:r>
              <a:rPr lang="ru-RU" dirty="0" err="1"/>
              <a:t>онкотического</a:t>
            </a:r>
            <a:r>
              <a:rPr lang="ru-RU" dirty="0"/>
              <a:t> давления плазмы крови в результате </a:t>
            </a:r>
            <a:r>
              <a:rPr lang="ru-RU" dirty="0" err="1"/>
              <a:t>гипопротеинемии</a:t>
            </a:r>
            <a:r>
              <a:rPr lang="ru-RU" dirty="0"/>
              <a:t> (белково-калорийное голодание, нефротический синдром, разжижение крови при увеличенном приеме жидкости и др.);</a:t>
            </a:r>
          </a:p>
          <a:p>
            <a:r>
              <a:rPr lang="ru-RU" dirty="0"/>
              <a:t>2) при повышении проницаемости клубочковой мембраны под действием иммунных комплексов, </a:t>
            </a:r>
            <a:r>
              <a:rPr lang="ru-RU" dirty="0" err="1"/>
              <a:t>аутоантител</a:t>
            </a:r>
            <a:r>
              <a:rPr lang="ru-RU" dirty="0"/>
              <a:t>, продуктов ПОЛ, </a:t>
            </a:r>
            <a:r>
              <a:rPr lang="ru-RU" dirty="0" err="1"/>
              <a:t>кининов</a:t>
            </a:r>
            <a:r>
              <a:rPr lang="ru-RU" dirty="0"/>
              <a:t>, гистамина;</a:t>
            </a:r>
          </a:p>
          <a:p>
            <a:r>
              <a:rPr lang="ru-RU" dirty="0"/>
              <a:t>3) при рефлекторном повышении тонуса отводящей </a:t>
            </a:r>
            <a:r>
              <a:rPr lang="ru-RU" dirty="0" err="1"/>
              <a:t>артериолы</a:t>
            </a:r>
            <a:r>
              <a:rPr lang="ru-RU" dirty="0"/>
              <a:t> и (или) расслаблении приводящей, что имеет место при возбуждении симпатической нервной системы на начальной стадии лихорадки, при гипертонической болезни и др.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НАРУШЕНИЕ ФУНКЦИИ КАНАЛЬЦЕВ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Нарушение </a:t>
            </a:r>
            <a:r>
              <a:rPr lang="ru-RU" dirty="0" smtClean="0"/>
              <a:t>процессов</a:t>
            </a:r>
          </a:p>
          <a:p>
            <a:pPr>
              <a:buNone/>
            </a:pPr>
            <a:r>
              <a:rPr lang="ru-RU" dirty="0" smtClean="0"/>
              <a:t> -</a:t>
            </a:r>
            <a:r>
              <a:rPr lang="ru-RU" dirty="0" err="1" smtClean="0"/>
              <a:t>реабсорбции</a:t>
            </a:r>
            <a:r>
              <a:rPr lang="ru-RU" dirty="0"/>
              <a:t>,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-экскреции </a:t>
            </a:r>
          </a:p>
          <a:p>
            <a:pPr>
              <a:buNone/>
            </a:pPr>
            <a:r>
              <a:rPr lang="ru-RU" dirty="0" smtClean="0"/>
              <a:t> -секреции </a:t>
            </a:r>
            <a:r>
              <a:rPr lang="ru-RU" dirty="0"/>
              <a:t>в канальцах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может </a:t>
            </a:r>
            <a:r>
              <a:rPr lang="ru-RU" dirty="0"/>
              <a:t>сопровождаться расстройствами </a:t>
            </a:r>
            <a:r>
              <a:rPr lang="ru-RU" dirty="0" err="1"/>
              <a:t>водноэлектролитного</a:t>
            </a:r>
            <a:r>
              <a:rPr lang="ru-RU" dirty="0"/>
              <a:t> обмена, кислотно-основного равновесия, обмена глюкозы и аминокислот, гормонов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Тубулопатии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- </a:t>
            </a:r>
            <a:r>
              <a:rPr lang="ru-RU" b="1" dirty="0"/>
              <a:t>это заболевания, обусловленные нарушением транспортных функций эпителия почечных канальцев в связи с отсутствием или качественными изменениями белков-переносчиков, тех или иных ферментов, рецепторов для гормонов или дистрофическими процессами в стенке канальцев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Патофизиология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часто называют наукой о жизнедеятельности больного человека и животного или физиологией и биохимией больного организма.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Основным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предметом изучения патофизиологии являются: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1) причины и механизмы функциональных и биохимических нарушений, лежащих в основе болезни;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2) механизмы приспособления и восстановления нарушенных при болезни функций (механизмы выздоровления)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По этиологии </a:t>
            </a:r>
            <a:r>
              <a:rPr lang="ru-RU" dirty="0"/>
              <a:t>различают </a:t>
            </a:r>
            <a:endParaRPr lang="ru-RU" dirty="0" smtClean="0"/>
          </a:p>
          <a:p>
            <a:r>
              <a:rPr lang="ru-RU" b="1" dirty="0" smtClean="0"/>
              <a:t>первичные </a:t>
            </a:r>
            <a:r>
              <a:rPr lang="ru-RU" dirty="0"/>
              <a:t>(наследственные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b="1" dirty="0" smtClean="0"/>
              <a:t>вторичные</a:t>
            </a:r>
            <a:r>
              <a:rPr lang="ru-RU" dirty="0" smtClean="0"/>
              <a:t> </a:t>
            </a:r>
            <a:r>
              <a:rPr lang="ru-RU" dirty="0" err="1"/>
              <a:t>тубулопатии</a:t>
            </a:r>
            <a:r>
              <a:rPr lang="ru-RU" dirty="0"/>
              <a:t> могут развиться под действием лекарственных препаратов (например, тетрациклина с истекшим сроком годности), при отравлении солями лития, висмута, ртути, свинца, кадмия; при обширных ожогах, </a:t>
            </a:r>
            <a:r>
              <a:rPr lang="ru-RU" dirty="0" err="1"/>
              <a:t>гиперпаратиреозе</a:t>
            </a:r>
            <a:r>
              <a:rPr lang="ru-RU" dirty="0"/>
              <a:t>, злокачественных опухолях различных органов, миеломе, </a:t>
            </a:r>
            <a:r>
              <a:rPr lang="ru-RU" dirty="0" err="1"/>
              <a:t>пиелонефрите</a:t>
            </a:r>
            <a:r>
              <a:rPr lang="ru-RU" dirty="0"/>
              <a:t>, интерстициальном нефрите.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В зависимости от локализации дефекта </a:t>
            </a:r>
            <a:r>
              <a:rPr lang="ru-RU" dirty="0"/>
              <a:t>различают </a:t>
            </a:r>
            <a:endParaRPr lang="ru-RU" dirty="0" smtClean="0"/>
          </a:p>
          <a:p>
            <a:r>
              <a:rPr lang="ru-RU" dirty="0" smtClean="0"/>
              <a:t>проксимальные</a:t>
            </a:r>
          </a:p>
          <a:p>
            <a:r>
              <a:rPr lang="ru-RU" dirty="0" smtClean="0"/>
              <a:t> </a:t>
            </a:r>
            <a:r>
              <a:rPr lang="ru-RU" dirty="0"/>
              <a:t>и дистальные </a:t>
            </a:r>
            <a:r>
              <a:rPr lang="ru-RU" dirty="0" err="1"/>
              <a:t>тубулопатии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Проксимальные </a:t>
            </a:r>
            <a:r>
              <a:rPr lang="ru-RU" sz="3600" b="1" dirty="0" err="1" smtClean="0">
                <a:solidFill>
                  <a:srgbClr val="FF0000"/>
                </a:solidFill>
              </a:rPr>
              <a:t>тубулопатии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686800" cy="564949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  <a:p>
            <a:r>
              <a:rPr lang="ru-RU" sz="7200" b="1" dirty="0"/>
              <a:t>Фосфатурия. </a:t>
            </a:r>
            <a:r>
              <a:rPr lang="ru-RU" sz="7200" dirty="0"/>
              <a:t>Возникает вследствие нарушения </a:t>
            </a:r>
            <a:r>
              <a:rPr lang="ru-RU" sz="7200" dirty="0" err="1"/>
              <a:t>реабсорбции</a:t>
            </a:r>
            <a:r>
              <a:rPr lang="ru-RU" sz="7200" dirty="0"/>
              <a:t> фосфатов; она сопровождается </a:t>
            </a:r>
            <a:r>
              <a:rPr lang="ru-RU" sz="7200" dirty="0" err="1"/>
              <a:t>гипофосфатемией</a:t>
            </a:r>
            <a:r>
              <a:rPr lang="ru-RU" sz="7200" dirty="0"/>
              <a:t>, </a:t>
            </a:r>
            <a:r>
              <a:rPr lang="ru-RU" sz="7200" dirty="0" err="1"/>
              <a:t>рахитоподобными</a:t>
            </a:r>
            <a:r>
              <a:rPr lang="ru-RU" sz="7200" dirty="0"/>
              <a:t> изменениями в костях (</a:t>
            </a:r>
            <a:r>
              <a:rPr lang="ru-RU" sz="7200" dirty="0" err="1"/>
              <a:t>гипофосфатемический</a:t>
            </a:r>
            <a:r>
              <a:rPr lang="ru-RU" sz="7200" dirty="0"/>
              <a:t> витамин D-резистентный рахит). Полагают, что в механизме развития фосфатурии играют роль отсутствие транспортного белка для фосфатов, а также недостаток рецепторов для связывания </a:t>
            </a:r>
            <a:r>
              <a:rPr lang="ru-RU" sz="7200" dirty="0" err="1"/>
              <a:t>кальцитриола</a:t>
            </a:r>
            <a:r>
              <a:rPr lang="ru-RU" sz="7200" dirty="0"/>
              <a:t>.</a:t>
            </a:r>
          </a:p>
          <a:p>
            <a:r>
              <a:rPr lang="ru-RU" sz="7200" b="1" dirty="0"/>
              <a:t>Почечная </a:t>
            </a:r>
            <a:r>
              <a:rPr lang="ru-RU" sz="7200" b="1" dirty="0" err="1"/>
              <a:t>глюкозурия</a:t>
            </a:r>
            <a:r>
              <a:rPr lang="ru-RU" sz="7200" b="1" dirty="0"/>
              <a:t>. </a:t>
            </a:r>
            <a:r>
              <a:rPr lang="ru-RU" sz="7200" dirty="0" err="1"/>
              <a:t>Реабсорбция</a:t>
            </a:r>
            <a:r>
              <a:rPr lang="ru-RU" sz="7200" dirty="0"/>
              <a:t> глюкозы в кровь происходит в проксимальном канальце с помощью специального переносчика, который одновременно присоединяет и глюкозу, и </a:t>
            </a:r>
            <a:r>
              <a:rPr lang="ru-RU" sz="7200" dirty="0" err="1"/>
              <a:t>Na+-ионы</a:t>
            </a:r>
            <a:r>
              <a:rPr lang="ru-RU" sz="7200" dirty="0"/>
              <a:t>. Экскреция глюкозы с мочой происходит в том случае, если количество профильтровавшейся в клубочках глюкозы превышает реабсорбционную способность канальцев. Почечная </a:t>
            </a:r>
            <a:r>
              <a:rPr lang="ru-RU" sz="7200" dirty="0" err="1"/>
              <a:t>глюкозурия</a:t>
            </a:r>
            <a:r>
              <a:rPr lang="ru-RU" sz="7200" dirty="0"/>
              <a:t> характеризуется понижением почечного порога для глюкозы вследствие уменьшения максимальной способности канальцев ее </a:t>
            </a:r>
            <a:r>
              <a:rPr lang="ru-RU" sz="7200" dirty="0" err="1"/>
              <a:t>реабсорбировать</a:t>
            </a:r>
            <a:r>
              <a:rPr lang="ru-RU" sz="7200" dirty="0"/>
              <a:t>. Почечная </a:t>
            </a:r>
            <a:r>
              <a:rPr lang="ru-RU" sz="7200" dirty="0" err="1"/>
              <a:t>глюкозурия</a:t>
            </a:r>
            <a:r>
              <a:rPr lang="ru-RU" sz="7200" dirty="0"/>
              <a:t> может быть самостоятельным заболеванием наследственной природы или одним из симптомов других </a:t>
            </a:r>
            <a:r>
              <a:rPr lang="ru-RU" sz="7200" dirty="0" err="1"/>
              <a:t>тубулопатий</a:t>
            </a:r>
            <a:r>
              <a:rPr lang="ru-RU" sz="7200" dirty="0"/>
              <a:t>, например </a:t>
            </a:r>
            <a:r>
              <a:rPr lang="ru-RU" sz="7200" b="1" dirty="0"/>
              <a:t>синдрома де </a:t>
            </a:r>
            <a:r>
              <a:rPr lang="ru-RU" sz="7200" b="1" dirty="0" err="1"/>
              <a:t>Тони-Дебре-Фанкони</a:t>
            </a:r>
            <a:r>
              <a:rPr lang="ru-RU" sz="7200" b="1" dirty="0"/>
              <a:t>. </a:t>
            </a:r>
            <a:r>
              <a:rPr lang="ru-RU" sz="7200" dirty="0"/>
              <a:t>В отличие от сахарного диабета при почечной </a:t>
            </a:r>
            <a:r>
              <a:rPr lang="ru-RU" sz="7200" dirty="0" err="1"/>
              <a:t>глюкозурии</a:t>
            </a:r>
            <a:r>
              <a:rPr lang="ru-RU" sz="7200" dirty="0"/>
              <a:t> содержание глюкозы в крови нормально или понижено.</a:t>
            </a:r>
          </a:p>
          <a:p>
            <a:r>
              <a:rPr lang="ru-RU" sz="7200" b="1" dirty="0"/>
              <a:t>Почечная </a:t>
            </a:r>
            <a:r>
              <a:rPr lang="ru-RU" sz="7200" b="1" dirty="0" err="1"/>
              <a:t>гипераминоацидурия</a:t>
            </a:r>
            <a:r>
              <a:rPr lang="ru-RU" sz="7200" b="1" dirty="0"/>
              <a:t>. </a:t>
            </a:r>
            <a:r>
              <a:rPr lang="ru-RU" sz="7200" dirty="0"/>
              <a:t>Обусловлена отсутствием одного или нескольких транспортных белков-переносчиков, участвующих в </a:t>
            </a:r>
            <a:r>
              <a:rPr lang="ru-RU" sz="7200" dirty="0" err="1"/>
              <a:t>реабсорбции</a:t>
            </a:r>
            <a:r>
              <a:rPr lang="ru-RU" sz="7200" dirty="0"/>
              <a:t> аминокислот. Примером ренальной </a:t>
            </a:r>
            <a:r>
              <a:rPr lang="ru-RU" sz="7200" dirty="0" err="1"/>
              <a:t>гипераминоацидурии</a:t>
            </a:r>
            <a:r>
              <a:rPr lang="ru-RU" sz="7200" dirty="0"/>
              <a:t> является </a:t>
            </a:r>
            <a:r>
              <a:rPr lang="ru-RU" sz="7200" dirty="0" err="1"/>
              <a:t>цистинурия</a:t>
            </a:r>
            <a:r>
              <a:rPr lang="ru-RU" sz="7200" dirty="0"/>
              <a:t>. Она возникает при изолированном выпадении специфической транспортной системы, необходимой для </a:t>
            </a:r>
            <a:r>
              <a:rPr lang="ru-RU" sz="7200" dirty="0" err="1"/>
              <a:t>реабсорбции</a:t>
            </a:r>
            <a:r>
              <a:rPr lang="ru-RU" sz="7200" dirty="0"/>
              <a:t> </a:t>
            </a:r>
            <a:r>
              <a:rPr lang="ru-RU" sz="7200" dirty="0" err="1"/>
              <a:t>цистина</a:t>
            </a:r>
            <a:r>
              <a:rPr lang="ru-RU" sz="7200" dirty="0"/>
              <a:t>. Заболевание наследуется по </a:t>
            </a:r>
            <a:r>
              <a:rPr lang="ru-RU" sz="7200" dirty="0" err="1"/>
              <a:t>аутосомнорецессивному</a:t>
            </a:r>
            <a:r>
              <a:rPr lang="ru-RU" sz="7200" dirty="0"/>
              <a:t> типу. Иногда нарушается </a:t>
            </a:r>
            <a:r>
              <a:rPr lang="ru-RU" sz="7200" dirty="0" err="1"/>
              <a:t>реабсорбция</a:t>
            </a:r>
            <a:r>
              <a:rPr lang="ru-RU" sz="7200" dirty="0"/>
              <a:t> не только </a:t>
            </a:r>
            <a:r>
              <a:rPr lang="ru-RU" sz="7200" dirty="0" err="1"/>
              <a:t>цистина</a:t>
            </a:r>
            <a:r>
              <a:rPr lang="ru-RU" sz="7200" dirty="0"/>
              <a:t>, но и лизина, аргинина, орнитина. </a:t>
            </a:r>
            <a:r>
              <a:rPr lang="ru-RU" sz="7200" dirty="0" err="1"/>
              <a:t>Цистин</a:t>
            </a:r>
            <a:r>
              <a:rPr lang="ru-RU" sz="7200" dirty="0"/>
              <a:t> плохо растворим в кислой моче и может выпадать в осадок, из которого образуются </a:t>
            </a:r>
            <a:r>
              <a:rPr lang="ru-RU" sz="7200" dirty="0" err="1"/>
              <a:t>цистиновые</a:t>
            </a:r>
            <a:r>
              <a:rPr lang="ru-RU" sz="7200" dirty="0"/>
              <a:t> камни. Щелочная реакция мочи способствует растворению </a:t>
            </a:r>
            <a:r>
              <a:rPr lang="ru-RU" sz="7200" dirty="0" err="1"/>
              <a:t>цистина</a:t>
            </a:r>
            <a:r>
              <a:rPr lang="ru-RU" sz="7200" dirty="0" smtClean="0"/>
              <a:t>.</a:t>
            </a:r>
          </a:p>
          <a:p>
            <a:r>
              <a:rPr lang="ru-RU" sz="7200" b="1" dirty="0" smtClean="0"/>
              <a:t>проксимальный почечный ацидоз</a:t>
            </a:r>
            <a:endParaRPr lang="ru-RU" sz="7200" b="1" dirty="0"/>
          </a:p>
          <a:p>
            <a:endParaRPr lang="ru-RU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Дистальные </a:t>
            </a:r>
            <a:r>
              <a:rPr lang="ru-RU" sz="3600" b="1" dirty="0" err="1">
                <a:solidFill>
                  <a:srgbClr val="FF0000"/>
                </a:solidFill>
              </a:rPr>
              <a:t>тубулопатии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почечный </a:t>
            </a:r>
            <a:r>
              <a:rPr lang="ru-RU" b="1" dirty="0"/>
              <a:t>водный диабет</a:t>
            </a:r>
            <a:r>
              <a:rPr lang="ru-RU" dirty="0"/>
              <a:t>, который чаще является наследственным рецессивным, сцепленным с полом заболеванием. В основе его развития лежит отсутствие реакции почек на АДГ, что ведет к нарушению </a:t>
            </a:r>
            <a:r>
              <a:rPr lang="ru-RU" dirty="0" err="1"/>
              <a:t>реабсорбции</a:t>
            </a:r>
            <a:r>
              <a:rPr lang="ru-RU" dirty="0"/>
              <a:t> воды в дистальных канальцах и собирательных трубочках.</a:t>
            </a:r>
          </a:p>
          <a:p>
            <a:pPr>
              <a:buNone/>
            </a:pPr>
            <a:r>
              <a:rPr lang="ru-RU" dirty="0"/>
              <a:t>В результате развивается полиурия (до 30 л/сутки), сопровождающаяся полидипсией; почки утрачивают способность к концентрированию мочи, относительная плотность ее не превышает 1005, т.е. имеется </a:t>
            </a:r>
            <a:r>
              <a:rPr lang="ru-RU" dirty="0" err="1"/>
              <a:t>гипостенурия</a:t>
            </a:r>
            <a:r>
              <a:rPr lang="ru-RU" dirty="0"/>
              <a:t>. При этом содержание АДГ в крови нормально.</a:t>
            </a:r>
          </a:p>
          <a:p>
            <a:r>
              <a:rPr lang="ru-RU" b="1" dirty="0" err="1" smtClean="0"/>
              <a:t>псевдогипоальдостеронизм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 </a:t>
            </a:r>
            <a:r>
              <a:rPr lang="ru-RU" b="1" dirty="0"/>
              <a:t>дистальный почечный </a:t>
            </a:r>
            <a:r>
              <a:rPr lang="ru-RU" b="1" dirty="0" err="1"/>
              <a:t>канальцевый</a:t>
            </a:r>
            <a:r>
              <a:rPr lang="ru-RU" b="1" dirty="0"/>
              <a:t> </a:t>
            </a:r>
            <a:r>
              <a:rPr lang="ru-RU" b="1" dirty="0" smtClean="0"/>
              <a:t>ацидоз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Обмен натрия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В норме в почечных клубочках </a:t>
            </a:r>
            <a:r>
              <a:rPr lang="ru-RU" dirty="0" smtClean="0"/>
              <a:t>фильтруется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550-600 г натрия за сутки, а выделяется с мочой только 3-6 г. Поступивший в клубочковый фильтрат натрий последовательно </a:t>
            </a:r>
            <a:r>
              <a:rPr lang="ru-RU" dirty="0" err="1"/>
              <a:t>реабсорбируется</a:t>
            </a:r>
            <a:r>
              <a:rPr lang="ru-RU" dirty="0"/>
              <a:t> во всех отделах почечных канальцев.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Около </a:t>
            </a:r>
            <a:r>
              <a:rPr lang="ru-RU" dirty="0"/>
              <a:t>65% профильтровавшегося натрия </a:t>
            </a:r>
            <a:r>
              <a:rPr lang="ru-RU" dirty="0" err="1"/>
              <a:t>реабсорбируется</a:t>
            </a:r>
            <a:r>
              <a:rPr lang="ru-RU" dirty="0"/>
              <a:t> в проксимальном извитом канальце, а остальное количество - в толстом восходящем фрагменте петли </a:t>
            </a:r>
            <a:r>
              <a:rPr lang="ru-RU" dirty="0" err="1"/>
              <a:t>Генле</a:t>
            </a:r>
            <a:r>
              <a:rPr lang="ru-RU" dirty="0"/>
              <a:t>, дистальном извитом канальце и собирательной трубочке. Основное количество натрия поступает в клетки </a:t>
            </a:r>
            <a:r>
              <a:rPr lang="ru-RU" dirty="0" err="1"/>
              <a:t>канальцевого</a:t>
            </a:r>
            <a:r>
              <a:rPr lang="ru-RU" dirty="0"/>
              <a:t> эпителия за счет </a:t>
            </a:r>
            <a:r>
              <a:rPr lang="ru-RU" dirty="0" err="1"/>
              <a:t>Na+-Н+-обмена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К факторам, стимулирующим задержку </a:t>
            </a:r>
            <a:r>
              <a:rPr lang="ru-RU" b="1" dirty="0" smtClean="0">
                <a:solidFill>
                  <a:srgbClr val="FF0000"/>
                </a:solidFill>
              </a:rPr>
              <a:t>натрия: </a:t>
            </a:r>
            <a:r>
              <a:rPr lang="ru-RU" dirty="0" smtClean="0"/>
              <a:t>уменьшение </a:t>
            </a:r>
            <a:r>
              <a:rPr lang="ru-RU" dirty="0"/>
              <a:t>эффективного объема крови, что отмечается при сердечной недостаточности, циррозе печени, нефротическом синдроме и обезвоживании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При остром </a:t>
            </a:r>
            <a:r>
              <a:rPr lang="ru-RU" dirty="0" err="1"/>
              <a:t>гломерулонефрите</a:t>
            </a:r>
            <a:r>
              <a:rPr lang="ru-RU" dirty="0"/>
              <a:t>. Этот эффект осуществляется главным образом за счет стимуляции РААС и повышенной секреции альдостерона, который способствует раскрытию натриевых каналов в собирательных трубочках. Кроме альдостерона, </a:t>
            </a:r>
            <a:r>
              <a:rPr lang="ru-RU" dirty="0" err="1"/>
              <a:t>реабсорбцию</a:t>
            </a:r>
            <a:r>
              <a:rPr lang="ru-RU" dirty="0"/>
              <a:t> </a:t>
            </a:r>
            <a:r>
              <a:rPr lang="ru-RU" dirty="0" err="1"/>
              <a:t>Na+</a:t>
            </a:r>
            <a:r>
              <a:rPr lang="ru-RU" dirty="0"/>
              <a:t> увеличивают </a:t>
            </a:r>
            <a:r>
              <a:rPr lang="ru-RU" dirty="0" err="1"/>
              <a:t>глюкокортикоиды</a:t>
            </a:r>
            <a:r>
              <a:rPr lang="ru-RU" dirty="0"/>
              <a:t>, эстрогены, соматотропный гормон (СТГ), инсулин.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Повышение экскреции натрия с мочой </a:t>
            </a:r>
            <a:r>
              <a:rPr lang="ru-RU" dirty="0"/>
              <a:t>происходит под действием </a:t>
            </a:r>
            <a:r>
              <a:rPr lang="ru-RU" dirty="0" smtClean="0"/>
              <a:t>:</a:t>
            </a:r>
          </a:p>
          <a:p>
            <a:r>
              <a:rPr lang="ru-RU" dirty="0" smtClean="0"/>
              <a:t>предсердного </a:t>
            </a:r>
            <a:r>
              <a:rPr lang="ru-RU" dirty="0"/>
              <a:t>натрийуретического фактора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прогестерона, </a:t>
            </a:r>
            <a:endParaRPr lang="ru-RU" dirty="0" smtClean="0"/>
          </a:p>
          <a:p>
            <a:r>
              <a:rPr lang="ru-RU" dirty="0" err="1" smtClean="0"/>
              <a:t>паратгормона</a:t>
            </a:r>
            <a:r>
              <a:rPr lang="ru-RU" dirty="0" smtClean="0"/>
              <a:t> </a:t>
            </a:r>
            <a:r>
              <a:rPr lang="ru-RU" dirty="0"/>
              <a:t>и глюкагона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К </a:t>
            </a:r>
            <a:r>
              <a:rPr lang="ru-RU" dirty="0" err="1">
                <a:solidFill>
                  <a:srgbClr val="FF0000"/>
                </a:solidFill>
              </a:rPr>
              <a:t>внутрипочечным</a:t>
            </a:r>
            <a:r>
              <a:rPr lang="ru-RU" dirty="0">
                <a:solidFill>
                  <a:srgbClr val="FF0000"/>
                </a:solidFill>
              </a:rPr>
              <a:t> факторам</a:t>
            </a:r>
            <a:r>
              <a:rPr lang="ru-RU" dirty="0"/>
              <a:t>, усиливающим </a:t>
            </a:r>
            <a:r>
              <a:rPr lang="ru-RU" dirty="0" err="1"/>
              <a:t>натрийурез</a:t>
            </a:r>
            <a:r>
              <a:rPr lang="ru-RU" dirty="0"/>
              <a:t> и диурез, относятся </a:t>
            </a:r>
            <a:r>
              <a:rPr lang="ru-RU" dirty="0" err="1"/>
              <a:t>кинины</a:t>
            </a:r>
            <a:r>
              <a:rPr lang="ru-RU" dirty="0"/>
              <a:t>, образующиеся в клетках дистальных канальцев, и простагландины Е, основным местом синтеза которых является мозговое вещество почек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В регуляции </a:t>
            </a:r>
            <a:r>
              <a:rPr lang="ru-RU" sz="2800" dirty="0" err="1">
                <a:solidFill>
                  <a:srgbClr val="FF0000"/>
                </a:solidFill>
              </a:rPr>
              <a:t>реабсорбции</a:t>
            </a:r>
            <a:r>
              <a:rPr lang="ru-RU" sz="2800" dirty="0">
                <a:solidFill>
                  <a:srgbClr val="FF0000"/>
                </a:solidFill>
              </a:rPr>
              <a:t> натрия в проксимальных канальцах играет роль также </a:t>
            </a:r>
            <a:r>
              <a:rPr lang="ru-RU" sz="2800" dirty="0"/>
              <a:t>величина </a:t>
            </a:r>
            <a:r>
              <a:rPr lang="ru-RU" sz="2800" dirty="0" err="1"/>
              <a:t>онкотического</a:t>
            </a:r>
            <a:r>
              <a:rPr lang="ru-RU" sz="2800" dirty="0"/>
              <a:t> и гидростатического давления </a:t>
            </a:r>
            <a:r>
              <a:rPr lang="ru-RU" sz="2800" dirty="0">
                <a:solidFill>
                  <a:srgbClr val="FF0000"/>
                </a:solidFill>
              </a:rPr>
              <a:t>в </a:t>
            </a:r>
            <a:r>
              <a:rPr lang="ru-RU" sz="2800" dirty="0" err="1">
                <a:solidFill>
                  <a:srgbClr val="FF0000"/>
                </a:solidFill>
              </a:rPr>
              <a:t>околоканальцевых</a:t>
            </a:r>
            <a:r>
              <a:rPr lang="ru-RU" sz="2800" dirty="0">
                <a:solidFill>
                  <a:srgbClr val="FF0000"/>
                </a:solidFill>
              </a:rPr>
              <a:t> капиллярах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Это объясняется наличием </a:t>
            </a:r>
            <a:r>
              <a:rPr lang="ru-RU" dirty="0">
                <a:solidFill>
                  <a:srgbClr val="FF0000"/>
                </a:solidFill>
              </a:rPr>
              <a:t>феномена </a:t>
            </a:r>
            <a:r>
              <a:rPr lang="ru-RU" dirty="0" err="1">
                <a:solidFill>
                  <a:srgbClr val="FF0000"/>
                </a:solidFill>
              </a:rPr>
              <a:t>клубочково-канальцевого</a:t>
            </a:r>
            <a:r>
              <a:rPr lang="ru-RU" dirty="0">
                <a:solidFill>
                  <a:srgbClr val="FF0000"/>
                </a:solidFill>
              </a:rPr>
              <a:t> баланса</a:t>
            </a:r>
            <a:r>
              <a:rPr lang="ru-RU" dirty="0"/>
              <a:t>. Суть его состоит в том, что изменению скорости клубочковой фильтрации всегда сопутствует однонаправленное изменение </a:t>
            </a:r>
            <a:r>
              <a:rPr lang="ru-RU" dirty="0" err="1"/>
              <a:t>реабсорбции</a:t>
            </a:r>
            <a:r>
              <a:rPr lang="ru-RU" dirty="0"/>
              <a:t> натрия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>
              <a:buNone/>
            </a:pPr>
            <a:r>
              <a:rPr lang="ru-RU" dirty="0"/>
              <a:t>Только резкое уменьшение количества нефронов в конечной стадии хронической почечной недостаточности </a:t>
            </a:r>
            <a:r>
              <a:rPr lang="ru-RU" dirty="0">
                <a:solidFill>
                  <a:srgbClr val="FF0000"/>
                </a:solidFill>
              </a:rPr>
              <a:t>сопровождается задержкой натрия в организме</a:t>
            </a:r>
            <a:r>
              <a:rPr lang="ru-RU" dirty="0"/>
              <a:t>.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Усиленная </a:t>
            </a:r>
            <a:r>
              <a:rPr lang="ru-RU" dirty="0">
                <a:solidFill>
                  <a:srgbClr val="FF0000"/>
                </a:solidFill>
              </a:rPr>
              <a:t>потеря натрия с мочой </a:t>
            </a:r>
            <a:r>
              <a:rPr lang="ru-RU" dirty="0"/>
              <a:t>может происходить при </a:t>
            </a:r>
            <a:r>
              <a:rPr lang="ru-RU" dirty="0" err="1"/>
              <a:t>поликистозе</a:t>
            </a:r>
            <a:r>
              <a:rPr lang="ru-RU" dirty="0"/>
              <a:t> почек, </a:t>
            </a:r>
            <a:r>
              <a:rPr lang="ru-RU" dirty="0" err="1"/>
              <a:t>пиелонефрите</a:t>
            </a:r>
            <a:r>
              <a:rPr lang="ru-RU" dirty="0"/>
              <a:t>, гидронефрозе и других заболеваниях, сопровождающихся деструкцией мозгового слоя почек.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Обмен калия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Независимо от содержания его в плазме крови, 90% поступившего в клубочковый фильтрат калия </a:t>
            </a:r>
            <a:r>
              <a:rPr lang="ru-RU" dirty="0" err="1"/>
              <a:t>реабсорбируется</a:t>
            </a:r>
            <a:r>
              <a:rPr lang="ru-RU" dirty="0"/>
              <a:t> в проксимальном извитом канальце и толстом восходящем фрагменте петли </a:t>
            </a:r>
            <a:r>
              <a:rPr lang="ru-RU" dirty="0" err="1"/>
              <a:t>Генле</a:t>
            </a:r>
            <a:r>
              <a:rPr lang="ru-RU" dirty="0"/>
              <a:t>. Количество выделяемого с мочой калия зависит от секреции его в связующих канальцах и собирательных трубочках, которая усиливается при </a:t>
            </a:r>
            <a:r>
              <a:rPr lang="ru-RU" dirty="0" err="1"/>
              <a:t>гиперкалиемии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Причинами избыточной потери калия с мочой могут быть: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) </a:t>
            </a:r>
            <a:r>
              <a:rPr lang="ru-RU" dirty="0" err="1"/>
              <a:t>гиперальдостеронизм</a:t>
            </a:r>
            <a:r>
              <a:rPr lang="ru-RU" dirty="0"/>
              <a:t> (болезнь </a:t>
            </a:r>
            <a:r>
              <a:rPr lang="ru-RU" dirty="0" err="1"/>
              <a:t>Конна</a:t>
            </a:r>
            <a:r>
              <a:rPr lang="ru-RU" dirty="0"/>
              <a:t>, синдром </a:t>
            </a:r>
            <a:r>
              <a:rPr lang="ru-RU" dirty="0" err="1"/>
              <a:t>Кушинга</a:t>
            </a:r>
            <a:r>
              <a:rPr lang="ru-RU" dirty="0"/>
              <a:t>, адреногенитальный синдром), лечение </a:t>
            </a:r>
            <a:r>
              <a:rPr lang="ru-RU" dirty="0" err="1"/>
              <a:t>глюкокортикоидами</a:t>
            </a:r>
            <a:r>
              <a:rPr lang="ru-RU" dirty="0"/>
              <a:t>, некоторыми мочегонными препаратами;</a:t>
            </a:r>
          </a:p>
          <a:p>
            <a:r>
              <a:rPr lang="ru-RU" dirty="0"/>
              <a:t>2) повышенная скорость продвижения </a:t>
            </a:r>
            <a:r>
              <a:rPr lang="ru-RU" dirty="0" err="1"/>
              <a:t>канальцевой</a:t>
            </a:r>
            <a:r>
              <a:rPr lang="ru-RU" dirty="0"/>
              <a:t> жидкости;</a:t>
            </a:r>
          </a:p>
          <a:p>
            <a:r>
              <a:rPr lang="ru-RU" dirty="0"/>
              <a:t>3) проксимальный </a:t>
            </a:r>
            <a:r>
              <a:rPr lang="ru-RU" dirty="0" err="1"/>
              <a:t>канальцевый</a:t>
            </a:r>
            <a:r>
              <a:rPr lang="ru-RU" dirty="0"/>
              <a:t> ацидоз;</a:t>
            </a:r>
          </a:p>
          <a:p>
            <a:r>
              <a:rPr lang="ru-RU" dirty="0"/>
              <a:t>4) пенициллин и его производные, вызывающие повышенную потерю калия путем стимуляции его секреции клетками дистального отдела нефрона; </a:t>
            </a:r>
            <a:r>
              <a:rPr lang="ru-RU" dirty="0" err="1"/>
              <a:t>гентамицин</a:t>
            </a:r>
            <a:r>
              <a:rPr lang="ru-RU" dirty="0"/>
              <a:t> и другие антибиотики </a:t>
            </a:r>
            <a:r>
              <a:rPr lang="ru-RU" dirty="0" err="1"/>
              <a:t>аминогликозидной</a:t>
            </a:r>
            <a:r>
              <a:rPr lang="ru-RU" dirty="0"/>
              <a:t> природы способствуют повышенной экскреции калия в связи с непосредственным повреждением эпителия канальцев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Основная задача патофизиологии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как </a:t>
            </a:r>
            <a:r>
              <a:rPr lang="ru-RU" dirty="0"/>
              <a:t>фундаментальной </a:t>
            </a:r>
            <a:r>
              <a:rPr lang="ru-RU" dirty="0" err="1"/>
              <a:t>медикобиологической</a:t>
            </a:r>
            <a:r>
              <a:rPr lang="ru-RU" dirty="0"/>
              <a:t> науки - </a:t>
            </a:r>
            <a:r>
              <a:rPr lang="ru-RU" b="1" dirty="0"/>
              <a:t>получение новых знаний о патогенетической сущности болезни и механизмах выздоровления (</a:t>
            </a:r>
            <a:r>
              <a:rPr lang="ru-RU" b="1" dirty="0" err="1"/>
              <a:t>саногенеза</a:t>
            </a:r>
            <a:r>
              <a:rPr lang="ru-RU" b="1" dirty="0"/>
              <a:t>), </a:t>
            </a:r>
            <a:r>
              <a:rPr lang="ru-RU" dirty="0"/>
              <a:t>т.е. установление общих закономерностей и базисных механизмов реализации биологических процессов, «независимо от </a:t>
            </a:r>
            <a:r>
              <a:rPr lang="ru-RU" dirty="0" err="1"/>
              <a:t>структурнофункционального</a:t>
            </a:r>
            <a:r>
              <a:rPr lang="ru-RU" dirty="0"/>
              <a:t> уровня осуществления изучаемых явлений, будь то глубинные молекулярные, биохимические и биофизические процессы или внешние формы системных отношений и поведения» (Саркисов Д.С. и др., 1997).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Задержка выведения калия почками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происходит </a:t>
            </a:r>
            <a:r>
              <a:rPr lang="ru-RU" dirty="0"/>
              <a:t>при резком снижении скорости клубочковой фильтрации (менее 10 мл/мин), обструкции мочевыводящих путей, амилоидозе почки, ее трансплантации, а также при недостаточной секреции альдостерона (</a:t>
            </a:r>
            <a:r>
              <a:rPr lang="ru-RU" dirty="0" err="1"/>
              <a:t>гипокортицизм</a:t>
            </a:r>
            <a:r>
              <a:rPr lang="ru-RU" dirty="0"/>
              <a:t>, наследственный дефект биосинтеза альдостерона, угнетение его образования гепарином). Возникающая при этом </a:t>
            </a:r>
            <a:r>
              <a:rPr lang="ru-RU" dirty="0" err="1"/>
              <a:t>гиперкалиемия</a:t>
            </a:r>
            <a:r>
              <a:rPr lang="ru-RU" dirty="0"/>
              <a:t> может вызвать остановку сердца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Обмен кальция и фосфатов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Более половины поступившего в клубочковый фильтрат кальция </a:t>
            </a:r>
            <a:r>
              <a:rPr lang="ru-RU" dirty="0" err="1"/>
              <a:t>реабсорбируется</a:t>
            </a:r>
            <a:r>
              <a:rPr lang="ru-RU" dirty="0"/>
              <a:t> в проксимальном извитом канальце. Кроме того, в </a:t>
            </a:r>
            <a:r>
              <a:rPr lang="ru-RU" dirty="0" err="1"/>
              <a:t>реабсорбции</a:t>
            </a:r>
            <a:r>
              <a:rPr lang="ru-RU" dirty="0"/>
              <a:t> кальция принимают участие петля </a:t>
            </a:r>
            <a:r>
              <a:rPr lang="ru-RU" dirty="0" err="1"/>
              <a:t>Генле</a:t>
            </a:r>
            <a:r>
              <a:rPr lang="ru-RU" dirty="0"/>
              <a:t> (восходящий фрагмент) и дистальный каналец. </a:t>
            </a:r>
            <a:r>
              <a:rPr lang="ru-RU" dirty="0" err="1"/>
              <a:t>Нереабсорбировавшийся</a:t>
            </a:r>
            <a:r>
              <a:rPr lang="ru-RU" dirty="0"/>
              <a:t> Са</a:t>
            </a:r>
            <a:r>
              <a:rPr lang="ru-RU" baseline="30000" dirty="0"/>
              <a:t>2+</a:t>
            </a:r>
            <a:r>
              <a:rPr lang="ru-RU" dirty="0"/>
              <a:t> выделяется с мочой.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Обмен кальция и фосфатов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Почки играют ключевую роль в регуляции концентрации фосфатов в крови, так как являются основным органом их экскреции. Фосфаты относятся к пороговым веществам, т.е. их </a:t>
            </a:r>
            <a:r>
              <a:rPr lang="ru-RU" dirty="0" err="1"/>
              <a:t>реабсорбция</a:t>
            </a:r>
            <a:r>
              <a:rPr lang="ru-RU" dirty="0"/>
              <a:t> осуществляется только в том случае, если их концентрация в сыворотке крови ниже пороговой. В </a:t>
            </a:r>
            <a:r>
              <a:rPr lang="ru-RU" dirty="0" err="1"/>
              <a:t>реабсорбции</a:t>
            </a:r>
            <a:r>
              <a:rPr lang="ru-RU" dirty="0"/>
              <a:t> фосфатов принимают участие все отделы канальцев, но главную роль играет их проксимальный сегмент. При нормальных условиях с мочой выделяется около 10% поступивших в клубочковый фильтрат фосфатов. Если концентрация фосфатов в сыворотке крови превышает пороговый уровень, то размер их экскреции с мочой увеличивается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Обмен кальция и фосфатов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Процессы </a:t>
            </a:r>
            <a:r>
              <a:rPr lang="ru-RU" dirty="0" err="1"/>
              <a:t>реабсорбции</a:t>
            </a:r>
            <a:r>
              <a:rPr lang="ru-RU" dirty="0"/>
              <a:t> и экскреции кальция и фосфатов находятся </a:t>
            </a:r>
            <a:r>
              <a:rPr lang="ru-RU" b="1" dirty="0"/>
              <a:t>под гормональным контролем</a:t>
            </a:r>
            <a:r>
              <a:rPr lang="ru-RU" dirty="0"/>
              <a:t>. </a:t>
            </a:r>
            <a:r>
              <a:rPr lang="ru-RU" dirty="0" err="1"/>
              <a:t>Реабсорбция</a:t>
            </a:r>
            <a:r>
              <a:rPr lang="ru-RU" dirty="0"/>
              <a:t> кальция стимулируется </a:t>
            </a:r>
            <a:r>
              <a:rPr lang="ru-RU" dirty="0" err="1"/>
              <a:t>паратгормоном</a:t>
            </a:r>
            <a:r>
              <a:rPr lang="ru-RU" dirty="0"/>
              <a:t>, </a:t>
            </a:r>
            <a:r>
              <a:rPr lang="ru-RU" dirty="0" err="1"/>
              <a:t>тиреокальцитонином</a:t>
            </a:r>
            <a:r>
              <a:rPr lang="ru-RU" dirty="0"/>
              <a:t> и </a:t>
            </a:r>
            <a:r>
              <a:rPr lang="ru-RU" dirty="0" err="1"/>
              <a:t>кальцитриолом</a:t>
            </a:r>
            <a:r>
              <a:rPr lang="ru-RU" dirty="0"/>
              <a:t> 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При </a:t>
            </a:r>
            <a:r>
              <a:rPr lang="ru-RU" dirty="0"/>
              <a:t>острой и хронической недостаточности </a:t>
            </a:r>
            <a:r>
              <a:rPr lang="ru-RU" dirty="0" smtClean="0"/>
              <a:t>функции </a:t>
            </a:r>
            <a:r>
              <a:rPr lang="ru-RU" dirty="0"/>
              <a:t>почек синтез последнего нарушается, снижается </a:t>
            </a:r>
            <a:r>
              <a:rPr lang="ru-RU" dirty="0" err="1"/>
              <a:t>реабсорбция</a:t>
            </a:r>
            <a:r>
              <a:rPr lang="ru-RU" dirty="0"/>
              <a:t> кальция не только в почечных канальцах, но и в кишечнике; возникает </a:t>
            </a:r>
            <a:r>
              <a:rPr lang="ru-RU" dirty="0" err="1"/>
              <a:t>гипокальциемия</a:t>
            </a:r>
            <a:r>
              <a:rPr lang="ru-RU" dirty="0"/>
              <a:t>. СТГ увеличивает экскрецию кальция, но повышает </a:t>
            </a:r>
            <a:r>
              <a:rPr lang="ru-RU" dirty="0" err="1"/>
              <a:t>реабсорбцию</a:t>
            </a:r>
            <a:r>
              <a:rPr lang="ru-RU" dirty="0"/>
              <a:t> фосфатов в почках. Такое же действие на </a:t>
            </a:r>
            <a:r>
              <a:rPr lang="ru-RU" dirty="0" err="1"/>
              <a:t>реабсорбцию</a:t>
            </a:r>
            <a:r>
              <a:rPr lang="ru-RU" dirty="0"/>
              <a:t> фосфатов оказывают тироксин и витамин D</a:t>
            </a:r>
            <a:r>
              <a:rPr lang="ru-RU" baseline="-25000" dirty="0"/>
              <a:t>3</a:t>
            </a:r>
            <a:r>
              <a:rPr lang="ru-RU" dirty="0"/>
              <a:t>, кроме того, </a:t>
            </a:r>
            <a:r>
              <a:rPr lang="ru-RU" dirty="0" err="1"/>
              <a:t>реабсорбция</a:t>
            </a:r>
            <a:r>
              <a:rPr lang="ru-RU" dirty="0"/>
              <a:t> фосфатов усиливается при </a:t>
            </a:r>
            <a:r>
              <a:rPr lang="ru-RU" dirty="0" err="1"/>
              <a:t>гипопаратиреозе</a:t>
            </a:r>
            <a:r>
              <a:rPr lang="ru-RU" dirty="0"/>
              <a:t>. При резком уменьшении объема клубочковой фильтрации происходит задержка фосфатов в крови, развивается </a:t>
            </a:r>
            <a:r>
              <a:rPr lang="ru-RU" dirty="0" err="1"/>
              <a:t>гиперфосфатемия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РОЛЬ ПОЧЕК В ОБМЕНЕ ВОДЫ И ЕГО НАРУШЕНИЯХ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В норме из 170-180 л/сутки образующегося в клубочках </a:t>
            </a:r>
            <a:r>
              <a:rPr lang="ru-RU" dirty="0" err="1"/>
              <a:t>ультрафильтрата</a:t>
            </a:r>
            <a:r>
              <a:rPr lang="ru-RU" dirty="0"/>
              <a:t> в виде мочи выводится только 0,8-1,5 л, а 99% </a:t>
            </a:r>
            <a:r>
              <a:rPr lang="ru-RU" dirty="0" err="1"/>
              <a:t>реабсорбируется</a:t>
            </a:r>
            <a:r>
              <a:rPr lang="ru-RU" dirty="0"/>
              <a:t> канальцами. Основным местом всасывания воды являются проксимальные канальцы, здесь </a:t>
            </a:r>
            <a:r>
              <a:rPr lang="ru-RU" dirty="0" err="1"/>
              <a:t>реабсорбируется</a:t>
            </a:r>
            <a:r>
              <a:rPr lang="ru-RU" dirty="0"/>
              <a:t> 60- 65% клубочкового фильтрата независимо от его объема.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На </a:t>
            </a:r>
            <a:r>
              <a:rPr lang="ru-RU" dirty="0"/>
              <a:t>этом основании обратный транспорт воды в проксимальных канальцах называется </a:t>
            </a:r>
            <a:r>
              <a:rPr lang="ru-RU" b="1" dirty="0"/>
              <a:t>облигатным. </a:t>
            </a:r>
            <a:r>
              <a:rPr lang="ru-RU" dirty="0"/>
              <a:t>Он является пассивным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РОЛЬ ПОЧЕК В ОБМЕНЕ ВОДЫ И ЕГО НАРУШЕНИЯХ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/>
              <a:t>Реабсорбция</a:t>
            </a:r>
            <a:r>
              <a:rPr lang="ru-RU" dirty="0"/>
              <a:t> воды в дистальном канальце и собирательной трубочке подвержена значительным колебаниям в зависимости от потребностей организма. Она называется </a:t>
            </a:r>
            <a:r>
              <a:rPr lang="ru-RU" b="1" dirty="0"/>
              <a:t>факультативной </a:t>
            </a:r>
            <a:r>
              <a:rPr lang="ru-RU" dirty="0"/>
              <a:t>и регулируется антидиуретическим гормоном (АДГ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/>
              <a:t>С мочой выделяется только избыточное, т.е. ненужное для поддержания гомеостаза количество воды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686800" cy="6336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Механизм </a:t>
            </a:r>
            <a:r>
              <a:rPr lang="ru-RU" sz="2400" dirty="0"/>
              <a:t>регуляции водного обмена в почках лежит в основе их способности </a:t>
            </a:r>
            <a:r>
              <a:rPr lang="ru-RU" sz="2400" dirty="0">
                <a:solidFill>
                  <a:srgbClr val="FF0000"/>
                </a:solidFill>
              </a:rPr>
              <a:t>к </a:t>
            </a:r>
            <a:r>
              <a:rPr lang="ru-RU" sz="2400" b="1" dirty="0">
                <a:solidFill>
                  <a:srgbClr val="FF0000"/>
                </a:solidFill>
              </a:rPr>
              <a:t>разведению </a:t>
            </a:r>
            <a:r>
              <a:rPr lang="ru-RU" sz="2400" dirty="0">
                <a:solidFill>
                  <a:srgbClr val="FF0000"/>
                </a:solidFill>
              </a:rPr>
              <a:t>и </a:t>
            </a:r>
            <a:r>
              <a:rPr lang="ru-RU" sz="2400" b="1" dirty="0">
                <a:solidFill>
                  <a:srgbClr val="FF0000"/>
                </a:solidFill>
              </a:rPr>
              <a:t>концентрированию </a:t>
            </a:r>
            <a:r>
              <a:rPr lang="ru-RU" sz="2400" dirty="0"/>
              <a:t>мочи, которая выражается в том, что </a:t>
            </a:r>
            <a:r>
              <a:rPr lang="ru-RU" sz="2400" dirty="0" err="1"/>
              <a:t>экскретируемые</a:t>
            </a:r>
            <a:r>
              <a:rPr lang="ru-RU" sz="2400" dirty="0"/>
              <a:t> электролиты и продукты обмена веществ могут выделяться как в большом, так и в малом объеме жидкости, причем ее относительная плотность колеблется </a:t>
            </a:r>
            <a:r>
              <a:rPr lang="ru-RU" sz="2400" dirty="0">
                <a:solidFill>
                  <a:srgbClr val="FF0000"/>
                </a:solidFill>
              </a:rPr>
              <a:t>от 1002 до 1035. 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400" dirty="0" smtClean="0"/>
              <a:t>Нарушение </a:t>
            </a:r>
            <a:r>
              <a:rPr lang="ru-RU" sz="2400" dirty="0"/>
              <a:t>концентрационной способности почек происходит при уменьшении количества функционирующих нефронов в случае хронической почечной недостаточности (ХПН), развитии дистрофических изменений в </a:t>
            </a:r>
            <a:r>
              <a:rPr lang="ru-RU" sz="2400" dirty="0" err="1"/>
              <a:t>канальцевом</a:t>
            </a:r>
            <a:r>
              <a:rPr lang="ru-RU" sz="2400" dirty="0"/>
              <a:t> эпителии (острая почечная недостаточность, </a:t>
            </a:r>
            <a:r>
              <a:rPr lang="ru-RU" sz="2400" dirty="0" err="1"/>
              <a:t>пиелонефрит</a:t>
            </a:r>
            <a:r>
              <a:rPr lang="ru-RU" sz="2400" dirty="0"/>
              <a:t>, амилоидоз), при склеротических процессах в </a:t>
            </a:r>
            <a:r>
              <a:rPr lang="ru-RU" sz="2400" dirty="0" err="1"/>
              <a:t>интерстиции</a:t>
            </a:r>
            <a:r>
              <a:rPr lang="ru-RU" sz="2400" dirty="0"/>
              <a:t> и сосудах мозгового слоя почек (интерстициальный нефрит), при прекращении продукции АДГ (несахарное мочеизнурение) и </a:t>
            </a:r>
            <a:r>
              <a:rPr lang="ru-RU" sz="2400" dirty="0" err="1"/>
              <a:t>др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2891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При утрате способности почек к разведению и концентрированию мочи возникают состояния </a:t>
            </a:r>
            <a:r>
              <a:rPr lang="ru-RU" sz="2400" b="1" dirty="0"/>
              <a:t>изо- и </a:t>
            </a:r>
            <a:r>
              <a:rPr lang="ru-RU" sz="2400" b="1" dirty="0" err="1"/>
              <a:t>гипостенурии</a:t>
            </a:r>
            <a:r>
              <a:rPr lang="ru-RU" sz="2400" b="1" dirty="0"/>
              <a:t>. </a:t>
            </a:r>
            <a:r>
              <a:rPr lang="ru-RU" sz="2400" dirty="0" smtClean="0"/>
              <a:t>выделяется </a:t>
            </a:r>
            <a:r>
              <a:rPr lang="ru-RU" sz="2400" dirty="0"/>
              <a:t>моча с относительной плотностью, близкой к таковой клубочкового фильтрата (1010); при </a:t>
            </a:r>
            <a:r>
              <a:rPr lang="ru-RU" sz="2400" dirty="0" err="1"/>
              <a:t>гипостенурии</a:t>
            </a:r>
            <a:r>
              <a:rPr lang="ru-RU" sz="2400" dirty="0"/>
              <a:t> плотность мочи еще ниже.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Задержка </a:t>
            </a:r>
            <a:r>
              <a:rPr lang="ru-RU" sz="2400" dirty="0"/>
              <a:t>воды происходит на стадии </a:t>
            </a:r>
            <a:r>
              <a:rPr lang="ru-RU" sz="2400" dirty="0" err="1"/>
              <a:t>олигоанурии</a:t>
            </a:r>
            <a:r>
              <a:rPr lang="ru-RU" sz="2400" dirty="0"/>
              <a:t> при острой почечной недостаточности (ОПН), в конечной стадии ХПН и при остром </a:t>
            </a:r>
            <a:r>
              <a:rPr lang="ru-RU" sz="2400" dirty="0" err="1"/>
              <a:t>гломерулонефрите</a:t>
            </a:r>
            <a:r>
              <a:rPr lang="ru-RU" sz="2400" dirty="0"/>
              <a:t> в результате </a:t>
            </a:r>
            <a:r>
              <a:rPr lang="ru-RU" sz="2400" dirty="0" smtClean="0"/>
              <a:t>снижения СКФ, </a:t>
            </a:r>
            <a:r>
              <a:rPr lang="ru-RU" sz="2400" dirty="0"/>
              <a:t>а также вследствие нарушения проходимости канальцев или </a:t>
            </a:r>
            <a:r>
              <a:rPr lang="ru-RU" sz="2400" dirty="0" err="1"/>
              <a:t>внепочечных</a:t>
            </a:r>
            <a:r>
              <a:rPr lang="ru-RU" sz="2400" dirty="0"/>
              <a:t> мочевыводящих путей. При этом происходит увеличение объема внеклеточной жидкости (</a:t>
            </a:r>
            <a:r>
              <a:rPr lang="ru-RU" sz="2400" dirty="0" err="1"/>
              <a:t>гипергидратация</a:t>
            </a:r>
            <a:r>
              <a:rPr lang="ru-RU" sz="2400" dirty="0"/>
              <a:t>), которое может осложниться развитием отеков и </a:t>
            </a:r>
            <a:r>
              <a:rPr lang="ru-RU" sz="2400" dirty="0" smtClean="0"/>
              <a:t>АГ. </a:t>
            </a:r>
            <a:r>
              <a:rPr lang="ru-RU" sz="2400" dirty="0"/>
              <a:t>Повышенная потеря воды с мочой отмечается на стадии полиурии при ОПН и ХПН, при несахарном мочеизнурении и </a:t>
            </a:r>
            <a:r>
              <a:rPr lang="ru-RU" sz="2400" b="1" dirty="0"/>
              <a:t>осмотическом </a:t>
            </a:r>
            <a:r>
              <a:rPr lang="ru-RU" sz="2400" b="1" dirty="0" smtClean="0"/>
              <a:t>диурезе</a:t>
            </a:r>
            <a:r>
              <a:rPr lang="ru-RU" sz="2400" dirty="0" smtClean="0"/>
              <a:t>( имеет </a:t>
            </a:r>
            <a:r>
              <a:rPr lang="ru-RU" sz="2400" dirty="0"/>
              <a:t>место также при ХПН на стадии </a:t>
            </a:r>
            <a:r>
              <a:rPr lang="ru-RU" sz="2400" dirty="0" smtClean="0"/>
              <a:t>полиурии)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РОЛЬ ПОЧЕК В ПОДДЕРЖАНИИ КИСЛОТНООСНОВНОГО РАВНОВЕСИЯ И ЕГО НАРУШЕНИЯХ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удалять из крови избыток кислых продуктов (нелетучих кислот), </a:t>
            </a:r>
          </a:p>
          <a:p>
            <a:pPr>
              <a:buNone/>
            </a:pPr>
            <a:r>
              <a:rPr lang="ru-RU" sz="2400" dirty="0" smtClean="0"/>
              <a:t>секретировать и </a:t>
            </a:r>
            <a:r>
              <a:rPr lang="ru-RU" sz="2400" dirty="0" err="1" smtClean="0"/>
              <a:t>экскретировать</a:t>
            </a:r>
            <a:r>
              <a:rPr lang="ru-RU" sz="2400" dirty="0" smtClean="0"/>
              <a:t> Н</a:t>
            </a:r>
            <a:r>
              <a:rPr lang="ru-RU" sz="2400" baseline="30000" dirty="0" smtClean="0"/>
              <a:t>+</a:t>
            </a:r>
            <a:r>
              <a:rPr lang="ru-RU" sz="2400" dirty="0" smtClean="0"/>
              <a:t>, </a:t>
            </a:r>
          </a:p>
          <a:p>
            <a:pPr>
              <a:buNone/>
            </a:pPr>
            <a:r>
              <a:rPr lang="ru-RU" sz="2400" dirty="0" err="1" smtClean="0"/>
              <a:t>реабсорбировать</a:t>
            </a:r>
            <a:r>
              <a:rPr lang="ru-RU" sz="2400" dirty="0" smtClean="0"/>
              <a:t> и выделять с мочой ионы бикарбоната (НСО</a:t>
            </a:r>
            <a:r>
              <a:rPr lang="ru-RU" sz="2400" baseline="-25000" dirty="0" smtClean="0"/>
              <a:t>3</a:t>
            </a:r>
            <a:r>
              <a:rPr lang="ru-RU" sz="2400" baseline="30000" dirty="0" smtClean="0"/>
              <a:t>-</a:t>
            </a:r>
            <a:r>
              <a:rPr lang="ru-RU" sz="2400" dirty="0" smtClean="0"/>
              <a:t>). </a:t>
            </a:r>
            <a:r>
              <a:rPr lang="ru-RU" sz="2400" u="sng" dirty="0" err="1" smtClean="0"/>
              <a:t>Реабсорбция</a:t>
            </a:r>
            <a:r>
              <a:rPr lang="ru-RU" sz="2400" u="sng" dirty="0" smtClean="0"/>
              <a:t> бикарбоната происходит главным образом в проксимальном извитом канальце при участии фермента карбоангидразы и Н</a:t>
            </a:r>
            <a:r>
              <a:rPr lang="ru-RU" sz="2400" baseline="30000" dirty="0" smtClean="0"/>
              <a:t>+</a:t>
            </a:r>
            <a:r>
              <a:rPr lang="ru-RU" sz="2400" dirty="0" smtClean="0"/>
              <a:t>. </a:t>
            </a:r>
          </a:p>
          <a:p>
            <a:pPr>
              <a:buNone/>
            </a:pPr>
            <a:r>
              <a:rPr lang="ru-RU" sz="2400" dirty="0" smtClean="0"/>
              <a:t>Бикарбонат относится к пороговым веществам и появляется в моче только в том случае, когда его концентрация в плазме превышает 28 </a:t>
            </a:r>
            <a:r>
              <a:rPr lang="ru-RU" sz="2400" dirty="0" err="1" smtClean="0"/>
              <a:t>ммоль</a:t>
            </a:r>
            <a:r>
              <a:rPr lang="ru-RU" sz="2400" dirty="0" smtClean="0"/>
              <a:t>/л. </a:t>
            </a:r>
          </a:p>
          <a:p>
            <a:pPr>
              <a:buNone/>
            </a:pPr>
            <a:r>
              <a:rPr lang="ru-RU" sz="2400" dirty="0" smtClean="0"/>
              <a:t>Выделение бикарбоната с мочой имеет место при алкалозе и расценивается как одно из проявлений участия почек в поддержании кислотно-основного равновесия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Важную роль в поддержании кислотно-основного равновесия играет выделение с мочой избытка Н</a:t>
            </a:r>
            <a:r>
              <a:rPr lang="ru-RU" baseline="30000" dirty="0"/>
              <a:t>+</a:t>
            </a:r>
            <a:r>
              <a:rPr lang="ru-RU" dirty="0"/>
              <a:t>. В организме человека образуется за сутки 60-100 </a:t>
            </a:r>
            <a:r>
              <a:rPr lang="ru-RU" dirty="0" err="1"/>
              <a:t>ммоль</a:t>
            </a:r>
            <a:r>
              <a:rPr lang="ru-RU" dirty="0"/>
              <a:t> Н</a:t>
            </a:r>
            <a:r>
              <a:rPr lang="ru-RU" baseline="30000" dirty="0"/>
              <a:t>+</a:t>
            </a:r>
            <a:r>
              <a:rPr lang="ru-RU" dirty="0"/>
              <a:t>. Они удаляются почками посредством секреции их эпителием канальцев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Основное назначение почек - сохранение постоянства внутренней среды (гомеостаза) организма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/>
              <a:t>1) поддержание на постоянном уровне объема внеклеточной жидкости и ее </a:t>
            </a:r>
            <a:r>
              <a:rPr lang="ru-RU" sz="4400" dirty="0" err="1"/>
              <a:t>осмолярности</a:t>
            </a:r>
            <a:r>
              <a:rPr lang="ru-RU" sz="4400" dirty="0"/>
              <a:t> путем влияния на размер экскреции воды и натрия;</a:t>
            </a:r>
          </a:p>
          <a:p>
            <a:r>
              <a:rPr lang="ru-RU" sz="4400" dirty="0"/>
              <a:t>2) регуляция содержания во внеклеточной жидкости калия, магния, кальция, фосфора, хлора и других электролитов;</a:t>
            </a:r>
          </a:p>
          <a:p>
            <a:r>
              <a:rPr lang="ru-RU" sz="4400" dirty="0"/>
              <a:t>3) участие в поддержании на нормальном уровне </a:t>
            </a:r>
            <a:r>
              <a:rPr lang="ru-RU" sz="4400" dirty="0" err="1"/>
              <a:t>рН</a:t>
            </a:r>
            <a:r>
              <a:rPr lang="ru-RU" sz="4400" dirty="0"/>
              <a:t> крови путем задержки в организме, удаления и продукции кислых и щелочных субстанций;</a:t>
            </a:r>
          </a:p>
          <a:p>
            <a:r>
              <a:rPr lang="ru-RU" sz="4400" dirty="0"/>
              <a:t>4) удаление из плазмы крови токсических и конечных продуктов обмена, избытка глюкозы, аминокислот, пептидов и полипептидов, в том числе различных гормонов, а также чужеродных веществ (лекарственные препараты, яды и пр.);</a:t>
            </a:r>
          </a:p>
          <a:p>
            <a:r>
              <a:rPr lang="ru-RU" sz="4400" dirty="0"/>
              <a:t>5) участие в регуляции кровяного давления и </a:t>
            </a:r>
            <a:r>
              <a:rPr lang="ru-RU" sz="4400" dirty="0" err="1"/>
              <a:t>эритропоэза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Нарушение способности к </a:t>
            </a:r>
            <a:r>
              <a:rPr lang="ru-RU" sz="2800" dirty="0" err="1" smtClean="0">
                <a:solidFill>
                  <a:srgbClr val="FF0000"/>
                </a:solidFill>
              </a:rPr>
              <a:t>реабсорбции</a:t>
            </a:r>
            <a:r>
              <a:rPr lang="ru-RU" sz="2800" dirty="0" smtClean="0">
                <a:solidFill>
                  <a:srgbClr val="FF0000"/>
                </a:solidFill>
              </a:rPr>
              <a:t> бикарбоната и экскреции водородных ионов лежит в основе развития </a:t>
            </a:r>
            <a:r>
              <a:rPr lang="ru-RU" sz="2800" b="1" dirty="0" smtClean="0"/>
              <a:t>почечного </a:t>
            </a:r>
            <a:r>
              <a:rPr lang="ru-RU" sz="2800" b="1" dirty="0" err="1" smtClean="0"/>
              <a:t>канальцевого</a:t>
            </a:r>
            <a:r>
              <a:rPr lang="ru-RU" sz="2800" b="1" dirty="0" smtClean="0"/>
              <a:t> ацидоза </a:t>
            </a:r>
            <a:r>
              <a:rPr lang="ru-RU" sz="2800" b="1" dirty="0" smtClean="0"/>
              <a:t> (ПКА)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/>
              <a:t>Развитие </a:t>
            </a:r>
            <a:r>
              <a:rPr lang="ru-RU" b="1" dirty="0"/>
              <a:t>проксимального ПКА </a:t>
            </a:r>
            <a:r>
              <a:rPr lang="ru-RU" dirty="0"/>
              <a:t>связано с понижением </a:t>
            </a:r>
            <a:r>
              <a:rPr lang="ru-RU" dirty="0" err="1"/>
              <a:t>реабсорбции</a:t>
            </a:r>
            <a:r>
              <a:rPr lang="ru-RU" dirty="0"/>
              <a:t> бикарбоната в проксимальных канальцах. В результате с мочой выделяется большое количество NaHCO</a:t>
            </a:r>
            <a:r>
              <a:rPr lang="ru-RU" baseline="-25000" dirty="0"/>
              <a:t>3</a:t>
            </a:r>
            <a:r>
              <a:rPr lang="ru-RU" dirty="0"/>
              <a:t>, а содержание его в плазме крови снижается, вместе с тем повышается содержание ионов хлора; возникает метаболический ацидоз. 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Проксимальный </a:t>
            </a:r>
            <a:r>
              <a:rPr lang="ru-RU" dirty="0">
                <a:solidFill>
                  <a:srgbClr val="FF0000"/>
                </a:solidFill>
              </a:rPr>
              <a:t>ПКА может быть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самостоятельным </a:t>
            </a:r>
            <a:r>
              <a:rPr lang="ru-RU" dirty="0"/>
              <a:t>(наследственным) заболеванием </a:t>
            </a:r>
            <a:endParaRPr lang="ru-RU" dirty="0" smtClean="0"/>
          </a:p>
          <a:p>
            <a:r>
              <a:rPr lang="ru-RU" dirty="0" smtClean="0"/>
              <a:t>вторичным </a:t>
            </a:r>
            <a:r>
              <a:rPr lang="ru-RU" dirty="0"/>
              <a:t>явлением, возникающим при отравлении просроченным тетрациклином или тяжелыми металлами, при амилоидозе, нефротическом </a:t>
            </a:r>
            <a:r>
              <a:rPr lang="ru-RU" dirty="0" smtClean="0"/>
              <a:t>синдроме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Развитие </a:t>
            </a:r>
            <a:r>
              <a:rPr lang="ru-RU" b="1" dirty="0"/>
              <a:t>дистального ПКА </a:t>
            </a:r>
            <a:r>
              <a:rPr lang="ru-RU" dirty="0"/>
              <a:t>обусловлено отсутствием секреции Н+ на уровне дистальных извитых канальцев и собирательных трубочек. Вследствие этого не происходит подкисления мочи, она имеет щелочную реакцию. Наблюдается задержка в крови кислот, что также ведет к развитию метаболического ацидоза. Щелочная реакция </a:t>
            </a:r>
            <a:r>
              <a:rPr lang="ru-RU" dirty="0" err="1"/>
              <a:t>канальцевой</a:t>
            </a:r>
            <a:r>
              <a:rPr lang="ru-RU" dirty="0"/>
              <a:t> жидкости понижает растворимость солей кальция и фосфатов, они выпадают в осадок с образованием камней. 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Дистальный </a:t>
            </a:r>
            <a:r>
              <a:rPr lang="ru-RU" dirty="0">
                <a:solidFill>
                  <a:srgbClr val="FF0000"/>
                </a:solidFill>
              </a:rPr>
              <a:t>ПКА также может </a:t>
            </a:r>
            <a:r>
              <a:rPr lang="ru-RU" dirty="0" smtClean="0">
                <a:solidFill>
                  <a:srgbClr val="FF0000"/>
                </a:solidFill>
              </a:rPr>
              <a:t>быть</a:t>
            </a:r>
          </a:p>
          <a:p>
            <a:r>
              <a:rPr lang="ru-RU" dirty="0" smtClean="0"/>
              <a:t> наследственным</a:t>
            </a:r>
          </a:p>
          <a:p>
            <a:r>
              <a:rPr lang="ru-RU" dirty="0" smtClean="0"/>
              <a:t> приобретенным  ( </a:t>
            </a:r>
            <a:r>
              <a:rPr lang="ru-RU" dirty="0"/>
              <a:t>при отравлении анальгетиками, литием, витамином D, при нарушении оттока мочи, при </a:t>
            </a:r>
            <a:r>
              <a:rPr lang="ru-RU" dirty="0" err="1"/>
              <a:t>пиелонефрите</a:t>
            </a:r>
            <a:r>
              <a:rPr lang="ru-RU" dirty="0"/>
              <a:t>, гипертиреозе, первичном </a:t>
            </a:r>
            <a:r>
              <a:rPr lang="ru-RU" dirty="0" err="1"/>
              <a:t>гиперпаратиреозе</a:t>
            </a:r>
            <a:r>
              <a:rPr lang="ru-RU" dirty="0"/>
              <a:t> и ряде аутоиммунных </a:t>
            </a:r>
            <a:r>
              <a:rPr lang="ru-RU" dirty="0" smtClean="0"/>
              <a:t>заболеваний)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1541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Ренальные нарушения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/>
              <a:t>Полиурия </a:t>
            </a:r>
            <a:r>
              <a:rPr lang="ru-RU" i="1" dirty="0"/>
              <a:t>(</a:t>
            </a:r>
            <a:r>
              <a:rPr lang="ru-RU" i="1" dirty="0" err="1"/>
              <a:t>polys</a:t>
            </a:r>
            <a:r>
              <a:rPr lang="ru-RU" i="1" dirty="0"/>
              <a:t> </a:t>
            </a:r>
            <a:r>
              <a:rPr lang="ru-RU" dirty="0"/>
              <a:t>- много, </a:t>
            </a:r>
            <a:r>
              <a:rPr lang="ru-RU" i="1" dirty="0" err="1"/>
              <a:t>uron</a:t>
            </a:r>
            <a:r>
              <a:rPr lang="ru-RU" i="1" dirty="0"/>
              <a:t> </a:t>
            </a:r>
            <a:r>
              <a:rPr lang="ru-RU" dirty="0"/>
              <a:t>- моча) характеризуется увеличением объема суточного диуреза свыше 2000 мл независимо от объема выпитой жидкости. В механизме развития полиурии играют роль увеличение клубочковой фильтрации плазмы крови и (или) уменьшение </a:t>
            </a:r>
            <a:r>
              <a:rPr lang="ru-RU" dirty="0" err="1"/>
              <a:t>реабсорбции</a:t>
            </a:r>
            <a:r>
              <a:rPr lang="ru-RU" dirty="0"/>
              <a:t> жидкости в канальцах. Последнее имеет место на </a:t>
            </a:r>
            <a:r>
              <a:rPr lang="ru-RU" dirty="0" err="1"/>
              <a:t>полиурической</a:t>
            </a:r>
            <a:r>
              <a:rPr lang="ru-RU" dirty="0"/>
              <a:t> стадии острой и хронической почечной недостаточности, а также при прекращении секреции АДГ. </a:t>
            </a:r>
            <a:endParaRPr lang="ru-RU" dirty="0" smtClean="0"/>
          </a:p>
          <a:p>
            <a:pPr>
              <a:buNone/>
            </a:pPr>
            <a:r>
              <a:rPr lang="ru-RU" b="1" dirty="0" err="1"/>
              <a:t>Олигурия</a:t>
            </a:r>
            <a:r>
              <a:rPr lang="ru-RU" b="1" dirty="0"/>
              <a:t> </a:t>
            </a:r>
            <a:r>
              <a:rPr lang="ru-RU" i="1" dirty="0"/>
              <a:t>(</a:t>
            </a:r>
            <a:r>
              <a:rPr lang="ru-RU" i="1" dirty="0" err="1"/>
              <a:t>olygos</a:t>
            </a:r>
            <a:r>
              <a:rPr lang="ru-RU" i="1" dirty="0"/>
              <a:t> </a:t>
            </a:r>
            <a:r>
              <a:rPr lang="ru-RU" dirty="0"/>
              <a:t>- малый) характеризуется снижением суточного диуреза до 500-200 мл. Причинами этого могут являться уменьшение объема клубочкового фильтрата, усиление </a:t>
            </a:r>
            <a:r>
              <a:rPr lang="ru-RU" dirty="0" err="1"/>
              <a:t>реабсорбции</a:t>
            </a:r>
            <a:r>
              <a:rPr lang="ru-RU" dirty="0"/>
              <a:t> воды в канальцах почек или затруднение оттока мочи. У здорового человека </a:t>
            </a:r>
            <a:r>
              <a:rPr lang="ru-RU" dirty="0" err="1"/>
              <a:t>олигурия</a:t>
            </a:r>
            <a:r>
              <a:rPr lang="ru-RU" dirty="0"/>
              <a:t> возникает при ограничении принимаемой жидкости.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Анурия </a:t>
            </a:r>
            <a:r>
              <a:rPr lang="ru-RU" i="1" dirty="0"/>
              <a:t>(</a:t>
            </a:r>
            <a:r>
              <a:rPr lang="ru-RU" i="1" dirty="0" err="1"/>
              <a:t>an</a:t>
            </a:r>
            <a:r>
              <a:rPr lang="ru-RU" i="1" dirty="0"/>
              <a:t> </a:t>
            </a:r>
            <a:r>
              <a:rPr lang="ru-RU" dirty="0"/>
              <a:t>- отсутствие) характеризуется прекращением мочеотделения или выделением мочи в количестве менее 200 мл/ сутки. По механизму развития различают анурию </a:t>
            </a:r>
            <a:r>
              <a:rPr lang="ru-RU" dirty="0" err="1"/>
              <a:t>преренальную</a:t>
            </a:r>
            <a:r>
              <a:rPr lang="ru-RU" dirty="0"/>
              <a:t>, ренальную и </a:t>
            </a:r>
            <a:r>
              <a:rPr lang="ru-RU" dirty="0" err="1"/>
              <a:t>постренальную</a:t>
            </a:r>
            <a:r>
              <a:rPr lang="ru-RU" dirty="0"/>
              <a:t>. Примером </a:t>
            </a:r>
            <a:endParaRPr lang="ru-RU" dirty="0" smtClean="0"/>
          </a:p>
          <a:p>
            <a:r>
              <a:rPr lang="ru-RU" b="1" dirty="0" err="1" smtClean="0"/>
              <a:t>преренальной</a:t>
            </a:r>
            <a:r>
              <a:rPr lang="ru-RU" b="1" dirty="0" smtClean="0"/>
              <a:t> </a:t>
            </a:r>
            <a:r>
              <a:rPr lang="ru-RU" b="1" dirty="0"/>
              <a:t>анурии </a:t>
            </a:r>
            <a:r>
              <a:rPr lang="ru-RU" dirty="0"/>
              <a:t>является прекращение мочеотделения в результате рефлекторного торможения функции почек при сильных болевых ощущениях. Травма, заболевание одной почки или </a:t>
            </a:r>
            <a:r>
              <a:rPr lang="ru-RU" dirty="0" err="1"/>
              <a:t>сдавление</a:t>
            </a:r>
            <a:r>
              <a:rPr lang="ru-RU" dirty="0"/>
              <a:t> одного мочеточника тормозят функцию второй почки и также могут вызвать анурию. В механизме развития рефлекторной анурии играют роль спазм приносящих </a:t>
            </a:r>
            <a:r>
              <a:rPr lang="ru-RU" dirty="0" err="1"/>
              <a:t>артериол</a:t>
            </a:r>
            <a:r>
              <a:rPr lang="ru-RU" dirty="0"/>
              <a:t> почечных клубочков и стимуляция секреции АДГ.</a:t>
            </a:r>
          </a:p>
          <a:p>
            <a:r>
              <a:rPr lang="ru-RU" b="1" dirty="0"/>
              <a:t>Ренальная анурия </a:t>
            </a:r>
            <a:r>
              <a:rPr lang="ru-RU" dirty="0"/>
              <a:t>возникает на определенной стадии острой почечной недостаточности в связи с резким снижением объема клубочковой фильтрации и закупоркой канальцев.</a:t>
            </a:r>
          </a:p>
          <a:p>
            <a:r>
              <a:rPr lang="ru-RU" b="1" dirty="0" err="1"/>
              <a:t>Постренальная</a:t>
            </a:r>
            <a:r>
              <a:rPr lang="ru-RU" b="1" dirty="0"/>
              <a:t> анурия </a:t>
            </a:r>
            <a:r>
              <a:rPr lang="ru-RU" dirty="0"/>
              <a:t>имеет место при наличии препятствия для оттока мочи на каком-либо уровне мочевого тракта, а также при параличе мочевого пузыря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превалирование ночного диуреза над дневным - </a:t>
            </a:r>
            <a:r>
              <a:rPr lang="ru-RU" b="1" dirty="0" err="1" smtClean="0"/>
              <a:t>никтурия</a:t>
            </a:r>
            <a:r>
              <a:rPr lang="ru-RU" b="1" dirty="0" smtClean="0"/>
              <a:t> </a:t>
            </a:r>
            <a:r>
              <a:rPr lang="ru-RU" dirty="0" smtClean="0"/>
              <a:t>(от </a:t>
            </a:r>
            <a:r>
              <a:rPr lang="ru-RU" i="1" dirty="0" err="1" smtClean="0"/>
              <a:t>nictos</a:t>
            </a:r>
            <a:r>
              <a:rPr lang="ru-RU" i="1" dirty="0" smtClean="0"/>
              <a:t> </a:t>
            </a:r>
            <a:r>
              <a:rPr lang="ru-RU" dirty="0" smtClean="0"/>
              <a:t>- ночь), тогда как у здорового человека объем дневного диуреза составляет 65-80% от общего объема суточной мочи.</a:t>
            </a:r>
          </a:p>
          <a:p>
            <a:r>
              <a:rPr lang="ru-RU" dirty="0" smtClean="0"/>
              <a:t>Частота мочеиспускания может увеличиваться </a:t>
            </a:r>
            <a:r>
              <a:rPr lang="ru-RU" b="1" dirty="0" smtClean="0"/>
              <a:t>(поллакиурия, </a:t>
            </a:r>
            <a:r>
              <a:rPr lang="ru-RU" dirty="0" smtClean="0"/>
              <a:t>от греч. </a:t>
            </a:r>
            <a:r>
              <a:rPr lang="ru-RU" i="1" dirty="0" err="1" smtClean="0"/>
              <a:t>pollakis</a:t>
            </a:r>
            <a:r>
              <a:rPr lang="ru-RU" i="1" dirty="0" smtClean="0"/>
              <a:t> </a:t>
            </a:r>
            <a:r>
              <a:rPr lang="ru-RU" dirty="0" smtClean="0"/>
              <a:t>- часто) или снижаться </a:t>
            </a:r>
            <a:r>
              <a:rPr lang="ru-RU" b="1" dirty="0" smtClean="0"/>
              <a:t>(</a:t>
            </a:r>
            <a:r>
              <a:rPr lang="ru-RU" b="1" dirty="0" err="1" smtClean="0"/>
              <a:t>оллакизурия</a:t>
            </a:r>
            <a:r>
              <a:rPr lang="ru-RU" b="1" dirty="0" smtClean="0"/>
              <a:t>, </a:t>
            </a:r>
            <a:r>
              <a:rPr lang="ru-RU" dirty="0" smtClean="0"/>
              <a:t>от греч. </a:t>
            </a:r>
            <a:r>
              <a:rPr lang="ru-RU" i="1" dirty="0" err="1" smtClean="0"/>
              <a:t>ollakis</a:t>
            </a:r>
            <a:r>
              <a:rPr lang="ru-RU" i="1" dirty="0" smtClean="0"/>
              <a:t> </a:t>
            </a:r>
            <a:r>
              <a:rPr lang="ru-RU" dirty="0" smtClean="0"/>
              <a:t>- редко).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 err="1" smtClean="0"/>
              <a:t>Гиперстенурия</a:t>
            </a:r>
            <a:r>
              <a:rPr lang="ru-RU" sz="9600" b="1" dirty="0" smtClean="0"/>
              <a:t> </a:t>
            </a:r>
            <a:r>
              <a:rPr lang="ru-RU" sz="9600" i="1" dirty="0"/>
              <a:t>(</a:t>
            </a:r>
            <a:r>
              <a:rPr lang="ru-RU" sz="9600" i="1" dirty="0" err="1"/>
              <a:t>hyper</a:t>
            </a:r>
            <a:r>
              <a:rPr lang="ru-RU" sz="9600" i="1" dirty="0"/>
              <a:t> </a:t>
            </a:r>
            <a:r>
              <a:rPr lang="ru-RU" sz="9600" dirty="0"/>
              <a:t>- много, </a:t>
            </a:r>
            <a:r>
              <a:rPr lang="ru-RU" sz="9600" i="1" dirty="0" err="1"/>
              <a:t>sthenos</a:t>
            </a:r>
            <a:r>
              <a:rPr lang="ru-RU" sz="9600" i="1" dirty="0"/>
              <a:t> </a:t>
            </a:r>
            <a:r>
              <a:rPr lang="ru-RU" sz="9600" dirty="0"/>
              <a:t>- сила) характеризуется увеличением относительной плотности мочи более 1030 вследствие усиления процесса </a:t>
            </a:r>
            <a:r>
              <a:rPr lang="ru-RU" sz="9600" dirty="0" err="1"/>
              <a:t>реабсорбции</a:t>
            </a:r>
            <a:r>
              <a:rPr lang="ru-RU" sz="9600" dirty="0"/>
              <a:t> воды в дистальном отделе нефрона (при сухоядении, больших </a:t>
            </a:r>
            <a:r>
              <a:rPr lang="ru-RU" sz="9600" dirty="0" err="1"/>
              <a:t>внепочечных</a:t>
            </a:r>
            <a:r>
              <a:rPr lang="ru-RU" sz="9600" dirty="0"/>
              <a:t> потерях внеклеточной жидкости).</a:t>
            </a:r>
          </a:p>
          <a:p>
            <a:r>
              <a:rPr lang="ru-RU" sz="9600" b="1" dirty="0" err="1"/>
              <a:t>Гипостенурия</a:t>
            </a:r>
            <a:r>
              <a:rPr lang="ru-RU" sz="9600" b="1" dirty="0"/>
              <a:t> </a:t>
            </a:r>
            <a:r>
              <a:rPr lang="ru-RU" sz="9600" i="1" dirty="0"/>
              <a:t>(</a:t>
            </a:r>
            <a:r>
              <a:rPr lang="ru-RU" sz="9600" i="1" dirty="0" err="1"/>
              <a:t>hypo</a:t>
            </a:r>
            <a:r>
              <a:rPr lang="ru-RU" sz="9600" i="1" dirty="0"/>
              <a:t> </a:t>
            </a:r>
            <a:r>
              <a:rPr lang="ru-RU" sz="9600" dirty="0"/>
              <a:t>- мало) означает снижение относительной плотности мочи (1002-1012); при пробе с сухоядением относительная плотность мочи не достигает 1026.</a:t>
            </a:r>
          </a:p>
          <a:p>
            <a:r>
              <a:rPr lang="ru-RU" sz="9600" b="1" dirty="0" err="1"/>
              <a:t>Изостенурия</a:t>
            </a:r>
            <a:r>
              <a:rPr lang="ru-RU" sz="9600" b="1" dirty="0"/>
              <a:t> </a:t>
            </a:r>
            <a:r>
              <a:rPr lang="ru-RU" sz="9600" i="1" dirty="0"/>
              <a:t>(</a:t>
            </a:r>
            <a:r>
              <a:rPr lang="ru-RU" sz="9600" i="1" dirty="0" err="1"/>
              <a:t>isos</a:t>
            </a:r>
            <a:r>
              <a:rPr lang="ru-RU" sz="9600" i="1" dirty="0"/>
              <a:t> </a:t>
            </a:r>
            <a:r>
              <a:rPr lang="ru-RU" sz="9600" dirty="0"/>
              <a:t>- равный) - относительная плотность мочи очень мало колеблется в течение суток и соответствует относительной плотности клубочкового фильтрата (1010).</a:t>
            </a:r>
          </a:p>
          <a:p>
            <a:r>
              <a:rPr lang="ru-RU" sz="9600" dirty="0" err="1"/>
              <a:t>Гипо</a:t>
            </a:r>
            <a:r>
              <a:rPr lang="ru-RU" sz="9600" dirty="0"/>
              <a:t>- и </a:t>
            </a:r>
            <a:r>
              <a:rPr lang="ru-RU" sz="9600" dirty="0" err="1"/>
              <a:t>изостенурия</a:t>
            </a:r>
            <a:r>
              <a:rPr lang="ru-RU" sz="9600" dirty="0"/>
              <a:t> свидетельствуют о нарушении концентрационной способности почек. Это происходит при ренальной форме </a:t>
            </a:r>
            <a:r>
              <a:rPr lang="ru-RU" sz="9600" dirty="0" smtClean="0"/>
              <a:t>ОПН, ХПН, </a:t>
            </a:r>
            <a:r>
              <a:rPr lang="ru-RU" sz="9600" dirty="0"/>
              <a:t>гипофункции надпочечников, отсутствии АДГ, а также при </a:t>
            </a:r>
            <a:r>
              <a:rPr lang="ru-RU" sz="9600" dirty="0" err="1"/>
              <a:t>гиперкальциемии</a:t>
            </a:r>
            <a:r>
              <a:rPr lang="ru-RU" sz="9600" dirty="0"/>
              <a:t> и дефиците калия, которые нарушают нормальное действие АДГ на клетки собирательных трубочек и дистальных извитых канальцев.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Протеинурия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021288"/>
          </a:xfrm>
        </p:spPr>
        <p:txBody>
          <a:bodyPr>
            <a:noAutofit/>
          </a:bodyPr>
          <a:lstStyle/>
          <a:p>
            <a:r>
              <a:rPr lang="ru-RU" sz="2200" dirty="0" smtClean="0"/>
              <a:t>В </a:t>
            </a:r>
            <a:r>
              <a:rPr lang="ru-RU" sz="2200" dirty="0"/>
              <a:t>норме проникновению белков плазмы крови в клубочковый фильтрат препятствуют </a:t>
            </a:r>
            <a:r>
              <a:rPr lang="ru-RU" sz="2200" dirty="0" err="1"/>
              <a:t>гломерулярный</a:t>
            </a:r>
            <a:r>
              <a:rPr lang="ru-RU" sz="2200" dirty="0"/>
              <a:t> фильтр (эндотелий, базальная мембрана, </a:t>
            </a:r>
            <a:r>
              <a:rPr lang="ru-RU" sz="2200" dirty="0" err="1"/>
              <a:t>подоциты</a:t>
            </a:r>
            <a:r>
              <a:rPr lang="ru-RU" sz="2200" dirty="0"/>
              <a:t>) и электростатический заряд этих структур, который отталкивает отрицательно заряженные молекулы, в том числе молекулы альбумина. Заряд клубочкового фильтра обусловлен присутствием в нем </a:t>
            </a:r>
            <a:r>
              <a:rPr lang="ru-RU" sz="2200" b="1" dirty="0" err="1"/>
              <a:t>сиалогликопротеина</a:t>
            </a:r>
            <a:r>
              <a:rPr lang="ru-RU" sz="2200" b="1" dirty="0"/>
              <a:t> и </a:t>
            </a:r>
            <a:r>
              <a:rPr lang="ru-RU" sz="2200" b="1" dirty="0" err="1"/>
              <a:t>гликозаминогликанов</a:t>
            </a:r>
            <a:r>
              <a:rPr lang="ru-RU" sz="2200" dirty="0"/>
              <a:t>.</a:t>
            </a:r>
          </a:p>
          <a:p>
            <a:r>
              <a:rPr lang="ru-RU" sz="2200" dirty="0"/>
              <a:t>У здорового человека в клубочках из плазмы крови фильтруется 0,5 г белка/сутки (преимущественно альбумина). Значительная часть поступившего в клубочковый фильтрат белка </a:t>
            </a:r>
            <a:r>
              <a:rPr lang="ru-RU" sz="2200" dirty="0" err="1"/>
              <a:t>реабсорбируется</a:t>
            </a:r>
            <a:r>
              <a:rPr lang="ru-RU" sz="2200" dirty="0"/>
              <a:t> в проксимальных канальцах посредством </a:t>
            </a:r>
            <a:r>
              <a:rPr lang="ru-RU" sz="2200" dirty="0" err="1"/>
              <a:t>пиноцитоза</a:t>
            </a:r>
            <a:r>
              <a:rPr lang="ru-RU" sz="2200" dirty="0"/>
              <a:t>. Некоторая часть поступающего в мочу белка образуется в эпителии петли </a:t>
            </a:r>
            <a:r>
              <a:rPr lang="ru-RU" sz="2200" dirty="0" err="1"/>
              <a:t>Генле</a:t>
            </a:r>
            <a:r>
              <a:rPr lang="ru-RU" sz="2200" dirty="0"/>
              <a:t> и дистальных канальцев - это </a:t>
            </a:r>
            <a:r>
              <a:rPr lang="ru-RU" sz="2200" dirty="0" err="1"/>
              <a:t>уропротеин</a:t>
            </a:r>
            <a:r>
              <a:rPr lang="ru-RU" sz="2200" dirty="0"/>
              <a:t> Тамма- </a:t>
            </a:r>
            <a:r>
              <a:rPr lang="ru-RU" sz="2200" dirty="0" err="1"/>
              <a:t>Хорсфалля</a:t>
            </a:r>
            <a:r>
              <a:rPr lang="ru-RU" sz="2200" dirty="0"/>
              <a:t>, являющийся сложным гликопротеином. Общее количество белка, выделяющегося с суточной мочой, в норме составляет около 50 мг и не обнаруживается обычными </a:t>
            </a:r>
            <a:r>
              <a:rPr lang="ru-RU" sz="2200" dirty="0" smtClean="0"/>
              <a:t>лабораторными методами</a:t>
            </a:r>
            <a:r>
              <a:rPr lang="ru-RU" sz="2200" dirty="0"/>
              <a:t>. </a:t>
            </a:r>
            <a:r>
              <a:rPr lang="ru-RU" sz="2200" b="1" dirty="0"/>
              <a:t>Выделение с мочой более 150 мг белка/сутки называется протеинурией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>
              <a:buNone/>
            </a:pPr>
            <a:r>
              <a:rPr lang="ru-RU" dirty="0"/>
              <a:t>По механизму развития различают </a:t>
            </a:r>
            <a:r>
              <a:rPr lang="ru-RU" b="1" dirty="0"/>
              <a:t>клубочковую </a:t>
            </a:r>
            <a:r>
              <a:rPr lang="ru-RU" dirty="0"/>
              <a:t>и </a:t>
            </a:r>
            <a:r>
              <a:rPr lang="ru-RU" b="1" dirty="0" err="1"/>
              <a:t>канальцевую</a:t>
            </a:r>
            <a:r>
              <a:rPr lang="ru-RU" b="1" dirty="0"/>
              <a:t> </a:t>
            </a:r>
            <a:r>
              <a:rPr lang="ru-RU" dirty="0"/>
              <a:t>протеинурию. Первая связана с повышенной проницаемостью клубочкового фильтра, вторая - с нарушением </a:t>
            </a:r>
            <a:r>
              <a:rPr lang="ru-RU" dirty="0" err="1"/>
              <a:t>реабсорбции</a:t>
            </a:r>
            <a:r>
              <a:rPr lang="ru-RU" dirty="0"/>
              <a:t> белка в проксимальном канальце вследствие недостаточности функции эпителия или снижения оттока лимфы от ткани почек.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387424"/>
            <a:ext cx="8229600" cy="6620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Функциональная протеинурия </a:t>
            </a:r>
            <a:r>
              <a:rPr lang="ru-RU" dirty="0"/>
              <a:t>может иметь место у людей со здоровыми почками. Существует несколько разновидностей функциональной протеинурии: ортостатическая, протеинурия напряжения, лихорадочная, застойная и </a:t>
            </a:r>
            <a:r>
              <a:rPr lang="ru-RU" dirty="0" err="1"/>
              <a:t>идиопатическая</a:t>
            </a:r>
            <a:r>
              <a:rPr lang="ru-RU" dirty="0"/>
              <a:t>. Ортостатическая протеинурия возникает у некоторых людей (чаще в молодом возрасте) при длительном стоянии или ходьбе; при смене положения тела на горизонтальное она исчезает. Протеинурия напряжения наблюдается примерно у 20% здоровых людей после тяжелой физической нагрузки. Лихорадочная протеинурия возникает чаще у детей и стариков; при нормализации температуры тела она исчезает. Застойная протеинурия наблюдается при застойной недостаточности кровообращения. </a:t>
            </a:r>
            <a:r>
              <a:rPr lang="ru-RU" dirty="0" err="1"/>
              <a:t>Идиопатическая</a:t>
            </a:r>
            <a:r>
              <a:rPr lang="ru-RU" dirty="0"/>
              <a:t> протеинурия обнаруживается иногда у здоровых людей при медицинском обследовании, она имеет преходящий характер. Следует также иметь в виду возможность развития протеинурии у здоровых женщин в конце беременности. Общей особенностью всех видов функциональной протеинурии являются ее небольшие размеры - обычно не более 1 г белка/сутки.</a:t>
            </a:r>
          </a:p>
          <a:p>
            <a:r>
              <a:rPr lang="ru-RU" b="1" dirty="0"/>
              <a:t>Патологическая протеинурия </a:t>
            </a:r>
            <a:r>
              <a:rPr lang="ru-RU" dirty="0"/>
              <a:t>связана с различными заболеваниями. Она подразделяется на </a:t>
            </a:r>
            <a:r>
              <a:rPr lang="ru-RU" dirty="0" err="1"/>
              <a:t>преренальную</a:t>
            </a:r>
            <a:r>
              <a:rPr lang="ru-RU" dirty="0"/>
              <a:t>, ренальную и </a:t>
            </a:r>
            <a:r>
              <a:rPr lang="ru-RU" dirty="0" err="1"/>
              <a:t>постренальную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err="1"/>
              <a:t>Преренальная</a:t>
            </a:r>
            <a:r>
              <a:rPr lang="ru-RU" b="1" dirty="0"/>
              <a:t> протеинурия </a:t>
            </a:r>
            <a:r>
              <a:rPr lang="ru-RU" dirty="0"/>
              <a:t>(или перегрузочная) устанавливается при повышенном содержании в плазме крови низкомолекулярных белков, таких, как легкие цепи иммуноглобулинов (белок </a:t>
            </a:r>
            <a:r>
              <a:rPr lang="ru-RU" dirty="0" err="1"/>
              <a:t>БенсДжонса</a:t>
            </a:r>
            <a:r>
              <a:rPr lang="ru-RU" dirty="0"/>
              <a:t>), миоглобин, гемоглобин, лизоцим. Эти белки легко проходят через клубочковый фильтр, но не полностью </a:t>
            </a:r>
            <a:r>
              <a:rPr lang="ru-RU" dirty="0" err="1"/>
              <a:t>реабсорбируются</a:t>
            </a:r>
            <a:r>
              <a:rPr lang="ru-RU" dirty="0"/>
              <a:t> </a:t>
            </a:r>
            <a:r>
              <a:rPr lang="ru-RU" dirty="0" err="1"/>
              <a:t>канальцевым</a:t>
            </a:r>
            <a:r>
              <a:rPr lang="ru-RU" dirty="0"/>
              <a:t> эпителием. Такой вид протеинурии развивается при </a:t>
            </a:r>
            <a:r>
              <a:rPr lang="ru-RU" dirty="0" err="1"/>
              <a:t>миеломной</a:t>
            </a:r>
            <a:r>
              <a:rPr lang="ru-RU" dirty="0"/>
              <a:t> болезни, моноцитарном лейкозе, </a:t>
            </a:r>
            <a:r>
              <a:rPr lang="ru-RU" dirty="0" err="1"/>
              <a:t>рабдомиолизе</a:t>
            </a:r>
            <a:r>
              <a:rPr lang="ru-RU" dirty="0"/>
              <a:t>, внутрисосудистом гемолизе и др. Размер </a:t>
            </a:r>
            <a:r>
              <a:rPr lang="ru-RU" dirty="0" err="1"/>
              <a:t>преренальной</a:t>
            </a:r>
            <a:r>
              <a:rPr lang="ru-RU" dirty="0"/>
              <a:t> протеинурии может достигать 20 г белка/сутки.</a:t>
            </a:r>
          </a:p>
          <a:p>
            <a:r>
              <a:rPr lang="ru-RU" b="1" dirty="0"/>
              <a:t>Ренальная протеинурия </a:t>
            </a:r>
            <a:r>
              <a:rPr lang="ru-RU" dirty="0"/>
              <a:t>может быть связана с поражением как клубочков, так и канальцев. Она развивается при </a:t>
            </a:r>
            <a:r>
              <a:rPr lang="ru-RU" dirty="0" err="1"/>
              <a:t>гломерулонефритах</a:t>
            </a:r>
            <a:r>
              <a:rPr lang="ru-RU" dirty="0"/>
              <a:t>, интерстициальном нефрите, </a:t>
            </a:r>
            <a:r>
              <a:rPr lang="ru-RU" dirty="0" err="1"/>
              <a:t>пиелонефрите</a:t>
            </a:r>
            <a:r>
              <a:rPr lang="ru-RU" dirty="0"/>
              <a:t>, амилоидозе, остром </a:t>
            </a:r>
            <a:r>
              <a:rPr lang="ru-RU" dirty="0" err="1"/>
              <a:t>канальцевом</a:t>
            </a:r>
            <a:r>
              <a:rPr lang="ru-RU" dirty="0"/>
              <a:t> некрозе, </a:t>
            </a:r>
            <a:r>
              <a:rPr lang="ru-RU" dirty="0" err="1"/>
              <a:t>тубулопатиях</a:t>
            </a:r>
            <a:r>
              <a:rPr lang="ru-RU" dirty="0"/>
              <a:t> и некоторых других заболеваниях. Выделение белка с мочой колеблется в пределах 1-3 г белка/сутки и выше. Если оно превышает 3 г белка/сутки, развивается нефротический синдром.</a:t>
            </a:r>
          </a:p>
          <a:p>
            <a:r>
              <a:rPr lang="ru-RU" b="1" dirty="0" err="1"/>
              <a:t>Постренальная</a:t>
            </a:r>
            <a:r>
              <a:rPr lang="ru-RU" b="1" dirty="0"/>
              <a:t> протеинурия </a:t>
            </a:r>
            <a:r>
              <a:rPr lang="ru-RU" dirty="0"/>
              <a:t>(</a:t>
            </a:r>
            <a:r>
              <a:rPr lang="ru-RU" dirty="0" err="1"/>
              <a:t>внепочечная</a:t>
            </a:r>
            <a:r>
              <a:rPr lang="ru-RU" dirty="0"/>
              <a:t>) регистрируется при заболеваниях мочевыводящих путей, она обусловлена поступлением в мочу экссудата.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387424"/>
            <a:ext cx="8229600" cy="6620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710140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Гематурия </a:t>
            </a:r>
            <a:r>
              <a:rPr lang="ru-RU" dirty="0"/>
              <a:t>(от греч. </a:t>
            </a:r>
            <a:r>
              <a:rPr lang="ru-RU" i="1" dirty="0" err="1"/>
              <a:t>haima</a:t>
            </a:r>
            <a:r>
              <a:rPr lang="ru-RU" i="1" dirty="0"/>
              <a:t> </a:t>
            </a:r>
            <a:r>
              <a:rPr lang="ru-RU" dirty="0"/>
              <a:t>- кровь) - присутствие крови в моче. Различают микро- и </a:t>
            </a:r>
            <a:r>
              <a:rPr lang="ru-RU" dirty="0" err="1"/>
              <a:t>макрогематурию</a:t>
            </a:r>
            <a:r>
              <a:rPr lang="ru-RU" dirty="0"/>
              <a:t>. </a:t>
            </a:r>
            <a:r>
              <a:rPr lang="ru-RU" dirty="0" err="1"/>
              <a:t>Микрогематурия</a:t>
            </a:r>
            <a:r>
              <a:rPr lang="ru-RU" dirty="0"/>
              <a:t> не изменяет цвета мочи, ее можно выявить только при микроскопии осадка или с помощью индикаторной полоски. </a:t>
            </a:r>
            <a:r>
              <a:rPr lang="ru-RU" dirty="0" err="1"/>
              <a:t>Макрогематурия</a:t>
            </a:r>
            <a:r>
              <a:rPr lang="ru-RU" dirty="0"/>
              <a:t> придает моче цвет мясных помоев. Причины развития гематурии разнообразны: 1) заболевания почек - </a:t>
            </a:r>
            <a:r>
              <a:rPr lang="ru-RU" dirty="0" err="1"/>
              <a:t>гломерулонефрит</a:t>
            </a:r>
            <a:r>
              <a:rPr lang="ru-RU" dirty="0"/>
              <a:t>, </a:t>
            </a:r>
            <a:r>
              <a:rPr lang="ru-RU" dirty="0" err="1"/>
              <a:t>тубулоинтерстициальный</a:t>
            </a:r>
            <a:r>
              <a:rPr lang="ru-RU" dirty="0"/>
              <a:t> нефрит, </a:t>
            </a:r>
            <a:r>
              <a:rPr lang="ru-RU" dirty="0" err="1"/>
              <a:t>поликистоз</a:t>
            </a:r>
            <a:r>
              <a:rPr lang="ru-RU" dirty="0"/>
              <a:t>, поражение почек при системной красной волчанке, пурпуре </a:t>
            </a:r>
            <a:r>
              <a:rPr lang="ru-RU" dirty="0" err="1"/>
              <a:t>Шенлейна-Геноха</a:t>
            </a:r>
            <a:r>
              <a:rPr lang="ru-RU" dirty="0"/>
              <a:t>, туберкулезе и др.; 2) повреждения мочевыводящих путей при </a:t>
            </a:r>
            <a:r>
              <a:rPr lang="ru-RU" dirty="0" err="1"/>
              <a:t>почечно-каменной</a:t>
            </a:r>
            <a:r>
              <a:rPr lang="ru-RU" dirty="0"/>
              <a:t> болезни, </a:t>
            </a:r>
            <a:r>
              <a:rPr lang="ru-RU" dirty="0" err="1"/>
              <a:t>уролитиазе</a:t>
            </a:r>
            <a:r>
              <a:rPr lang="ru-RU" dirty="0"/>
              <a:t>, травмах, развитии опухолей и др. Гематурия иногда обнаруживается при больших физических нагрузках.</a:t>
            </a:r>
          </a:p>
          <a:p>
            <a:r>
              <a:rPr lang="ru-RU" b="1" dirty="0" err="1"/>
              <a:t>Цилиндрурия</a:t>
            </a:r>
            <a:r>
              <a:rPr lang="ru-RU" b="1" dirty="0"/>
              <a:t> </a:t>
            </a:r>
            <a:r>
              <a:rPr lang="ru-RU" dirty="0"/>
              <a:t>- присутствие в осадке мочи плотных масс, подобных слепкам почечных канальцев, в которых они формируются.</a:t>
            </a:r>
          </a:p>
          <a:p>
            <a:r>
              <a:rPr lang="ru-RU" dirty="0"/>
              <a:t>В зависимости от состава различают цилиндры гиалиновые, зернистые, эпителиальные, жировые, восковидные, гемоглобиновые, </a:t>
            </a:r>
            <a:r>
              <a:rPr lang="ru-RU" dirty="0" err="1"/>
              <a:t>эритроцитарные</a:t>
            </a:r>
            <a:r>
              <a:rPr lang="ru-RU" dirty="0"/>
              <a:t> и лейкоцитарные. Матрицей цилиндров являются белки. Гиалиновые цилиндры состоят почти исключительно из белка </a:t>
            </a:r>
            <a:r>
              <a:rPr lang="ru-RU" dirty="0" err="1"/>
              <a:t>Тамма-Хорсфалля</a:t>
            </a:r>
            <a:r>
              <a:rPr lang="ru-RU" dirty="0"/>
              <a:t>, иногда они обнаруживаются в моче здоровых людей. В состав других цилиндров также входят белки почечного или плазменного происхождения. Присутствие цилиндров, как правило, свидетельствует о заболевании почек (</a:t>
            </a:r>
            <a:r>
              <a:rPr lang="ru-RU" dirty="0" err="1"/>
              <a:t>гломерулонефриты</a:t>
            </a:r>
            <a:r>
              <a:rPr lang="ru-RU" dirty="0"/>
              <a:t>, острый некроз почек, амилоидоз, </a:t>
            </a:r>
            <a:r>
              <a:rPr lang="ru-RU" dirty="0" err="1"/>
              <a:t>пиелонефрит</a:t>
            </a:r>
            <a:r>
              <a:rPr lang="ru-RU" dirty="0"/>
              <a:t> и др.).</a:t>
            </a:r>
          </a:p>
          <a:p>
            <a:r>
              <a:rPr lang="ru-RU" b="1" dirty="0" err="1"/>
              <a:t>Лейкоцитурия</a:t>
            </a:r>
            <a:r>
              <a:rPr lang="ru-RU" b="1" dirty="0"/>
              <a:t> </a:t>
            </a:r>
            <a:r>
              <a:rPr lang="ru-RU" dirty="0"/>
              <a:t>- присутствие в моче лейкоцитов в количестве более 5 в поле зрения микроскопа. Выявляется при остром и хроническом </a:t>
            </a:r>
            <a:r>
              <a:rPr lang="ru-RU" dirty="0" err="1"/>
              <a:t>пиелонефрите</a:t>
            </a:r>
            <a:r>
              <a:rPr lang="ru-RU" dirty="0"/>
              <a:t> и воспалительных процессах в мочевыводящих путях.</a:t>
            </a:r>
          </a:p>
          <a:p>
            <a:r>
              <a:rPr lang="ru-RU" dirty="0"/>
              <a:t>К изменениям состава мочи, не связанным с заболеваниями почек, относятся билирубинурия, гемоглобинурия, </a:t>
            </a:r>
            <a:r>
              <a:rPr lang="ru-RU" dirty="0" err="1"/>
              <a:t>кетонурия</a:t>
            </a:r>
            <a:r>
              <a:rPr lang="ru-RU" dirty="0"/>
              <a:t>; </a:t>
            </a:r>
            <a:r>
              <a:rPr lang="ru-RU" dirty="0" err="1"/>
              <a:t>глюкозурия</a:t>
            </a:r>
            <a:r>
              <a:rPr lang="ru-RU" dirty="0"/>
              <a:t> и </a:t>
            </a:r>
            <a:r>
              <a:rPr lang="ru-RU" dirty="0" err="1"/>
              <a:t>аминоацидурия</a:t>
            </a:r>
            <a:r>
              <a:rPr lang="ru-RU" dirty="0"/>
              <a:t> наблюдаются как при заболеваниях почек (</a:t>
            </a:r>
            <a:r>
              <a:rPr lang="ru-RU" dirty="0" err="1"/>
              <a:t>тубулопатиях</a:t>
            </a:r>
            <a:r>
              <a:rPr lang="ru-RU" dirty="0"/>
              <a:t>), так и при заболеваниях других органов (сахарный диабет, заболевания печени).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ХАРАКТЕРИСТИКА ПРОЦЕССОВ, ЛЕЖАЩИХ В ОСНОВЕ РАБОТЫ ПОЧЕК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Почки выполняют свои гомеостатические функции и образуют мочу </a:t>
            </a:r>
            <a:r>
              <a:rPr lang="ru-RU" dirty="0" smtClean="0"/>
              <a:t>посредством: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фильтрации </a:t>
            </a:r>
            <a:r>
              <a:rPr lang="ru-RU" dirty="0"/>
              <a:t>составных компонентов </a:t>
            </a:r>
            <a:r>
              <a:rPr lang="ru-RU" dirty="0" smtClean="0"/>
              <a:t>плазмы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dirty="0" err="1"/>
              <a:t>реабсорбции</a:t>
            </a:r>
            <a:r>
              <a:rPr lang="ru-RU" dirty="0"/>
              <a:t>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секреции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синтеза </a:t>
            </a:r>
            <a:r>
              <a:rPr lang="ru-RU" dirty="0"/>
              <a:t>ряда </a:t>
            </a:r>
            <a:r>
              <a:rPr lang="ru-RU" dirty="0" smtClean="0"/>
              <a:t>веществ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>
            <a:noAutofit/>
          </a:bodyPr>
          <a:lstStyle/>
          <a:p>
            <a:r>
              <a:rPr lang="ru-RU" sz="3600" b="1" dirty="0" err="1">
                <a:solidFill>
                  <a:srgbClr val="FF0000"/>
                </a:solidFill>
              </a:rPr>
              <a:t>Экстраренальные</a:t>
            </a:r>
            <a:r>
              <a:rPr lang="ru-RU" sz="3600" b="1" dirty="0">
                <a:solidFill>
                  <a:srgbClr val="FF0000"/>
                </a:solidFill>
              </a:rPr>
              <a:t> нарушения при заболеваниях почек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/>
              <a:t>гиперазотемия</a:t>
            </a:r>
            <a:r>
              <a:rPr lang="ru-RU" dirty="0"/>
              <a:t> (повышение содержания в сыворотке крови </a:t>
            </a:r>
            <a:r>
              <a:rPr lang="ru-RU" dirty="0" err="1"/>
              <a:t>креатинина</a:t>
            </a:r>
            <a:r>
              <a:rPr lang="ru-RU" dirty="0"/>
              <a:t>, мочевины, мочевой кислоты и других метаболитов белкового и пуринового обменов);</a:t>
            </a:r>
          </a:p>
          <a:p>
            <a:r>
              <a:rPr lang="ru-RU" dirty="0" smtClean="0"/>
              <a:t> </a:t>
            </a:r>
            <a:r>
              <a:rPr lang="ru-RU" dirty="0"/>
              <a:t> нарушения обмена электролитов (</a:t>
            </a:r>
            <a:r>
              <a:rPr lang="ru-RU" dirty="0" err="1"/>
              <a:t>гипер</a:t>
            </a:r>
            <a:r>
              <a:rPr lang="ru-RU" dirty="0"/>
              <a:t>- и </a:t>
            </a:r>
            <a:r>
              <a:rPr lang="ru-RU" dirty="0" err="1"/>
              <a:t>гипокалиемия</a:t>
            </a:r>
            <a:r>
              <a:rPr lang="ru-RU" dirty="0"/>
              <a:t>, </a:t>
            </a:r>
            <a:r>
              <a:rPr lang="ru-RU" dirty="0" err="1"/>
              <a:t>гипокальциемия</a:t>
            </a:r>
            <a:r>
              <a:rPr lang="ru-RU" dirty="0"/>
              <a:t>, </a:t>
            </a:r>
            <a:r>
              <a:rPr lang="ru-RU" dirty="0" err="1"/>
              <a:t>гиперфосфатемия</a:t>
            </a:r>
            <a:r>
              <a:rPr lang="ru-RU" dirty="0"/>
              <a:t>, </a:t>
            </a:r>
            <a:r>
              <a:rPr lang="ru-RU" dirty="0" err="1"/>
              <a:t>гипермагниемия</a:t>
            </a:r>
            <a:r>
              <a:rPr lang="ru-RU" dirty="0"/>
              <a:t> </a:t>
            </a:r>
            <a:r>
              <a:rPr lang="ru-RU" dirty="0" err="1"/>
              <a:t>и</a:t>
            </a:r>
            <a:r>
              <a:rPr lang="ru-RU" dirty="0"/>
              <a:t> др.);</a:t>
            </a:r>
          </a:p>
          <a:p>
            <a:r>
              <a:rPr lang="ru-RU" dirty="0" smtClean="0"/>
              <a:t> </a:t>
            </a:r>
            <a:r>
              <a:rPr lang="ru-RU" dirty="0"/>
              <a:t> </a:t>
            </a:r>
            <a:r>
              <a:rPr lang="ru-RU" dirty="0" err="1"/>
              <a:t>гипопротеинемия</a:t>
            </a:r>
            <a:r>
              <a:rPr lang="ru-RU" dirty="0"/>
              <a:t> и </a:t>
            </a:r>
            <a:r>
              <a:rPr lang="ru-RU" dirty="0" err="1"/>
              <a:t>диспротеинемия</a:t>
            </a:r>
            <a:r>
              <a:rPr lang="ru-RU" dirty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 нарушение кислотно-основного состояния (метаболический ацидоз);</a:t>
            </a:r>
          </a:p>
          <a:p>
            <a:r>
              <a:rPr lang="ru-RU" dirty="0" smtClean="0"/>
              <a:t> </a:t>
            </a:r>
            <a:r>
              <a:rPr lang="ru-RU" dirty="0"/>
              <a:t> </a:t>
            </a:r>
            <a:r>
              <a:rPr lang="ru-RU" dirty="0" err="1" smtClean="0"/>
              <a:t>гипо</a:t>
            </a:r>
            <a:r>
              <a:rPr lang="ru-RU" dirty="0" smtClean="0"/>
              <a:t> или </a:t>
            </a:r>
            <a:r>
              <a:rPr lang="ru-RU" dirty="0" err="1"/>
              <a:t>гипергидратация</a:t>
            </a:r>
            <a:r>
              <a:rPr lang="ru-RU" dirty="0"/>
              <a:t> с развитием отеков и водянок;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Экстраренальные</a:t>
            </a:r>
            <a:r>
              <a:rPr lang="ru-RU" b="1" dirty="0" smtClean="0">
                <a:solidFill>
                  <a:srgbClr val="FF0000"/>
                </a:solidFill>
              </a:rPr>
              <a:t> нарушения при заболеваниях почек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err="1"/>
              <a:t>остеопороз</a:t>
            </a:r>
            <a:r>
              <a:rPr lang="ru-RU" sz="8000" dirty="0"/>
              <a:t> и остеомаляция;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неврологические расстройства (судороги, спутанность сознания, кома и др.);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эндокринные нарушения (</a:t>
            </a:r>
            <a:r>
              <a:rPr lang="ru-RU" sz="8000" dirty="0" err="1"/>
              <a:t>гиперпаратиреоз</a:t>
            </a:r>
            <a:r>
              <a:rPr lang="ru-RU" sz="8000" dirty="0"/>
              <a:t>, </a:t>
            </a:r>
            <a:r>
              <a:rPr lang="ru-RU" sz="8000" dirty="0" err="1"/>
              <a:t>гиперпролактинемия</a:t>
            </a:r>
            <a:r>
              <a:rPr lang="ru-RU" sz="8000" dirty="0"/>
              <a:t> и др.);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артериальная гипертония; в механизме ее развития играют роль </a:t>
            </a:r>
            <a:r>
              <a:rPr lang="ru-RU" sz="8000" dirty="0" err="1"/>
              <a:t>гипергидратация</a:t>
            </a:r>
            <a:r>
              <a:rPr lang="ru-RU" sz="8000" dirty="0"/>
              <a:t> и </a:t>
            </a:r>
            <a:r>
              <a:rPr lang="ru-RU" sz="8000" dirty="0" err="1"/>
              <a:t>гипернатриемия</a:t>
            </a:r>
            <a:r>
              <a:rPr lang="ru-RU" sz="8000" dirty="0"/>
              <a:t> </a:t>
            </a:r>
            <a:r>
              <a:rPr lang="ru-RU" sz="8000" dirty="0" err="1"/>
              <a:t>и</a:t>
            </a:r>
            <a:r>
              <a:rPr lang="ru-RU" sz="8000" dirty="0"/>
              <a:t> в ряде случаев - активация РААС;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левожелудочковая недостаточность, остановка сердца под действием </a:t>
            </a:r>
            <a:r>
              <a:rPr lang="ru-RU" sz="8000" dirty="0" err="1"/>
              <a:t>гиперкалиемии</a:t>
            </a:r>
            <a:r>
              <a:rPr lang="ru-RU" sz="8000" dirty="0"/>
              <a:t>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анемия (</a:t>
            </a:r>
            <a:r>
              <a:rPr lang="ru-RU" sz="8000" dirty="0" err="1"/>
              <a:t>гипорегенеративная</a:t>
            </a:r>
            <a:r>
              <a:rPr lang="ru-RU" sz="8000" dirty="0"/>
              <a:t>, </a:t>
            </a:r>
            <a:r>
              <a:rPr lang="ru-RU" sz="8000" dirty="0" err="1"/>
              <a:t>нормо</a:t>
            </a:r>
            <a:r>
              <a:rPr lang="ru-RU" sz="8000" dirty="0"/>
              <a:t>-, реже </a:t>
            </a:r>
            <a:r>
              <a:rPr lang="ru-RU" sz="8000" dirty="0" err="1"/>
              <a:t>микроцитарная</a:t>
            </a:r>
            <a:r>
              <a:rPr lang="ru-RU" sz="8000" dirty="0"/>
              <a:t>, </a:t>
            </a:r>
            <a:r>
              <a:rPr lang="ru-RU" sz="8000" dirty="0" err="1"/>
              <a:t>гипоили</a:t>
            </a:r>
            <a:r>
              <a:rPr lang="ru-RU" sz="8000" dirty="0"/>
              <a:t> </a:t>
            </a:r>
            <a:r>
              <a:rPr lang="ru-RU" sz="8000" dirty="0" err="1"/>
              <a:t>нормохромная</a:t>
            </a:r>
            <a:r>
              <a:rPr lang="ru-RU" sz="8000" dirty="0"/>
              <a:t>); в механизме развития анемии играют роль угнетение </a:t>
            </a:r>
            <a:r>
              <a:rPr lang="ru-RU" sz="8000" dirty="0" err="1"/>
              <a:t>эритропоэза</a:t>
            </a:r>
            <a:r>
              <a:rPr lang="ru-RU" sz="8000" dirty="0"/>
              <a:t> вследствие недостаточного образования </a:t>
            </a:r>
            <a:r>
              <a:rPr lang="ru-RU" sz="8000" dirty="0" err="1"/>
              <a:t>эритропоэтина</a:t>
            </a:r>
            <a:r>
              <a:rPr lang="ru-RU" sz="8000" dirty="0"/>
              <a:t> и токсического действия «средних молекул», повышенное разрушение эритроцитов вследствие понижения их осмотической и механической </a:t>
            </a:r>
            <a:r>
              <a:rPr lang="ru-RU" sz="8000" dirty="0" err="1"/>
              <a:t>резистентности</a:t>
            </a:r>
            <a:r>
              <a:rPr lang="ru-RU" sz="8000" dirty="0"/>
              <a:t>, а также кровотечения;</a:t>
            </a:r>
          </a:p>
          <a:p>
            <a:r>
              <a:rPr lang="ru-RU" sz="8000" dirty="0" smtClean="0"/>
              <a:t> </a:t>
            </a:r>
            <a:r>
              <a:rPr lang="ru-RU" sz="8000" dirty="0"/>
              <a:t> иммунодепрессия (угнетение гуморального и клеточного иммунитета), снижение фагоцитарной активности лейкоцитов</a:t>
            </a:r>
            <a:r>
              <a:rPr lang="ru-RU" sz="8000" dirty="0" smtClean="0"/>
              <a:t>.</a:t>
            </a:r>
          </a:p>
          <a:p>
            <a:pPr>
              <a:buNone/>
            </a:pPr>
            <a:r>
              <a:rPr lang="ru-RU" sz="8000" u="sng" dirty="0" smtClean="0"/>
              <a:t>Большинство </a:t>
            </a:r>
            <a:r>
              <a:rPr lang="ru-RU" sz="8000" u="sng" dirty="0"/>
              <a:t>указанных явлений обнаруживаются </a:t>
            </a:r>
            <a:r>
              <a:rPr lang="ru-RU" sz="8000" u="sng" dirty="0" smtClean="0"/>
              <a:t>при ОПН и ХПН, </a:t>
            </a:r>
            <a:r>
              <a:rPr lang="ru-RU" sz="8000" u="sng" dirty="0"/>
              <a:t>менее часто они возникают при остром и хроническом </a:t>
            </a:r>
            <a:r>
              <a:rPr lang="ru-RU" sz="8000" u="sng" dirty="0" err="1"/>
              <a:t>гломерулонефрите</a:t>
            </a:r>
            <a:r>
              <a:rPr lang="ru-RU" sz="8000" u="sng" dirty="0"/>
              <a:t>, различных нефропатиях.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Нефротический синдром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Этим термином обозначается </a:t>
            </a:r>
            <a:r>
              <a:rPr lang="ru-RU" b="1" dirty="0" err="1"/>
              <a:t>симптомокомплекс</a:t>
            </a:r>
            <a:r>
              <a:rPr lang="ru-RU" b="1" dirty="0"/>
              <a:t>, характеризующийся массивной протеинурией </a:t>
            </a:r>
            <a:r>
              <a:rPr lang="ru-RU" dirty="0"/>
              <a:t>(более 3 г белка/сутки), </a:t>
            </a:r>
            <a:r>
              <a:rPr lang="ru-RU" b="1" dirty="0" err="1"/>
              <a:t>гипо</a:t>
            </a:r>
            <a:r>
              <a:rPr lang="ru-RU" b="1" dirty="0"/>
              <a:t>- и </a:t>
            </a:r>
            <a:r>
              <a:rPr lang="ru-RU" b="1" dirty="0" err="1"/>
              <a:t>диспротеинемией</a:t>
            </a:r>
            <a:r>
              <a:rPr lang="ru-RU" b="1" dirty="0"/>
              <a:t>, </a:t>
            </a:r>
            <a:r>
              <a:rPr lang="ru-RU" b="1" dirty="0" err="1"/>
              <a:t>гиперлипидемией</a:t>
            </a:r>
            <a:r>
              <a:rPr lang="ru-RU" b="1" dirty="0"/>
              <a:t>, </a:t>
            </a:r>
            <a:r>
              <a:rPr lang="ru-RU" b="1" dirty="0" err="1"/>
              <a:t>гиперхолестеринемией</a:t>
            </a:r>
            <a:r>
              <a:rPr lang="ru-RU" b="1" dirty="0"/>
              <a:t>, распространенными отеками и водянкой серозных полостей.</a:t>
            </a:r>
            <a:endParaRPr lang="ru-RU" dirty="0"/>
          </a:p>
          <a:p>
            <a:r>
              <a:rPr lang="ru-RU" b="1" dirty="0"/>
              <a:t>По этиологии </a:t>
            </a:r>
            <a:r>
              <a:rPr lang="ru-RU" dirty="0"/>
              <a:t>различают первичный и вторичный нефротический синдром.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Нефротический синдром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Причиной развития </a:t>
            </a:r>
            <a:r>
              <a:rPr lang="ru-RU" b="1" dirty="0"/>
              <a:t>первичного нефротического синдрома </a:t>
            </a:r>
            <a:r>
              <a:rPr lang="ru-RU" dirty="0"/>
              <a:t>являются первично возникающие заболевания почек, такие, как </a:t>
            </a:r>
            <a:r>
              <a:rPr lang="ru-RU" dirty="0" err="1"/>
              <a:t>гломерулопатия</a:t>
            </a:r>
            <a:r>
              <a:rPr lang="ru-RU" dirty="0"/>
              <a:t> с минимальными изменениями в виде слияния малых ножек </a:t>
            </a:r>
            <a:r>
              <a:rPr lang="ru-RU" dirty="0" err="1"/>
              <a:t>подоцитов</a:t>
            </a:r>
            <a:r>
              <a:rPr lang="ru-RU" dirty="0"/>
              <a:t> (липоидный нефроз), мембранозный </a:t>
            </a:r>
            <a:r>
              <a:rPr lang="ru-RU" dirty="0" err="1"/>
              <a:t>гломерулонефрит</a:t>
            </a:r>
            <a:r>
              <a:rPr lang="ru-RU" dirty="0"/>
              <a:t>, </a:t>
            </a:r>
            <a:r>
              <a:rPr lang="ru-RU" dirty="0" err="1"/>
              <a:t>фокально-сегментарный</a:t>
            </a:r>
            <a:r>
              <a:rPr lang="ru-RU" dirty="0"/>
              <a:t> </a:t>
            </a:r>
            <a:r>
              <a:rPr lang="ru-RU" dirty="0" err="1"/>
              <a:t>гломерулосклероз</a:t>
            </a:r>
            <a:r>
              <a:rPr lang="ru-RU" dirty="0"/>
              <a:t>, </a:t>
            </a:r>
            <a:r>
              <a:rPr lang="ru-RU" dirty="0" err="1"/>
              <a:t>мембранозно-пролиферативный</a:t>
            </a:r>
            <a:r>
              <a:rPr lang="ru-RU" dirty="0"/>
              <a:t> </a:t>
            </a:r>
            <a:r>
              <a:rPr lang="ru-RU" dirty="0" err="1"/>
              <a:t>гломерулонефрит</a:t>
            </a:r>
            <a:r>
              <a:rPr lang="ru-RU" dirty="0"/>
              <a:t>.</a:t>
            </a:r>
          </a:p>
          <a:p>
            <a:r>
              <a:rPr lang="ru-RU" b="1" dirty="0"/>
              <a:t>Вторичный нефротический синдром </a:t>
            </a:r>
            <a:r>
              <a:rPr lang="ru-RU" dirty="0"/>
              <a:t>возникает при многих заболеваниях, в основном системного характера, при которых почки поражаются вторично. К числу таких заболеваний относятся сахарный диабет (диабетическая нефропатия), амилоидоз, злокачественные опухоли, коллагенозы (системная красная волчанка, склеродермия, ревматизм, узелковый периартериит), хронические инфекционные процессы в организме, паразитарные </a:t>
            </a:r>
            <a:r>
              <a:rPr lang="ru-RU" dirty="0" smtClean="0"/>
              <a:t>заболевания (</a:t>
            </a:r>
            <a:r>
              <a:rPr lang="ru-RU" dirty="0"/>
              <a:t>токсоплазмоз, </a:t>
            </a:r>
            <a:r>
              <a:rPr lang="ru-RU" dirty="0" err="1"/>
              <a:t>шистоматоз</a:t>
            </a:r>
            <a:r>
              <a:rPr lang="ru-RU" dirty="0"/>
              <a:t> и др.), аллергические заболевания (сывороточная болезнь и др.). Кроме этого вторичный нефротический синдром возникает при интоксикациях (золото, ртуть, висмут, </a:t>
            </a:r>
            <a:r>
              <a:rPr lang="ru-RU" dirty="0" err="1"/>
              <a:t>пенициламин</a:t>
            </a:r>
            <a:r>
              <a:rPr lang="ru-RU" dirty="0"/>
              <a:t>, нестероидные противовоспалительные средства, яды насекомых и змей), нефропатии беременных, тромбозе почечных сосудов и др.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Этиология нефротического синдрома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517632" cy="521744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 </a:t>
            </a:r>
            <a:r>
              <a:rPr lang="ru-RU" dirty="0"/>
              <a:t>значительной степени зависит от возраста. Наиболее частой причиной развития этого синдрома у детей является нефропатия с минимальными изменениями; у взрослых среди причин развития нефротического синдрома на первом месте стоит мембранозный </a:t>
            </a:r>
            <a:r>
              <a:rPr lang="ru-RU" dirty="0" err="1"/>
              <a:t>гломерулонефрит</a:t>
            </a:r>
            <a:r>
              <a:rPr lang="ru-RU" dirty="0"/>
              <a:t>; у людей старше 60 лет, наряду с мембранозным </a:t>
            </a:r>
            <a:r>
              <a:rPr lang="ru-RU" dirty="0" err="1"/>
              <a:t>гломерулонефритом</a:t>
            </a:r>
            <a:r>
              <a:rPr lang="ru-RU" dirty="0"/>
              <a:t>, развитие нефротического синдрома во многих случаях связано с диабетической нефропатией и другими системными заболеваниями, вторично нарушающими функцию почек.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Патогенез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507288" cy="557748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Во </a:t>
            </a:r>
            <a:r>
              <a:rPr lang="ru-RU" dirty="0"/>
              <a:t>всех случаях нефротического синдрома имеет место повышенная проницаемость базальной мембраны капилляров клубочков для белка. </a:t>
            </a:r>
            <a:r>
              <a:rPr lang="ru-RU" b="1" dirty="0"/>
              <a:t>Протеинурия </a:t>
            </a:r>
            <a:r>
              <a:rPr lang="ru-RU" dirty="0"/>
              <a:t>может иметь как селективный, так и неселективный </a:t>
            </a:r>
            <a:r>
              <a:rPr lang="ru-RU" dirty="0" smtClean="0"/>
              <a:t>характер. </a:t>
            </a:r>
            <a:r>
              <a:rPr lang="ru-RU" dirty="0"/>
              <a:t>Повышение проницаемости фильтрующих мембран клубочков связывают с повреждающим действием откладывающихся на них иммунных комплексов, а также </a:t>
            </a:r>
            <a:r>
              <a:rPr lang="ru-RU" dirty="0" err="1"/>
              <a:t>лизосомальных</a:t>
            </a:r>
            <a:r>
              <a:rPr lang="ru-RU" dirty="0"/>
              <a:t> ферментов и активных форм кислорода, выделяемых нейтрофилами и моноцитами. Кроме того, в плазме крови больных с нефротическим синдромом </a:t>
            </a:r>
            <a:r>
              <a:rPr lang="ru-RU" u="sng" dirty="0"/>
              <a:t>обнаружен фактор</a:t>
            </a:r>
            <a:r>
              <a:rPr lang="ru-RU" dirty="0"/>
              <a:t>, предположительно образуемый лимфоцитами, который повышает проницаемость клубочкового барьера.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При любом механизме повреждения происходит повышенное поступление белков плазмы крови, преимущественно альбуминов, в клубочковый фильтрат, и развивается резко выраженная протеинурия (более 3 г белка/сутки, в отдельных случаях - до 50 г белка/сутки). Следствием этого является </a:t>
            </a:r>
            <a:r>
              <a:rPr lang="ru-RU" b="1" dirty="0" err="1"/>
              <a:t>гипопротеинемия</a:t>
            </a:r>
            <a:r>
              <a:rPr lang="ru-RU" b="1" dirty="0"/>
              <a:t> </a:t>
            </a:r>
            <a:r>
              <a:rPr lang="ru-RU" dirty="0"/>
              <a:t>(менее 60 г белка/л), главным образом за счет снижения содержания альбуминов. Вызываемое </a:t>
            </a:r>
            <a:r>
              <a:rPr lang="ru-RU" dirty="0" err="1"/>
              <a:t>гипопротеинемией</a:t>
            </a:r>
            <a:r>
              <a:rPr lang="ru-RU" dirty="0"/>
              <a:t> падение коллоидно-осмотического давления сопровождается усиленным выходом жидкости из сосудов в межклеточное пространство и серозные полости тела и развитием </a:t>
            </a:r>
            <a:r>
              <a:rPr lang="ru-RU" dirty="0" err="1"/>
              <a:t>гиповолемии</a:t>
            </a:r>
            <a:r>
              <a:rPr lang="ru-RU" dirty="0"/>
              <a:t>, что, в свою очередь, вызывает повышение активности РААС и усиление продукции альдостерона; последний снижает экскрецию натрия с мочой и увеличивает его концентрацию в крови.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8686800" cy="586551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/>
              <a:t>Развитию </a:t>
            </a:r>
            <a:r>
              <a:rPr lang="ru-RU" sz="2400" dirty="0" err="1"/>
              <a:t>гипопротеинемии</a:t>
            </a:r>
            <a:r>
              <a:rPr lang="ru-RU" sz="2400" dirty="0"/>
              <a:t> при нефротическом синдроме, кроме протеинурии, способствуют повышенный выход белка в ткани в составе транссудата и потеря его через отечную слизистую кишечника. </a:t>
            </a:r>
            <a:r>
              <a:rPr lang="ru-RU" sz="2400" dirty="0" err="1"/>
              <a:t>Гипопротеинемия</a:t>
            </a:r>
            <a:r>
              <a:rPr lang="ru-RU" sz="2400" dirty="0"/>
              <a:t> сочетается с </a:t>
            </a:r>
            <a:r>
              <a:rPr lang="ru-RU" sz="2400" b="1" dirty="0" err="1">
                <a:solidFill>
                  <a:srgbClr val="FF0000"/>
                </a:solidFill>
              </a:rPr>
              <a:t>диспротеинемией</a:t>
            </a:r>
            <a:r>
              <a:rPr lang="ru-RU" sz="2400" b="1" dirty="0">
                <a:solidFill>
                  <a:srgbClr val="FF0000"/>
                </a:solidFill>
              </a:rPr>
              <a:t>, </a:t>
            </a:r>
            <a:r>
              <a:rPr lang="ru-RU" sz="2400" dirty="0"/>
              <a:t>так как наряду с альбуминами нередко снижается содержание в крови </a:t>
            </a:r>
            <a:r>
              <a:rPr lang="ru-RU" sz="2400" dirty="0" err="1"/>
              <a:t>γ-глобулинов</a:t>
            </a:r>
            <a:r>
              <a:rPr lang="ru-RU" sz="2400" dirty="0"/>
              <a:t>, которые также могут поступать в мочу. Вместе с тем развивается </a:t>
            </a:r>
            <a:r>
              <a:rPr lang="ru-RU" sz="2400" b="1" dirty="0" err="1">
                <a:solidFill>
                  <a:srgbClr val="FF0000"/>
                </a:solidFill>
              </a:rPr>
              <a:t>гиперлипидемия</a:t>
            </a:r>
            <a:r>
              <a:rPr lang="ru-RU" sz="2400" b="1" dirty="0"/>
              <a:t> </a:t>
            </a:r>
            <a:r>
              <a:rPr lang="ru-RU" sz="2400" dirty="0"/>
              <a:t>за счет повышения содержания </a:t>
            </a:r>
            <a:r>
              <a:rPr lang="ru-RU" sz="2400" dirty="0" err="1"/>
              <a:t>липопротеинов</a:t>
            </a:r>
            <a:r>
              <a:rPr lang="ru-RU" sz="2400" dirty="0"/>
              <a:t> низкой и очень низкой плотности (ЛПОНП) при нормальном или пониженном уровне </a:t>
            </a:r>
            <a:r>
              <a:rPr lang="ru-RU" sz="2400" dirty="0" err="1"/>
              <a:t>липопротеинов</a:t>
            </a:r>
            <a:r>
              <a:rPr lang="ru-RU" sz="2400" dirty="0"/>
              <a:t> высокой плотности. В плазме крови повышается содержание холестерина и </a:t>
            </a:r>
            <a:r>
              <a:rPr lang="ru-RU" sz="2400" dirty="0" err="1" smtClean="0"/>
              <a:t>триглицеридов</a:t>
            </a:r>
            <a:r>
              <a:rPr lang="ru-RU" sz="2400" dirty="0"/>
              <a:t>. За развитие </a:t>
            </a:r>
            <a:r>
              <a:rPr lang="ru-RU" sz="2400" dirty="0" err="1"/>
              <a:t>гиперлипидемии</a:t>
            </a:r>
            <a:r>
              <a:rPr lang="ru-RU" sz="2400" dirty="0"/>
              <a:t> ответственны два механизма: повышение продукции </a:t>
            </a:r>
            <a:r>
              <a:rPr lang="ru-RU" sz="2400" dirty="0" err="1"/>
              <a:t>липопротеинов</a:t>
            </a:r>
            <a:r>
              <a:rPr lang="ru-RU" sz="2400" dirty="0"/>
              <a:t> в печени и нарушение катаболизма </a:t>
            </a:r>
            <a:r>
              <a:rPr lang="ru-RU" sz="2400" dirty="0" err="1"/>
              <a:t>хиломикронов</a:t>
            </a:r>
            <a:r>
              <a:rPr lang="ru-RU" sz="2400" dirty="0"/>
              <a:t> и ЛПОНП. </a:t>
            </a:r>
            <a:r>
              <a:rPr lang="ru-RU" sz="2400" dirty="0" err="1"/>
              <a:t>Гиперхолестеринемия</a:t>
            </a:r>
            <a:r>
              <a:rPr lang="ru-RU" sz="2400" dirty="0"/>
              <a:t> и </a:t>
            </a:r>
            <a:r>
              <a:rPr lang="ru-RU" sz="2400" dirty="0" err="1"/>
              <a:t>гиперлипидемия</a:t>
            </a:r>
            <a:r>
              <a:rPr lang="ru-RU" sz="2400" dirty="0"/>
              <a:t> повышают риск развития у таких пациентов </a:t>
            </a:r>
            <a:r>
              <a:rPr lang="ru-RU" sz="2400" dirty="0" err="1"/>
              <a:t>сердечно-сосудистых</a:t>
            </a:r>
            <a:r>
              <a:rPr lang="ru-RU" sz="2400" dirty="0"/>
              <a:t> нарушений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b4_02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2160" y="365760"/>
            <a:ext cx="5059680" cy="6126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При нефротическом синдроме </a:t>
            </a:r>
            <a:r>
              <a:rPr lang="ru-RU" dirty="0"/>
              <a:t>многие транспортные белки, связывающие эндогенные и экзогенные субстанции, теряются с мочой. В связи с этим в плазме крови у больных с нефротическим синдромом понижен уровень ряда микроэлементов (</a:t>
            </a:r>
            <a:r>
              <a:rPr lang="ru-RU" dirty="0" err="1"/>
              <a:t>Fe</a:t>
            </a:r>
            <a:r>
              <a:rPr lang="ru-RU" dirty="0"/>
              <a:t>, </a:t>
            </a:r>
            <a:r>
              <a:rPr lang="ru-RU" dirty="0" err="1" smtClean="0"/>
              <a:t>Cu</a:t>
            </a:r>
            <a:r>
              <a:rPr lang="ru-RU" dirty="0" smtClean="0"/>
              <a:t> и </a:t>
            </a:r>
            <a:r>
              <a:rPr lang="ru-RU" dirty="0" err="1"/>
              <a:t>Zn</a:t>
            </a:r>
            <a:r>
              <a:rPr lang="ru-RU" dirty="0"/>
              <a:t>), метаболитов витамина D, </a:t>
            </a:r>
            <a:r>
              <a:rPr lang="ru-RU" dirty="0" err="1" smtClean="0"/>
              <a:t>тиреоидных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err="1"/>
              <a:t>стероидных</a:t>
            </a:r>
            <a:r>
              <a:rPr lang="ru-RU" dirty="0"/>
              <a:t> гормонов. Многие лекарства в плазме крови связаны с альбуминами, поэтому при </a:t>
            </a:r>
            <a:r>
              <a:rPr lang="ru-RU" dirty="0" err="1"/>
              <a:t>гипоальбуминемии</a:t>
            </a:r>
            <a:r>
              <a:rPr lang="ru-RU" dirty="0"/>
              <a:t> повышается количество свободно циркулирующих форм, что может повысить их токсичность.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Процесс фильтрации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осуществляется в начальной части нефрона - почечных клубочках, где </a:t>
            </a:r>
            <a:r>
              <a:rPr lang="ru-RU" dirty="0">
                <a:solidFill>
                  <a:srgbClr val="FF0000"/>
                </a:solidFill>
              </a:rPr>
              <a:t>образуется первичная </a:t>
            </a:r>
            <a:r>
              <a:rPr lang="ru-RU" dirty="0" smtClean="0">
                <a:solidFill>
                  <a:srgbClr val="FF0000"/>
                </a:solidFill>
              </a:rPr>
              <a:t>моча</a:t>
            </a:r>
          </a:p>
          <a:p>
            <a:pPr>
              <a:buNone/>
            </a:pPr>
            <a:r>
              <a:rPr lang="ru-RU" dirty="0"/>
              <a:t>В среднем фильтрационное давление составляет 18 мм </a:t>
            </a:r>
            <a:r>
              <a:rPr lang="ru-RU" dirty="0" err="1"/>
              <a:t>рт.ст</a:t>
            </a:r>
            <a:r>
              <a:rPr lang="ru-RU" dirty="0"/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>
              <a:buNone/>
            </a:pPr>
            <a:r>
              <a:rPr lang="ru-RU" dirty="0"/>
              <a:t>Развитие обширных </a:t>
            </a:r>
            <a:r>
              <a:rPr lang="ru-RU" b="1" dirty="0">
                <a:solidFill>
                  <a:srgbClr val="FF0000"/>
                </a:solidFill>
              </a:rPr>
              <a:t>отеков</a:t>
            </a:r>
            <a:r>
              <a:rPr lang="ru-RU" b="1" dirty="0"/>
              <a:t> </a:t>
            </a:r>
            <a:r>
              <a:rPr lang="ru-RU" dirty="0"/>
              <a:t>(вплоть до отека легких и мозга) и накопление транссудата в серозных полостях могут сопровождаться тяжелыми нарушениями функции жизненно важных органов и стать причиной летального исхода. Наряду с этим при нефротическом синдроме возникает ряд осложнений, являющихся факторами риска для таких больных.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/>
              <a:t>Главную опасность при нефротическом синдроме составляют </a:t>
            </a:r>
            <a:r>
              <a:rPr lang="ru-RU" b="1" dirty="0">
                <a:solidFill>
                  <a:srgbClr val="FF0000"/>
                </a:solidFill>
              </a:rPr>
              <a:t>тромбоэмболические осложнения. </a:t>
            </a:r>
            <a:r>
              <a:rPr lang="ru-RU" dirty="0"/>
              <a:t>У больных мембранозным </a:t>
            </a:r>
            <a:r>
              <a:rPr lang="ru-RU" dirty="0" err="1"/>
              <a:t>гломерулонефритом</a:t>
            </a:r>
            <a:r>
              <a:rPr lang="ru-RU" dirty="0"/>
              <a:t> часто возникает тромбоз почечной вены (у 20-30% взрослых пациентов); нередко происходит тромбоз глубоких вен голени. Другим опасным осложнением является эмболия легочной артерии. Артериальные тромбозы менее часты, но они могут привести к нарушению коронарного кровообращения, что повышает риск развития инфаркта миокарда.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Главными факторами</a:t>
            </a:r>
            <a:r>
              <a:rPr lang="ru-RU" dirty="0"/>
              <a:t>, ответственными за состояние </a:t>
            </a:r>
            <a:r>
              <a:rPr lang="ru-RU" dirty="0" err="1"/>
              <a:t>гиперкоагуляции</a:t>
            </a:r>
            <a:r>
              <a:rPr lang="ru-RU" dirty="0"/>
              <a:t> при нефротическом синдроме, являются повышение содержания </a:t>
            </a:r>
            <a:r>
              <a:rPr lang="ru-RU" dirty="0" err="1"/>
              <a:t>прокоагулянтов</a:t>
            </a:r>
            <a:r>
              <a:rPr lang="ru-RU" dirty="0"/>
              <a:t> - фибриногена и плазменных факторов V и VIII, снижение содержания антикоагулянта </a:t>
            </a:r>
            <a:r>
              <a:rPr lang="ru-RU" dirty="0" err="1"/>
              <a:t>антитромбина</a:t>
            </a:r>
            <a:r>
              <a:rPr lang="ru-RU" dirty="0"/>
              <a:t> III, ослабление активности </a:t>
            </a:r>
            <a:r>
              <a:rPr lang="ru-RU" dirty="0" err="1"/>
              <a:t>фибринолитической</a:t>
            </a:r>
            <a:r>
              <a:rPr lang="ru-RU" dirty="0"/>
              <a:t> системы вследствие снижения содержания </a:t>
            </a:r>
            <a:r>
              <a:rPr lang="ru-RU" dirty="0" err="1"/>
              <a:t>плазминогена</a:t>
            </a:r>
            <a:r>
              <a:rPr lang="ru-RU" dirty="0"/>
              <a:t> и повышение активности а</a:t>
            </a:r>
            <a:r>
              <a:rPr lang="ru-RU" baseline="-25000" dirty="0"/>
              <a:t>2</a:t>
            </a:r>
            <a:r>
              <a:rPr lang="ru-RU" dirty="0"/>
              <a:t>-антиплазмина; кроме того, происходит увеличение количества тромбоцитов и повышается их способность к адгезии и агрегации, что способствует нарушению </a:t>
            </a:r>
            <a:r>
              <a:rPr lang="ru-RU" dirty="0" err="1"/>
              <a:t>микроциркуляции</a:t>
            </a:r>
            <a:r>
              <a:rPr lang="ru-RU" dirty="0"/>
              <a:t> в различных органах и тканях.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Другую опасность для больных с нефротическим синдромом представляют </a:t>
            </a:r>
            <a:r>
              <a:rPr lang="ru-RU" dirty="0">
                <a:solidFill>
                  <a:srgbClr val="FF0000"/>
                </a:solidFill>
              </a:rPr>
              <a:t>инфекционные осложнения</a:t>
            </a:r>
            <a:r>
              <a:rPr lang="ru-RU" dirty="0"/>
              <a:t>. Ранее дети с этим синдромом умирали от бактериальной инфекции, в частности от пневмококкового перитонита. Повышенная чувствительность к бактериальной инфекции обусловлена снижением уровня иммуноглобулинов А и G вследствие потери их с мочой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Нередко происходит развитие </a:t>
            </a:r>
            <a:r>
              <a:rPr lang="ru-RU" b="1" dirty="0" err="1">
                <a:solidFill>
                  <a:srgbClr val="FF0000"/>
                </a:solidFill>
              </a:rPr>
              <a:t>гипокальцыцемии</a:t>
            </a:r>
            <a:r>
              <a:rPr lang="ru-RU" b="1" dirty="0"/>
              <a:t>, </a:t>
            </a:r>
            <a:r>
              <a:rPr lang="ru-RU" dirty="0"/>
              <a:t>что обусловлено потерей с мочой связанного с белком кальция и метаболитов витамина D и снижением продукции этого витамина в проксимальных канальцах нефронов. Следствием </a:t>
            </a:r>
            <a:r>
              <a:rPr lang="ru-RU" dirty="0" err="1"/>
              <a:t>гипокальциемии</a:t>
            </a:r>
            <a:r>
              <a:rPr lang="ru-RU" dirty="0"/>
              <a:t> является развитие </a:t>
            </a:r>
            <a:r>
              <a:rPr lang="ru-RU" dirty="0" err="1"/>
              <a:t>гиперпаратиреоза</a:t>
            </a:r>
            <a:r>
              <a:rPr lang="ru-RU" dirty="0"/>
              <a:t> и </a:t>
            </a:r>
            <a:r>
              <a:rPr lang="ru-RU" b="1" dirty="0" err="1">
                <a:solidFill>
                  <a:srgbClr val="FF0000"/>
                </a:solidFill>
              </a:rPr>
              <a:t>остеопороза</a:t>
            </a:r>
            <a:r>
              <a:rPr lang="ru-RU" b="1" dirty="0"/>
              <a:t>. </a:t>
            </a:r>
            <a:r>
              <a:rPr lang="ru-RU" dirty="0"/>
              <a:t>Из других осложнений следует указать на возможность развития острой почечной недостаточности в связи с резко выраженной </a:t>
            </a:r>
            <a:r>
              <a:rPr lang="ru-RU" dirty="0" err="1"/>
              <a:t>гиповолемией</a:t>
            </a:r>
            <a:r>
              <a:rPr lang="ru-RU" dirty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Ренальные показатели при нефротическом синдроме в значительной степени зависят от заболевания, на фоне которого он развился. В наиболее чистом виде они выражены при нефропатии с минимальными изменениями. При этом состоянии развивается </a:t>
            </a:r>
            <a:r>
              <a:rPr lang="ru-RU" b="1" dirty="0" err="1">
                <a:solidFill>
                  <a:srgbClr val="FF0000"/>
                </a:solidFill>
              </a:rPr>
              <a:t>олигурия</a:t>
            </a:r>
            <a:r>
              <a:rPr lang="ru-RU" b="1" dirty="0"/>
              <a:t>, </a:t>
            </a:r>
            <a:r>
              <a:rPr lang="ru-RU" dirty="0"/>
              <a:t>относительная плотность мочи повышена (1030-1050); кроме массивной протеинурии, регистрируется </a:t>
            </a:r>
            <a:r>
              <a:rPr lang="ru-RU" b="1" dirty="0" err="1">
                <a:solidFill>
                  <a:srgbClr val="FF0000"/>
                </a:solidFill>
              </a:rPr>
              <a:t>липидурия</a:t>
            </a:r>
            <a:r>
              <a:rPr lang="ru-RU" b="1" dirty="0"/>
              <a:t>; </a:t>
            </a:r>
            <a:r>
              <a:rPr lang="ru-RU" dirty="0"/>
              <a:t>в осадке мочи обнаруживаются гиалиновые, восковидные и эпителиальные цилиндры с жировыми включениями. При других вариантах нефротического синдрома в осадке мочи могут присутствовать эритроциты и лейкоциты. Массивная протеинурия повреждает эпителий канальцев, и это может сопровождаться развитием </a:t>
            </a:r>
            <a:r>
              <a:rPr lang="ru-RU" dirty="0" err="1"/>
              <a:t>глюкозурии</a:t>
            </a:r>
            <a:r>
              <a:rPr lang="ru-RU" dirty="0"/>
              <a:t>, </a:t>
            </a:r>
            <a:r>
              <a:rPr lang="ru-RU" dirty="0" err="1"/>
              <a:t>гипераминоацидурии</a:t>
            </a:r>
            <a:r>
              <a:rPr lang="ru-RU" dirty="0"/>
              <a:t>, фосфатурии, почечного </a:t>
            </a:r>
            <a:r>
              <a:rPr lang="ru-RU" dirty="0" err="1"/>
              <a:t>канальцевого</a:t>
            </a:r>
            <a:r>
              <a:rPr lang="ru-RU" dirty="0"/>
              <a:t> ацидоза; возникает состояние, подобное синдрому де Тони- </a:t>
            </a:r>
            <a:r>
              <a:rPr lang="ru-RU" dirty="0" err="1"/>
              <a:t>Дебре-Фанкони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Прогноз </a:t>
            </a:r>
            <a:r>
              <a:rPr lang="ru-RU" dirty="0">
                <a:solidFill>
                  <a:srgbClr val="FF0000"/>
                </a:solidFill>
              </a:rPr>
              <a:t>нефротического синдрома </a:t>
            </a:r>
            <a:r>
              <a:rPr lang="ru-RU" dirty="0"/>
              <a:t>благоприятен при нефропатии с минимальными изменениями (при условии своевременно начатого лечения). При нефротическом синдроме другой этиологии исход зависит от вида заболевания, возникших осложнений, возраста пациента, своевременности и правильности лечения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s://im0-tub-by.yandex.net/i?id=23b205ecd4fc0ab5e20d9b7f1c5670ca&amp;n=33&amp;h=190&amp;w=25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980728"/>
            <a:ext cx="5256584" cy="5040560"/>
          </a:xfrm>
          <a:prstGeom prst="rect">
            <a:avLst/>
          </a:prstGeom>
          <a:noFill/>
        </p:spPr>
      </p:pic>
      <p:pic>
        <p:nvPicPr>
          <p:cNvPr id="88068" name="Picture 4" descr="https://ds02.infourok.ru/uploads/ex/11ed/0007da1c-2b00d1c4/img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00" y="-136525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9"/>
            <a:ext cx="88924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Движущей силой</a:t>
            </a:r>
            <a:r>
              <a:rPr lang="ru-RU" sz="3200" dirty="0"/>
              <a:t>, обусловливающей процесс фильтрации, является </a:t>
            </a:r>
            <a:r>
              <a:rPr lang="ru-RU" sz="3200" dirty="0">
                <a:solidFill>
                  <a:srgbClr val="FF0000"/>
                </a:solidFill>
              </a:rPr>
              <a:t>фильтрационное давление</a:t>
            </a:r>
            <a:r>
              <a:rPr lang="ru-RU" sz="3200" dirty="0"/>
              <a:t>, которое создается в </a:t>
            </a:r>
            <a:r>
              <a:rPr lang="ru-RU" sz="3200" dirty="0">
                <a:solidFill>
                  <a:srgbClr val="FF0000"/>
                </a:solidFill>
              </a:rPr>
              <a:t>результате разности между 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1.</a:t>
            </a:r>
            <a:r>
              <a:rPr lang="ru-RU" sz="3200" b="1" dirty="0" smtClean="0"/>
              <a:t>гидростатическим </a:t>
            </a:r>
            <a:r>
              <a:rPr lang="ru-RU" sz="3200" b="1" dirty="0"/>
              <a:t>давлением в капиллярах клубочка </a:t>
            </a:r>
            <a:r>
              <a:rPr lang="ru-RU" sz="3200" dirty="0"/>
              <a:t>(50-55 мм </a:t>
            </a:r>
            <a:r>
              <a:rPr lang="ru-RU" sz="3200" dirty="0" err="1"/>
              <a:t>рт.ст</a:t>
            </a:r>
            <a:r>
              <a:rPr lang="ru-RU" sz="3200" dirty="0"/>
              <a:t>.), способствующим прохождению элементов плазмы крови через трехслойную мембрану в просвет капсулы </a:t>
            </a:r>
            <a:r>
              <a:rPr lang="ru-RU" sz="3200" dirty="0" err="1" smtClean="0"/>
              <a:t>Боумена</a:t>
            </a:r>
            <a:endParaRPr lang="ru-RU" sz="3200" dirty="0" smtClean="0"/>
          </a:p>
          <a:p>
            <a:r>
              <a:rPr lang="ru-RU" sz="3200" dirty="0" smtClean="0">
                <a:solidFill>
                  <a:srgbClr val="FF0000"/>
                </a:solidFill>
              </a:rPr>
              <a:t>2. </a:t>
            </a:r>
            <a:r>
              <a:rPr lang="ru-RU" sz="3200" dirty="0"/>
              <a:t>противоположно действующими силами, создаваемыми </a:t>
            </a:r>
            <a:r>
              <a:rPr lang="ru-RU" sz="3200" b="1" dirty="0" err="1"/>
              <a:t>онкотическим</a:t>
            </a:r>
            <a:r>
              <a:rPr lang="ru-RU" sz="3200" b="1" dirty="0"/>
              <a:t> давлением плазмы крови </a:t>
            </a:r>
            <a:r>
              <a:rPr lang="ru-RU" sz="3200" dirty="0"/>
              <a:t>(20-28 мм </a:t>
            </a:r>
            <a:r>
              <a:rPr lang="ru-RU" sz="3200" dirty="0" err="1"/>
              <a:t>рт.ст</a:t>
            </a:r>
            <a:r>
              <a:rPr lang="ru-RU" sz="3200" dirty="0"/>
              <a:t>.) и </a:t>
            </a:r>
            <a:r>
              <a:rPr lang="ru-RU" sz="3200" b="1" dirty="0"/>
              <a:t>давлением в капсуле </a:t>
            </a:r>
            <a:r>
              <a:rPr lang="ru-RU" sz="3200" b="1" dirty="0" err="1"/>
              <a:t>Боумена</a:t>
            </a:r>
            <a:r>
              <a:rPr lang="ru-RU" sz="3200" dirty="0"/>
              <a:t> (12 мм </a:t>
            </a:r>
            <a:r>
              <a:rPr lang="ru-RU" sz="3200" dirty="0" err="1"/>
              <a:t>рт.ст</a:t>
            </a:r>
            <a:r>
              <a:rPr lang="ru-RU" sz="3200" dirty="0"/>
              <a:t>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Скорость клубочковой фильтрации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устанавливается </a:t>
            </a:r>
            <a:r>
              <a:rPr lang="ru-RU" dirty="0"/>
              <a:t>путем определения </a:t>
            </a:r>
            <a:r>
              <a:rPr lang="ru-RU" b="1" dirty="0">
                <a:solidFill>
                  <a:srgbClr val="FF0000"/>
                </a:solidFill>
              </a:rPr>
              <a:t>клиренса веществ</a:t>
            </a:r>
            <a:r>
              <a:rPr lang="ru-RU" b="1" dirty="0"/>
              <a:t>, </a:t>
            </a:r>
            <a:r>
              <a:rPr lang="ru-RU" dirty="0"/>
              <a:t>которые в почках только фильтруются, но не </a:t>
            </a:r>
            <a:r>
              <a:rPr lang="ru-RU" dirty="0" err="1"/>
              <a:t>реабсорбируются</a:t>
            </a:r>
            <a:r>
              <a:rPr lang="ru-RU" dirty="0"/>
              <a:t> и </a:t>
            </a:r>
            <a:r>
              <a:rPr lang="ru-RU" dirty="0" err="1"/>
              <a:t>несекретируются</a:t>
            </a:r>
            <a:r>
              <a:rPr lang="ru-RU" dirty="0"/>
              <a:t> в почечных канальцах (таким, например, является полисахарид инулин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Клиренс (от англ. </a:t>
            </a:r>
            <a:r>
              <a:rPr lang="ru-RU" i="1" dirty="0" err="1"/>
              <a:t>clear</a:t>
            </a:r>
            <a:r>
              <a:rPr lang="ru-RU" i="1" dirty="0"/>
              <a:t> </a:t>
            </a:r>
            <a:r>
              <a:rPr lang="ru-RU" dirty="0"/>
              <a:t>- очищать) соответствует объему плазмы крови, который полностью очистился от данного вещества за 1 мин. Для определения клиренса необходимо установить концентрацию используемого вещества, например инулина, в моче (М) и плазме крови (К) и количество мочи (Д), выделившейся за 1 мин: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Клиренс = М/К </a:t>
            </a:r>
            <a:r>
              <a:rPr lang="ru-RU" dirty="0" err="1">
                <a:solidFill>
                  <a:srgbClr val="FF0000"/>
                </a:solidFill>
              </a:rPr>
              <a:t>х</a:t>
            </a:r>
            <a:r>
              <a:rPr lang="ru-RU" dirty="0">
                <a:solidFill>
                  <a:srgbClr val="FF0000"/>
                </a:solidFill>
              </a:rPr>
              <a:t> Д [мл/мин].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5490</Words>
  <Application>Microsoft Office PowerPoint</Application>
  <PresentationFormat>Экран (4:3)</PresentationFormat>
  <Paragraphs>247</Paragraphs>
  <Slides>76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Тема Office</vt:lpstr>
      <vt:lpstr>Клиническая патофизиология почек</vt:lpstr>
      <vt:lpstr>Патофизиология</vt:lpstr>
      <vt:lpstr>Патофизиология</vt:lpstr>
      <vt:lpstr>Основная задача патофизиологии</vt:lpstr>
      <vt:lpstr>Основное назначение почек - сохранение постоянства внутренней среды (гомеостаза) организма</vt:lpstr>
      <vt:lpstr>ХАРАКТЕРИСТИКА ПРОЦЕССОВ, ЛЕЖАЩИХ В ОСНОВЕ РАБОТЫ ПОЧЕК </vt:lpstr>
      <vt:lpstr>Процесс фильтрации</vt:lpstr>
      <vt:lpstr>Слайд 8</vt:lpstr>
      <vt:lpstr>Скорость клубочковой фильтрации</vt:lpstr>
      <vt:lpstr>Скорость клубочковой фильтрации</vt:lpstr>
      <vt:lpstr>Слайд 11</vt:lpstr>
      <vt:lpstr>Поступление этих веществ через стенку канальцев в интерстиций и затем в околоканальцевые капилляры осуществляется с помощью различных механизмов, таких, как: </vt:lpstr>
      <vt:lpstr>Слайд 13</vt:lpstr>
      <vt:lpstr>Слайд 14</vt:lpstr>
      <vt:lpstr>Процессы секреции</vt:lpstr>
      <vt:lpstr>Процессы разведения и концентрирования</vt:lpstr>
      <vt:lpstr>Слайд 17</vt:lpstr>
      <vt:lpstr>ПОКАЗАТЕЛИ ЭКСКРЕТОРНОЙ ФУНКЦИИ ПОЧЕК В НОРМЕ </vt:lpstr>
      <vt:lpstr>НЕЭКСКРЕТОРНЫЕ ФУНКЦИИ ПОЧЕК</vt:lpstr>
      <vt:lpstr>НЕЭКСКРЕТОРНЫЕ ФУНКЦИИ ПОЧЕК</vt:lpstr>
      <vt:lpstr>НЕЭКСКРЕТОРНЫЕ ФУНКЦИИ ПОЧЕК</vt:lpstr>
      <vt:lpstr>ОПРЕДЕЛЕНИЕ РАЗМЕРОВ ПОЧЕЧНОГО КРОВОТОКА</vt:lpstr>
      <vt:lpstr>Объем почечного кровотока</vt:lpstr>
      <vt:lpstr>НАРУШЕНИЕ КЛУБОЧКОВОЙ ФИЛЬТРАЦИИ</vt:lpstr>
      <vt:lpstr>Слайд 25</vt:lpstr>
      <vt:lpstr>Слайд 26</vt:lpstr>
      <vt:lpstr>Повышение объема фильтрации</vt:lpstr>
      <vt:lpstr>НАРУШЕНИЕ ФУНКЦИИ КАНАЛЬЦЕВ</vt:lpstr>
      <vt:lpstr>Тубулопатии</vt:lpstr>
      <vt:lpstr>Слайд 30</vt:lpstr>
      <vt:lpstr>Проксимальные тубулопатии</vt:lpstr>
      <vt:lpstr>Дистальные тубулопатии</vt:lpstr>
      <vt:lpstr>Обмен натрия</vt:lpstr>
      <vt:lpstr>Слайд 34</vt:lpstr>
      <vt:lpstr>Слайд 35</vt:lpstr>
      <vt:lpstr>В регуляции реабсорбции натрия в проксимальных канальцах играет роль также величина онкотического и гидростатического давления в околоканальцевых капиллярах</vt:lpstr>
      <vt:lpstr>Слайд 37</vt:lpstr>
      <vt:lpstr>Обмен калия</vt:lpstr>
      <vt:lpstr>Причинами избыточной потери калия с мочой могут быть: </vt:lpstr>
      <vt:lpstr>Задержка выведения калия почками</vt:lpstr>
      <vt:lpstr>Обмен кальция и фосфатов</vt:lpstr>
      <vt:lpstr>Обмен кальция и фосфатов</vt:lpstr>
      <vt:lpstr>Обмен кальция и фосфатов</vt:lpstr>
      <vt:lpstr>РОЛЬ ПОЧЕК В ОБМЕНЕ ВОДЫ И ЕГО НАРУШЕНИЯХ</vt:lpstr>
      <vt:lpstr>РОЛЬ ПОЧЕК В ОБМЕНЕ ВОДЫ И ЕГО НАРУШЕНИЯХ</vt:lpstr>
      <vt:lpstr>Слайд 46</vt:lpstr>
      <vt:lpstr>Слайд 47</vt:lpstr>
      <vt:lpstr>РОЛЬ ПОЧЕК В ПОДДЕРЖАНИИ КИСЛОТНООСНОВНОГО РАВНОВЕСИЯ И ЕГО НАРУШЕНИЯХ</vt:lpstr>
      <vt:lpstr>Слайд 49</vt:lpstr>
      <vt:lpstr>Нарушение способности к реабсорбции бикарбоната и экскреции водородных ионов лежит в основе развития почечного канальцевого ацидоза  (ПКА) </vt:lpstr>
      <vt:lpstr>Слайд 51</vt:lpstr>
      <vt:lpstr>Ренальные нарушения</vt:lpstr>
      <vt:lpstr>Слайд 53</vt:lpstr>
      <vt:lpstr>Слайд 54</vt:lpstr>
      <vt:lpstr>Протеинурия</vt:lpstr>
      <vt:lpstr>Слайд 56</vt:lpstr>
      <vt:lpstr>Слайд 57</vt:lpstr>
      <vt:lpstr>Слайд 58</vt:lpstr>
      <vt:lpstr>Слайд 59</vt:lpstr>
      <vt:lpstr>Экстраренальные нарушения при заболеваниях почек</vt:lpstr>
      <vt:lpstr>Экстраренальные нарушения при заболеваниях почек</vt:lpstr>
      <vt:lpstr>Нефротический синдром</vt:lpstr>
      <vt:lpstr>Нефротический синдром</vt:lpstr>
      <vt:lpstr>Этиология нефротического синдрома</vt:lpstr>
      <vt:lpstr>Патогенез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76</cp:revision>
  <dcterms:created xsi:type="dcterms:W3CDTF">2016-12-26T19:34:17Z</dcterms:created>
  <dcterms:modified xsi:type="dcterms:W3CDTF">2016-12-27T06:42:55Z</dcterms:modified>
</cp:coreProperties>
</file>