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313" r:id="rId30"/>
    <p:sldId id="315" r:id="rId31"/>
    <p:sldId id="287" r:id="rId32"/>
    <p:sldId id="288" r:id="rId33"/>
    <p:sldId id="289" r:id="rId34"/>
    <p:sldId id="290" r:id="rId35"/>
    <p:sldId id="295" r:id="rId36"/>
    <p:sldId id="312" r:id="rId37"/>
    <p:sldId id="291" r:id="rId38"/>
    <p:sldId id="292" r:id="rId39"/>
    <p:sldId id="293" r:id="rId40"/>
    <p:sldId id="294" r:id="rId41"/>
    <p:sldId id="297" r:id="rId42"/>
    <p:sldId id="296" r:id="rId43"/>
    <p:sldId id="310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-3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261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060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1436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413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7988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746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57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94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986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20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26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09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323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171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66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8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3ADD4-7B24-4120-8498-D8BA6FF66DE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467B6AE-C40F-4419-95CC-D2BCA7E629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98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898" y="269882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Гомельский государственный медицинский университет</a:t>
            </a:r>
            <a:b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нормальной и патологической физиологии</a:t>
            </a:r>
            <a:b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ЧАСТНАЯ </a:t>
            </a:r>
            <a:r>
              <a:rPr lang="ru-RU" sz="2900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ФИЗИОЛОГИЯ СЕНСОРНЫХ </a:t>
            </a:r>
            <a:r>
              <a:rPr lang="ru-RU" sz="2900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</a:t>
            </a:r>
            <a:r>
              <a:rPr lang="ru-RU" sz="3000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7087" y="2394647"/>
            <a:ext cx="5721308" cy="38249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1806" y="6304434"/>
            <a:ext cx="11771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Доцент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к.б.н. Висенберг </a:t>
            </a:r>
            <a:r>
              <a:rPr lang="ru-RU" sz="2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Юлия </a:t>
            </a:r>
            <a:r>
              <a:rPr lang="ru-RU" sz="20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Валерьевна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491" y="3684497"/>
            <a:ext cx="265199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1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8855"/>
            <a:ext cx="10515600" cy="790831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</a:p>
        </p:txBody>
      </p:sp>
      <p:pic>
        <p:nvPicPr>
          <p:cNvPr id="4098" name="Picture 2" descr="http://pwpt.ru/uploads/presentation_screenshots/aa404208ae7671e0974ddcb9cc251fe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60" y="1250585"/>
            <a:ext cx="5285288" cy="396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29848" y="147824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Оптическая система глаза состоит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прозрачной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РОГОВИЦЫ, ПЕРЕДНЕЙ И ЗАДНЕЙ КАМЕР,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заполненных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водянистой влагой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ХРУСТАЛИКА,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окруженного прозрачной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умкой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СТЕКЛОВИДНОГО ТЕЛА,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занимающего большую часть глазного яблока.</a:t>
            </a:r>
          </a:p>
        </p:txBody>
      </p:sp>
    </p:spTree>
    <p:extLst>
      <p:ext uri="{BB962C8B-B14F-4D97-AF65-F5344CB8AC3E}">
        <p14:creationId xmlns:p14="http://schemas.microsoft.com/office/powerpoint/2010/main" val="23626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3456"/>
            <a:ext cx="10515600" cy="5744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6756" y="865275"/>
            <a:ext cx="6888892" cy="52457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Роговица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прозрачное защитное и первое наружное образование на пути света, кривизна поверхности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которого определяет особенности преломления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светового пучка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Роговица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высокой оптической гомогенностью, пропускает и преломляет световые лучи и является составной частью светопреломляющего аппарата глаза.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РОГОВИЦЫ: 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Оптическая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преломляющая сила 43,0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дптр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Защитная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74" y="1441923"/>
            <a:ext cx="4344149" cy="257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9035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433" y="1308886"/>
            <a:ext cx="5638285" cy="33829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44912" y="715287"/>
            <a:ext cx="58076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Хрусталик (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lens</a:t>
            </a:r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его подвешивающим аппаратом анатомически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разделяет внутреннюю поверхность глаза на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две камеры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переднюю камеру, заполненную водянистой влагой, и заднюю камеру, заполненную стекловидным телом. Хрусталик представляет собой прозрачную двояковыпуклую эластичную линзу, которая находится сразу же за радужкой в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углублении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передней поверхности стекловидного тела.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Хрусталик – основной элемент аккомодации, его кривизна зависит от эластичности, сил натяжения, действующих на его сумку через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цинновые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связки. 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724" y="85038"/>
            <a:ext cx="10515600" cy="57398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287" y="1119870"/>
            <a:ext cx="5483574" cy="35180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43350" y="1119870"/>
            <a:ext cx="465437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прохождении лучей через глаз, они преломляются на четырех поверхностях раздела:</a:t>
            </a:r>
          </a:p>
          <a:p>
            <a:pPr algn="just"/>
            <a:r>
              <a:rPr lang="ru-RU" sz="2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Между воздухом и </a:t>
            </a:r>
            <a:r>
              <a:rPr lang="ru-RU" sz="2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роговицей; </a:t>
            </a:r>
            <a:endParaRPr lang="ru-RU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2.Между </a:t>
            </a:r>
            <a:r>
              <a:rPr lang="ru-RU" sz="2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роговицей и водянистой </a:t>
            </a:r>
            <a:r>
              <a:rPr lang="ru-RU" sz="2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влагой; </a:t>
            </a:r>
            <a:endParaRPr lang="ru-RU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Между водянистой влагой и </a:t>
            </a:r>
            <a:r>
              <a:rPr lang="ru-RU" sz="2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хрусталиком; </a:t>
            </a:r>
            <a:endParaRPr lang="ru-RU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Между хрусталиком и стекловидным </a:t>
            </a:r>
            <a:r>
              <a:rPr lang="ru-RU" sz="2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телом;</a:t>
            </a:r>
            <a:endParaRPr lang="ru-RU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28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822" y="126227"/>
            <a:ext cx="10515600" cy="656367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04086"/>
            <a:ext cx="10515600" cy="5163709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УЗЛОВАЯ ТОЧКА</a:t>
            </a:r>
            <a:r>
              <a:rPr lang="ru-RU" sz="20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 в оптической системе глаза, через которую лучи идут не преломляясь. Это то расстояние позади линзы, на котором параллельные пучки света сходятся в одной точке.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41" y="2686244"/>
            <a:ext cx="5069142" cy="2399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342" y="2266115"/>
            <a:ext cx="57150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487" y="126228"/>
            <a:ext cx="10515600" cy="6234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2444" y="1227439"/>
            <a:ext cx="8007177" cy="542731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РЕФРАКЦИЯ 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преломляющая </a:t>
            </a:r>
            <a:r>
              <a:rPr lang="ru-RU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сила, которая определяется кривизной линз - </a:t>
            </a:r>
            <a:r>
              <a:rPr lang="ru-RU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границей раздела двух сред с разными </a:t>
            </a:r>
            <a:r>
              <a:rPr lang="ru-RU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показателями преломления.</a:t>
            </a:r>
          </a:p>
          <a:p>
            <a:pPr marL="0" indent="0" algn="just">
              <a:buNone/>
            </a:pPr>
            <a:r>
              <a:rPr lang="ru-RU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Преломляющая </a:t>
            </a:r>
            <a:r>
              <a:rPr lang="ru-RU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линзы измеряется ее фокусным </a:t>
            </a:r>
            <a:r>
              <a:rPr lang="ru-RU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расстоянием.</a:t>
            </a:r>
          </a:p>
          <a:p>
            <a:pPr marL="0" indent="0" algn="just">
              <a:buNone/>
            </a:pPr>
            <a:r>
              <a:rPr lang="ru-RU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Оптическая </a:t>
            </a:r>
            <a:r>
              <a:rPr lang="ru-RU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глаза </a:t>
            </a:r>
            <a:r>
              <a:rPr lang="ru-RU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вычисляется как </a:t>
            </a:r>
            <a:r>
              <a:rPr lang="ru-RU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обратное </a:t>
            </a:r>
            <a:r>
              <a:rPr lang="ru-RU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фокусное расстояние.</a:t>
            </a:r>
          </a:p>
          <a:p>
            <a:pPr marL="0" indent="0" algn="just">
              <a:buNone/>
            </a:pPr>
            <a:r>
              <a:rPr lang="ru-RU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 является оптическим фильтром:</a:t>
            </a:r>
          </a:p>
          <a:p>
            <a:pPr marL="273050" indent="-273050"/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Рефракция роговицы =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(индивидуальные колебания от 38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73050" indent="-273050"/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Рефракция хрусталика = 13-26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/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преломляющая сила глаза=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роговица + хрусталик = 55 – 69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-диоптрия равна преломляющей силе линзы 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фокусным расстоянием 100 см или 1 м.</a:t>
            </a:r>
          </a:p>
          <a:p>
            <a:pPr marL="0" indent="0" algn="just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08" y="2075935"/>
            <a:ext cx="3826322" cy="342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7054" y="60325"/>
            <a:ext cx="10515600" cy="44218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5513" y="1309816"/>
            <a:ext cx="5354596" cy="33939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АККОМОДАЦИЯ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непроизвольное изменении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кривизны хрусталика глаза. Усиление рефракции хрусталика при аккомодации на ближнюю точку достигается увеличением кривизны его поверхности, т.е. он становится более округлым, а на дальнюю точку - плоским.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51" y="1383957"/>
            <a:ext cx="5189177" cy="40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2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108" y="126228"/>
            <a:ext cx="10515600" cy="6316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108" y="1865212"/>
            <a:ext cx="3990476" cy="35142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33086" y="1132044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Хрусталик заключен в капсулу, которая по его краям переходит в фиксированную хрусталик связку (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циннова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связка).</a:t>
            </a:r>
          </a:p>
          <a:p>
            <a:pPr algn="just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кривизны хрусталика обеспечивается его </a:t>
            </a:r>
            <a:r>
              <a:rPr lang="ru-RU" sz="20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эластичностью и </a:t>
            </a:r>
            <a:r>
              <a:rPr lang="ru-RU" sz="20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цинновыми</a:t>
            </a:r>
            <a:r>
              <a:rPr lang="ru-RU" sz="20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связками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прикреплены к ресничному телу. В ресничном теле находятся гладкомышечные волокна.</a:t>
            </a:r>
          </a:p>
          <a:p>
            <a:pPr algn="just"/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Циннова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связка,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свою очередь, соединена с волокнами цилиарной (ресничной) мышцы. При сокращении цилиарной мышцы натяжение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цинновых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связок уменьшается, а хрусталик вследствие своей эластичности становится более выпуклым. Преломляющая сила глаза увеличивается, и глаз настраивается на видение близко расположенных предметов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92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1403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0178" y="609601"/>
            <a:ext cx="10515600" cy="5270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некоторых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случаях возникает несоответствие между фокусным расстоянием роговицы и местом, где расположена сетчатка (то есть, длиной глаза). При этом изображение получается или перед, или за сетчаткой. 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варианта 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 фокуса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Эмметропическая</a:t>
            </a:r>
            <a:r>
              <a:rPr lang="ru-RU" sz="2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рефракция</a:t>
            </a:r>
            <a:r>
              <a:rPr lang="ru-RU" sz="22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эмметропия, соразмерная клиническая рефракция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задний фокус оптической системы глаза совпадает с сетчаткой, то есть падающие на глаз параллельные лучи от предмета собираются на его сетчатке.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Эмметропы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хорошо видят вдаль и вблизи благодаря подключению аккомодационного аппарата. </a:t>
            </a:r>
            <a:endParaRPr lang="ru-RU" sz="2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Миопия (близорукость)</a:t>
            </a:r>
            <a:r>
              <a:rPr lang="ru-RU" sz="22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сильная клиническая рефракция – задний фокус оптической системы глаза не совпадает с сетчаткой, а располагается перед ней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802" y="4765162"/>
            <a:ext cx="4572396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3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346" y="85039"/>
            <a:ext cx="10515600" cy="5657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62896" y="902987"/>
            <a:ext cx="9492049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Гиперметропия (дальнозоркость)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слабая клиническая рефракция – задний главный фокус глаза не совпадает с сетчаткой, а располагается как бы за ней. Дальнозоркие люди, как правило, достаточно хорошо видят вдаль и хуже вблизи.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761" y="2821502"/>
            <a:ext cx="5502104" cy="29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1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047" y="224449"/>
            <a:ext cx="10515600" cy="54145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055077"/>
            <a:ext cx="10515600" cy="512188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ЛЕКЦИИ: </a:t>
            </a:r>
          </a:p>
          <a:p>
            <a:pPr algn="just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строения и свойств глаза, обеспечивающих функцию зрения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Оптическая система глаза. </a:t>
            </a:r>
            <a:endParaRPr lang="ru-RU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Строение и функциональное значение сетчатой оболочки глаза. Фотохимические процессы в рецепторах сетчатки при действии света</a:t>
            </a:r>
          </a:p>
          <a:p>
            <a:pPr algn="just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Аккомодация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глаза. Аномалии рефракции глаза и их коррекция. </a:t>
            </a:r>
          </a:p>
          <a:p>
            <a:pPr algn="just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Проводниковый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корковый отделы зрительного анализатора. </a:t>
            </a:r>
          </a:p>
          <a:p>
            <a:pPr algn="just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Теории цветоощущения. Основные формы нарушения цветового восприятия. </a:t>
            </a:r>
          </a:p>
          <a:p>
            <a:pPr algn="just"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Острота и поле зрения. Возрастные особенности зрения.</a:t>
            </a:r>
          </a:p>
          <a:p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8193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327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315" y="1726771"/>
            <a:ext cx="4812181" cy="43513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76512" y="32240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itchFamily="18" charset="0"/>
              </a:rPr>
              <a:t>Схема хода лучей через преломляющие среды глаза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7275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8745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403" y="1690688"/>
            <a:ext cx="4050794" cy="4351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80489" y="2780669"/>
            <a:ext cx="40158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Гиперметропия</a:t>
            </a:r>
            <a:endParaRPr kumimoji="0" lang="ru-RU" sz="180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6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284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3666" y="2006858"/>
            <a:ext cx="3998268" cy="4351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39886" y="3151372"/>
            <a:ext cx="21323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Миопия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7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6228"/>
            <a:ext cx="10515600" cy="52456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24930"/>
            <a:ext cx="10515600" cy="5452033"/>
          </a:xfrm>
        </p:spPr>
        <p:txBody>
          <a:bodyPr/>
          <a:lstStyle/>
          <a:p>
            <a:pPr marL="0" indent="0" algn="just">
              <a:buNone/>
            </a:pP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 разновидности клинической рефракции (близорукость и дальнозоркость), в отличие от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эмметропической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характеризуются как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аметропические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(несоразмерные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к аметропии еще относят и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астигматизм (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греческого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stigma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точка, а – отрицание). Астигматизм характеризуется разной силой преломления оптических сред глаза (чаще роговицы) во взаимно перпендикулярных меридианах (осях).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68308"/>
            <a:ext cx="5857875" cy="1971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700" y="3575222"/>
            <a:ext cx="4997680" cy="234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3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8607"/>
            <a:ext cx="10515600" cy="3845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64973"/>
            <a:ext cx="10515600" cy="5311990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1" i="1" u="sng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глаз</a:t>
            </a:r>
            <a:endParaRPr lang="ru-RU" sz="2200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6076" y="1643613"/>
            <a:ext cx="108739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Глазодвигательная система человека выполняет следующие задачи</a:t>
            </a:r>
            <a:r>
              <a:rPr lang="ru-RU" sz="28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algn="just"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сохраняет неподвижным изображение внешнего мира на сетчатке во время движения относительно этого мира;</a:t>
            </a:r>
          </a:p>
          <a:p>
            <a:pPr indent="342900" algn="just"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выделяет во внешнем мире некоторые объекты, помещает их в зоне сетчатки с высоким разрешением (зрительная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ямка)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прослеживает их движениями глаз и головы;</a:t>
            </a:r>
          </a:p>
          <a:p>
            <a:pPr indent="342900" algn="just"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скачкообразные (</a:t>
            </a:r>
            <a:r>
              <a:rPr lang="ru-RU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саккадические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перемещения взора для рассматривания внешнего мира.</a:t>
            </a:r>
            <a:endParaRPr lang="ru-RU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9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627" y="101515"/>
            <a:ext cx="10515600" cy="88702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54" y="1622855"/>
            <a:ext cx="4285859" cy="37249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12042" y="881372"/>
            <a:ext cx="6096000" cy="22878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глаз осуществляется при помощи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мышц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косые – верхняя и нижняя;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8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прямые мышцы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ru-RU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наружная, внутренняя, верхняя и нижняя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2042" y="3668949"/>
            <a:ext cx="70186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Прямые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верхние мышцы работают вместе и перемещают глаза назад, чтобы можно было смотреть вверх. Прямые нижние мышцы дают возможность смотреть вниз. Косая верхняя мышца вращает глаз вниз и наружу, а косая нижняя мышца − вверх и наружу.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72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0942"/>
            <a:ext cx="10515600" cy="5987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2778" y="749644"/>
            <a:ext cx="5099221" cy="58653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Бинокулярное зрение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восприятие окружающих предметов двумя глазами (от лат.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два, ос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ulus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глаз) 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обеспечивается в корковом отделе зрительного анализатора благодаря сложнейшему 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физиологическому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механизму зрения 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фузии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 е. 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слиянию зрительных образов,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возникающих отдельно в каждом глазу (монокулярное изображение), в единое сочетанное зрительное восприятие. </a:t>
            </a:r>
            <a:endParaRPr lang="ru-RU" sz="2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9" y="856346"/>
            <a:ext cx="7052366" cy="352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1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9179"/>
            <a:ext cx="10515600" cy="55751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48710"/>
            <a:ext cx="4019550" cy="2438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57800" y="1134410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исследовать бинокулярную координацию направления взгляда, голову испытуемого закрепляют неподвижно, а положение точки фиксации взгляда меняют. При таком исследовании выявляются два класса двигательных программ.</a:t>
            </a:r>
          </a:p>
          <a:p>
            <a:pPr indent="342900" algn="just">
              <a:spcAft>
                <a:spcPts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Содружественные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движения глаз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движение глаз осуществляется одновременно и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содружественно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они движутся в системе координат внешнего пространства одинаково вверх, вниз, влево и вправо. Веки поднимаются, когда мы смотрим вверх и опускаются, когда мы смотрим вниз.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22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7417"/>
            <a:ext cx="10515600" cy="44218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7194" y="722528"/>
            <a:ext cx="4017612" cy="24386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46638" y="3408244"/>
            <a:ext cx="8419070" cy="2443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Вергентные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движения: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движения одного глаза примерно зеркально симметрично движению другого относительно систем координат головы. Если точка фиксации перемещается издали все ближе и ближе, два глаза совершают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конвергентное движение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Дивергентное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движение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сопровождает перевод взгляда с ближнего предмета на дальний.</a:t>
            </a:r>
            <a:endParaRPr lang="ru-RU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7518" y="1466892"/>
            <a:ext cx="5634259" cy="46864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Физиологический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нистагм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в условиях, когда субъект пытается фиксировать взглядом неподвижный предмет, глазное яблоко продолжает осуществлять скачкообразные и другие движения (физиологический нистагм). Другими словами, нервно–мышечный аппарат глаза берёт на себя функцию удержания зрительного образа на сетчатке, так как попытка удержать зрительный образ неподвижно на сетчатке приводит к его исчезновению из поля зрения. Именно поэтому необходимость постоянного удержания объекта в поле зрения требует постоянного и быстрого смещения зрительного образа по сетчатке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62" y="1466892"/>
            <a:ext cx="5581650" cy="448627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39844" y="35102"/>
            <a:ext cx="8911687" cy="5250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93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415" y="0"/>
            <a:ext cx="10515600" cy="76810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49286" y="2456795"/>
            <a:ext cx="61285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ЗРИТЕЛЬНАЯ СИСТЕМА ВКЛЮЧАЕТ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Периферический </a:t>
            </a:r>
            <a:r>
              <a:rPr lang="ru-RU" sz="20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представлен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сетчаткой  и обслуживающими ее функцию оптическими структурами глазного яблока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Проводниковый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представлен зрительными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путями; </a:t>
            </a:r>
            <a:r>
              <a:rPr lang="ru-RU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Центральный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первичными (верхние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бугорки четверохолмия, латеральные коленчатые тела) и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корковыми (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затылочная) центрами зрения головного мозга. Высший этап обработки зрительных сигналов происходит в ассоциативных полях коры больших полушарий. 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Зрение осуществляется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тесном взаимодействии с глазодвигательной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функцией,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эффективное выполнение сенсорной функции зрения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1978" y="768106"/>
            <a:ext cx="3509460" cy="1678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59" y="768106"/>
            <a:ext cx="5454738" cy="59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5790" y="0"/>
            <a:ext cx="8911687" cy="6198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3578" y="4077983"/>
            <a:ext cx="3871296" cy="27800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74" y="766697"/>
            <a:ext cx="5700503" cy="31643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87762" y="442654"/>
            <a:ext cx="6104238" cy="6415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Типы движения глаз.</a:t>
            </a:r>
            <a:endParaRPr lang="ru-RU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Саккады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неощущаемые быстрые скачки (в сотые доли секунды) глаза, прослеживающие контуры изображения.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Саккадические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движения поддерживают удержание изображения на сетчатке, что достигается периодическим смещением изображения по сетчатке, приводящим к активации новых фоторецепторов и новых ганглиозных клеток.</a:t>
            </a:r>
            <a:endParaRPr lang="ru-RU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Плавные следящие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движения глаза за движущимся объектом.</a:t>
            </a:r>
            <a:endParaRPr lang="ru-RU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Конвергирующие</a:t>
            </a: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движения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сведение зрительных осей навстречу друг другу при рассматривании объекта вблизи от наблюдателя. Каждый тип движений контролируется нервным аппаратом раздельно, но в конечном итоге все влияния заканчиваются на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мотонейронах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иннервирующих наружные мышцы глаза.</a:t>
            </a:r>
            <a:endParaRPr lang="ru-RU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Вестибулярные движения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глаза – регулирующий механизм, появляющийся при возбуждении рецепторов полукружных каналов и поддерживающий фиксацию взора во время движений головы.</a:t>
            </a:r>
            <a:endParaRPr lang="ru-RU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21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535" y="175655"/>
            <a:ext cx="10515600" cy="69755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8205" y="1133647"/>
            <a:ext cx="6573795" cy="54236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Рецепторный аппарат глаза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(сетчатка)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Сетчатка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своему строению и происхождению представляет собой нервный центр, в котором происходит  первичная обработка зрительных сигналов, преобразование их в нервные импульсы, передающиеся в головной мозг.</a:t>
            </a:r>
          </a:p>
          <a:p>
            <a:pPr marL="0" indent="0" algn="just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чувствительная оболочка глаза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сетчатка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сенсорная, рецепторная часть зрительного анализатора. Она расположена между сосудистой оболочкой и стекловидным телом и представлена совокупностью рецепторных, нервных, глиальных и эпителиальных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клеток.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36" y="1804602"/>
            <a:ext cx="5331869" cy="28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3276"/>
            <a:ext cx="10515600" cy="67284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2163" y="766119"/>
            <a:ext cx="5066270" cy="52804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Сетчатка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эмбриологически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частью мозга и состоит из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слоев: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внутренней пограничной мембраны, слоя волокон зрительного нерва, слоя ганглиозных клеток, внутреннего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плексиформного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сетчатого) слоя, внутреннего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нуклеарного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(ядерного) слоя, наружного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плексиформного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слоя, наружного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нуклеарного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слоя, наружной пограничной мембраны, слоя палочек и колбочек и пигментного эпителия. </a:t>
            </a:r>
          </a:p>
          <a:p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44" y="1243914"/>
            <a:ext cx="6714378" cy="470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0943"/>
            <a:ext cx="10515600" cy="6069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28022" y="757883"/>
            <a:ext cx="5191897" cy="53810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сетчатке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три иерархически организованных структуры: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наружный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нуклеарный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слой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представленный ядрами фоторецепторов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слой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состоящий из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биполяров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-слой ганглиозных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нейроцитов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отростков (аксонов) ганглиозных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нейроцитов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формируется </a:t>
            </a:r>
            <a:r>
              <a:rPr lang="ru-RU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зрительный нерв.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94" y="1256016"/>
            <a:ext cx="6387527" cy="475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583" y="85039"/>
            <a:ext cx="10515600" cy="5163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536" y="601363"/>
            <a:ext cx="3657600" cy="28479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67182" y="3366650"/>
            <a:ext cx="70248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Фоторецепторы сетчатки делятся на два типа: </a:t>
            </a:r>
            <a:r>
              <a:rPr lang="ru-RU" sz="28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ПАЛОЧКОВЫЕ И КОЛБОЧКОВЫЕ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Палочковые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клетки являются рецепторами сумеречного (ночного зрения), </a:t>
            </a:r>
            <a:endParaRPr lang="ru-RU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Колбочковые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клетки - фоторецепторы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дневного зрения.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11" y="3288389"/>
            <a:ext cx="3392534" cy="306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4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9752"/>
            <a:ext cx="10515600" cy="755221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7952" y="922638"/>
            <a:ext cx="6135848" cy="52543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Механизмы восприятия и преобразования световых сигналов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колбочками и  палочками схожи.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отличия реагирования колбочек на световые воздействия связаны с их более низкой (~в 70 раз)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чувствительностью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сравнению с палочками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Фоторецепторы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связаны между собой - электрическими (щелевыми) контактами. Эта связь избирательная: палочки связаны с палочками, а колбочки с колбочками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от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фоторецепторов сходятся на горизонтальные клетки, которые приводят к деполяризации в соседних колбочках возникает отрицательная обратная связь, которая повышает световой контраст.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18" y="1197125"/>
            <a:ext cx="47625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1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059" y="68563"/>
            <a:ext cx="10515600" cy="6316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8249" y="2042985"/>
            <a:ext cx="5417312" cy="28502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Наружный слой сетчатки – пигментный слой, образован одним рядом эпителиальных клеток, содержащих большое количество различных внутриклеточных органелл, включая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меланосомы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придающие этому слою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цвет.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пигмент </a:t>
            </a:r>
            <a:r>
              <a:rPr lang="ru-RU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фусцин</a:t>
            </a:r>
            <a:r>
              <a:rPr lang="ru-RU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этот пигмент, называют также экранирующим пигментом.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Фусцин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поглощает свет, препятствует его отражению и рассеиванию, что способствует четкости восприятия.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4" y="1474574"/>
            <a:ext cx="481012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29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9752"/>
            <a:ext cx="10515600" cy="730507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53449" y="1210962"/>
            <a:ext cx="5900350" cy="49660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	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слою пигментного эпителия изнутри примыкает слой фоторецепторов, которые своими светочувствительными члениками обращены в сторону, противоположную свету.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функцией фоторецепторных клеток  является поглощение световых сигналов в виде квантов света, преобразование переносимой ими   информации в электрические потенциалы и передача их нейронам сетчатой оболочки.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99" y="1565961"/>
            <a:ext cx="44767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3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5838" y="774357"/>
            <a:ext cx="8303740" cy="31386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три типа нейронов сетчатки – </a:t>
            </a:r>
            <a:r>
              <a:rPr lang="ru-RU" sz="24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биполярные (6), горизонтальные (5) и </a:t>
            </a:r>
            <a:r>
              <a:rPr lang="ru-RU" sz="24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амакриновые</a:t>
            </a:r>
            <a:r>
              <a:rPr lang="ru-RU" sz="24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клетки (7).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Биполярные клетки непосредственно связывают фоторецепторы с ганглиозными клетками (9), т.е. осуществляют передачу информации через сетчатку в вертикальном направлении. Горизонтальные и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амакриновые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клетки передают информацию по горизонтали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51" y="995590"/>
            <a:ext cx="2876190" cy="36476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5503" y="4701394"/>
            <a:ext cx="111293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Синаптические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связи в сетчатке (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схема по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Е.Бойкоту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Дж.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Даулингу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    1 - пигментный слой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2 - палочки; 3 - колбочки; 4 - зона расположения наружной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пограничной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мембраны; 5 - горизонтальные клетки; 6 - биполярные клетки; 7 -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амакриновые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клетки;  8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глия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мюллерово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волокно); 9 –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ганглиозные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клетки; 10 - зона расположения внутренней пограничной мембраны; 11 – синапсы между 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фоторецепторами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биполярными и горизонтальными нейронами в наружном сетчатом слое; 12 - синапсы между биполярными,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амакриновыми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ганлиозными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клетками во  внутреннем сетчатом слое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5039"/>
            <a:ext cx="10515600" cy="5987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7070" y="683741"/>
            <a:ext cx="7506730" cy="549322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Биполярные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клетки (6)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занимают в сетчатке стратегическую позицию, поскольку все сигналы, возникающие в рецепторах поступающие к ганглиозным клеткам, должны пройти через них. Экспериментально было доказано, что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биполярные клетки имеют рецептивные поля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которых выделяют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и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периферию.</a:t>
            </a:r>
          </a:p>
          <a:p>
            <a:pPr marL="0" indent="0" algn="just">
              <a:buNone/>
            </a:pP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Рецептивное поле - совокупность рецепторов, посылающих данному нейрону сигналы через один или большее число синапсов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13" y="960538"/>
            <a:ext cx="2877561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059" y="-9530"/>
            <a:ext cx="10515600" cy="60693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75503"/>
            <a:ext cx="10515600" cy="55014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 зрения включает глазное яблоко, соединенное через зрительный нерв с мозгом, защитный аппарат (в том числе веки и слезные железы) и аппарат движения (поперечно-полосатые глазодвигательные мышцы).</a:t>
            </a:r>
          </a:p>
          <a:p>
            <a:pPr marL="0" indent="0" algn="just">
              <a:buNone/>
            </a:pPr>
            <a:endParaRPr lang="ru-RU" sz="2600" dirty="0" smtClean="0"/>
          </a:p>
        </p:txBody>
      </p:sp>
      <p:pic>
        <p:nvPicPr>
          <p:cNvPr id="4" name="Picture 2" descr="http://fbciranians.org/imagelib/56bc3a97b4b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98" y="2436555"/>
            <a:ext cx="5091336" cy="38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56739" y="2726343"/>
            <a:ext cx="6096000" cy="33725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fontAlgn="base" hangingPunct="0">
              <a:lnSpc>
                <a:spcPct val="80000"/>
              </a:lnSpc>
              <a:spcAft>
                <a:spcPts val="800"/>
              </a:spcAft>
            </a:pP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Глазное яблоко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содержит 3 аппарата: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Aft>
                <a:spcPts val="8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светопреломляющий, 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Aft>
                <a:spcPts val="8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светорегулирующий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(аккомодационный),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Aft>
                <a:spcPts val="8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световоспринимающий (рецепторный)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Aft>
                <a:spcPts val="800"/>
              </a:spcAft>
            </a:pP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Защитные приспособления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Aft>
                <a:spcPts val="8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наружные оболочки: склера и роговица, слезный аппарат, веки, ресницы , брови</a:t>
            </a:r>
            <a:endParaRPr lang="ru-RU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80000"/>
              </a:lnSpc>
              <a:spcAft>
                <a:spcPts val="800"/>
              </a:spcAft>
            </a:pP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Глазодвигательный аппарат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три пары глазодвигательных мышц</a:t>
            </a:r>
            <a:endParaRPr lang="ru-RU" sz="24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48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921" y="-113046"/>
            <a:ext cx="10515600" cy="75061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4802660" y="746189"/>
            <a:ext cx="7265772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42900" algn="ctr">
              <a:lnSpc>
                <a:spcPct val="100000"/>
              </a:lnSpc>
              <a:buNone/>
            </a:pPr>
            <a:r>
              <a:rPr lang="ru-RU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 зрительной информации</a:t>
            </a: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Начиная с уровня биполярных клеток нейроны зрительной системы дифференцируются на две группы, противоположным образом реагирующие на освещение и затемнение: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	- клетки, возбуждающиеся при освещении и тормозящиеся при затемнении -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"-нейроны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57200" algn="l"/>
              </a:tabLst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2 -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клетки,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возбуждающиеся при затемнении и тормозящиеся  при освещении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"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"-нейроны.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ru-RU" sz="2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Такое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разделение сохраняется на всех уровнях зрительной системы, до коры включительно. </a:t>
            </a:r>
          </a:p>
          <a:p>
            <a:pPr marL="0" indent="0" algn="just">
              <a:lnSpc>
                <a:spcPct val="80000"/>
              </a:lnSpc>
              <a:buNone/>
            </a:pP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механизм восприятия зрительных образов: светлых объектов на темном фоне (возбуждаются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нейроны) и темных объектов на светлом фоне (возбуждаются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off-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нейроны).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41" y="1749405"/>
            <a:ext cx="4200525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1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627" y="76801"/>
            <a:ext cx="10515600" cy="62341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027" y="1759506"/>
            <a:ext cx="3009524" cy="30666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13253" y="4984063"/>
            <a:ext cx="24713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Концентрические рецептивные поля (РП) двух ганглиозных клеток.</a:t>
            </a:r>
            <a:endParaRPr lang="ru-RU" sz="1100" dirty="0">
              <a:solidFill>
                <a:srgbClr val="C0000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08389" y="70021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Тормозные зоны рецептивных полей заштрихованы. Показаны реакции на включение (1 и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и выключение (2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3) света при стимуляции световым пятном центра РП (1 и 3) и его периферии (2 и 4).</a:t>
            </a:r>
          </a:p>
          <a:p>
            <a:pPr indent="342900" algn="just">
              <a:spcAft>
                <a:spcPts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"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"-нейроны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algn="just">
              <a:spcAft>
                <a:spcPts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 -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"-нейроны</a:t>
            </a:r>
            <a:endParaRPr lang="ru-RU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08389" y="3377873"/>
            <a:ext cx="6096000" cy="32470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рецептивном поле ганглиозных клеток выделяют центр и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переферию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оn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-реакция), (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-реакция), (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реакции).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клетки, возбуждающиеся при освещении и тормозящиеся при затемнении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"-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нейроны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клетки возбуждающиеся при затемнении и тормозящиеся при освещении -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нейроны.</a:t>
            </a:r>
          </a:p>
          <a:p>
            <a:pPr lvl="0" algn="just">
              <a:lnSpc>
                <a:spcPct val="90000"/>
              </a:lnSpc>
              <a:spcBef>
                <a:spcPts val="1000"/>
              </a:spcBef>
            </a:pP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Антогонистическая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РП ганглиозных полей обусловлена наличием </a:t>
            </a:r>
            <a:r>
              <a:rPr lang="ru-RU" sz="20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2-х путей проведения в сетчатке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94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822" y="109752"/>
            <a:ext cx="10515600" cy="771697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4528" y="943919"/>
            <a:ext cx="5552250" cy="510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8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8189" y="63937"/>
            <a:ext cx="8911687" cy="628041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079" y="1561594"/>
            <a:ext cx="8205927" cy="36701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02173" y="1067372"/>
            <a:ext cx="4691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900" algn="ctr">
              <a:spcAft>
                <a:spcPts val="0"/>
              </a:spcAft>
            </a:pPr>
            <a:r>
              <a:rPr lang="ru-RU" sz="2400" b="1" u="sng" cap="al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Электроретинограмма</a:t>
            </a:r>
            <a:endParaRPr lang="ru-RU" sz="24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22006" y="1295511"/>
            <a:ext cx="353403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>
              <a:spcAft>
                <a:spcPts val="0"/>
              </a:spcAft>
            </a:pPr>
            <a:r>
              <a:rPr lang="ru-RU" sz="1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ЭРГ представляет собой графическое отображение изменений биоэлектрической активности клеточных элементов сетчатки в ответ на световое раздражение. В фоторецепторах происходит трансформация световой энергии в нервное возбуждение. В рецепторах, а затем в нейронах сетчатки генерируется электрические потенциалы, возникающие при увеличении или уменьшении количества света.</a:t>
            </a:r>
          </a:p>
          <a:p>
            <a:pPr indent="342265" algn="just">
              <a:spcAft>
                <a:spcPts val="0"/>
              </a:spcAft>
            </a:pPr>
            <a:endParaRPr lang="ru-RU" sz="10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22006" y="3681905"/>
            <a:ext cx="37976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Они могут быть з</a:t>
            </a:r>
            <a:r>
              <a:rPr lang="ru-RU" sz="1400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арегистрированы от целого глаза или же непосредственно от сетчатки</a:t>
            </a:r>
            <a:r>
              <a:rPr lang="ru-RU" sz="1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Для записи </a:t>
            </a:r>
            <a:r>
              <a:rPr lang="ru-RU" sz="140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электроретинограммы</a:t>
            </a:r>
            <a:r>
              <a:rPr lang="ru-RU" sz="1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u="sng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один электрод помещают на поверхности роговой оболочки, а другой прикладывают к коже лица вблизи глаза или на мочке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8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3277"/>
            <a:ext cx="10515600" cy="705794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593" y="815547"/>
            <a:ext cx="11139617" cy="5377892"/>
          </a:xfrm>
        </p:spPr>
        <p:txBody>
          <a:bodyPr/>
          <a:lstStyle/>
          <a:p>
            <a:pPr marL="0" indent="0" algn="ctr">
              <a:buNone/>
            </a:pPr>
            <a:endParaRPr lang="ru-RU" b="1" cap="all" dirty="0" smtClean="0"/>
          </a:p>
          <a:p>
            <a:pPr marL="0" indent="0" algn="ctr">
              <a:buNone/>
            </a:pPr>
            <a:r>
              <a:rPr lang="ru-RU" b="1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Критическая</a:t>
            </a:r>
            <a:r>
              <a:rPr lang="ru-RU" cap="al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</a:t>
            </a:r>
            <a:r>
              <a:rPr lang="ru-RU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cap="al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слияния мельканий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1593" y="1712732"/>
            <a:ext cx="108924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hangingPunct="0">
              <a:spcBef>
                <a:spcPts val="1200"/>
              </a:spcBef>
              <a:spcAft>
                <a:spcPts val="60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Глаз сохраняет следы световой стимуляции в течение некоторого времени (150–250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мс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после выключения света. Иными словами, глаз воспринимает прерывистый свет как непрерывный при определённых интервалах между вспышками. Минимальная частота следования световых стимулов, при которой происходит слияние отдельных ощущений мелькания в ощущение непрерывного света − критическая частота слияния мельканий (24 кадра в секунду). На этом явлении базируются телевидение и кино: человек не замечает промежутков между отдельными кадрами, так как зрительное ощущение от одного кадра ещё длится до появления другого. Тем самым создается иллюзия непрерывности изображения и его движения.</a:t>
            </a:r>
            <a:endParaRPr lang="ru-RU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34" y="4194051"/>
            <a:ext cx="9833483" cy="201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176" y="43755"/>
            <a:ext cx="10515600" cy="5904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5631" y="700241"/>
            <a:ext cx="98606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ПРОВОДНИКОВЫЕ И ЦЕНТРАЛЬНЫЕ ЗВЕНЬЯ ЗРИТЕЛЬНОГО АНАЛИЗАТОРА</a:t>
            </a:r>
            <a:endParaRPr lang="ru-RU" sz="1600" i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77448" y="1069573"/>
            <a:ext cx="511947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сетчатки зрительная информация по волокнам зрительного нерва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устремляется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мозг</a:t>
            </a:r>
            <a:r>
              <a:rPr lang="ru-RU" b="1" dirty="0">
                <a:solidFill>
                  <a:srgbClr val="C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C00000"/>
                </a:solidFill>
                <a:latin typeface="Courier New" panose="02070309020205020404" pitchFamily="49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информация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передается в мозг через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аксоны ганглиозных клеток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сетчатки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образуют зрительный нерв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Правый и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левый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зрительные нервы сливаются у основания черепа и образуют </a:t>
            </a:r>
            <a:r>
              <a:rPr lang="ru-RU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хиазму.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часть волокон каждого зрительного нерва переходит на противоположную от своего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глаза. В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в правом таламусе оканчиваются волокна от правых половин каждого глаза в левом от левых.</a:t>
            </a:r>
          </a:p>
          <a:p>
            <a:pPr indent="342900" algn="just"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Зрительный тракт приводит к первым зрительным станциям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латеральным коленчатым телам и верхним бугоркам четверохолмия.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Их аксоны проходят через заднюю часть внутренней капсулы, образуя в белом веществе полушарий мозга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зрительную лучистость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заканчиваются </a:t>
            </a: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коре затылочной доли мозга по краям шпорной </a:t>
            </a:r>
            <a:r>
              <a:rPr lang="ru-RU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борозды.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 шпорной борозды является корковым концом зрительного анализатора. </a:t>
            </a:r>
            <a:endParaRPr lang="ru-RU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97" y="1242686"/>
            <a:ext cx="6733141" cy="50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3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4466"/>
            <a:ext cx="10515600" cy="5822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96778"/>
            <a:ext cx="10515600" cy="5180185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ЗРЕНИЕ</a:t>
            </a:r>
          </a:p>
          <a:p>
            <a:pPr marL="0" indent="0" algn="just">
              <a:buNone/>
            </a:pP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может различать примерно 7 миллионов различных цветовых оттенков. Все многообразие зрительных ощущений может быть разделено на две группы: </a:t>
            </a:r>
            <a:endParaRPr lang="ru-RU" sz="2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ахраматическое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восприятие белого, черного, серого цвета от самого светлого до самого темного 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ru-RU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2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 </a:t>
            </a:r>
            <a:r>
              <a:rPr 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хроматическое</a:t>
            </a:r>
            <a:r>
              <a:rPr lang="ru-RU" sz="2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всех цветов.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923" y="2833880"/>
            <a:ext cx="4572000" cy="800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387" y="3774023"/>
            <a:ext cx="272415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6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7990"/>
            <a:ext cx="10515600" cy="67284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73211"/>
            <a:ext cx="10515600" cy="5303752"/>
          </a:xfrm>
        </p:spPr>
        <p:txBody>
          <a:bodyPr/>
          <a:lstStyle/>
          <a:p>
            <a:pPr marL="0" indent="0" algn="just"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ЦВЕТОВОЙ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длиной волны излучения. 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НАСЫЩЕННОСТЬ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качество, под которым понимают интенсивность цветового тона, слабую или сильную окрашенность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СВЕТЛОТУ</a:t>
            </a:r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характеризуют как безразмерную величину, используемую для количественной оценки различий между световыми ощущениями от двух смежных одноцветных поверхностей.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748" y="3564818"/>
            <a:ext cx="4377896" cy="261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9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5039"/>
            <a:ext cx="10515600" cy="68931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32022"/>
            <a:ext cx="10515600" cy="534494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ТЕОРИИ ЦВЕТООЩУЩЕНИЯ</a:t>
            </a:r>
          </a:p>
          <a:p>
            <a:pPr marL="0" indent="0" algn="just">
              <a:buNone/>
            </a:pPr>
            <a:r>
              <a:rPr lang="ru-RU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Цветовосприятие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функция колбочек. Наибольшим признанием пользуется 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трехкомпонентная теория механизма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восприятия цветов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(теория Ломоносова – Юнга (Янг) - Гельмгольца)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Согласно этой теории в сетчатке глаза размещены 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различных типа колбочек,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которых каждый обладает совершенно определенной спектральной чувствительностью. 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33" y="3214688"/>
            <a:ext cx="2143125" cy="2047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789" y="2644346"/>
            <a:ext cx="5303968" cy="296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1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316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3232" y="631653"/>
            <a:ext cx="6600568" cy="550412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Другая теория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теории </a:t>
            </a:r>
            <a:r>
              <a:rPr lang="ru-RU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оппонентных</a:t>
            </a:r>
            <a:r>
              <a:rPr lang="ru-RU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цветов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предложенной </a:t>
            </a:r>
            <a:r>
              <a:rPr lang="ru-RU" sz="22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Эвальдом</a:t>
            </a:r>
            <a:r>
              <a:rPr lang="ru-RU" sz="2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Герингом в ХIХ веке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доказательства использовался метод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микроспектрофотометрических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изменений одиночных колбочек. Геринг предположил, что имеются четыре основных цвета </a:t>
            </a:r>
            <a:r>
              <a:rPr lang="ru-RU" sz="2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красный, желтый</a:t>
            </a:r>
            <a:r>
              <a:rPr lang="ru-RU" sz="22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зеленый </a:t>
            </a:r>
            <a:r>
              <a:rPr lang="ru-RU" sz="2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синий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 </a:t>
            </a:r>
            <a:r>
              <a:rPr lang="ru-RU" sz="22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они попарно связаны с помощью двух антагонистических механизмов</a:t>
            </a:r>
            <a:r>
              <a:rPr lang="ru-RU" sz="2200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зелено-красного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механизма и </a:t>
            </a:r>
            <a:r>
              <a:rPr 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желто-синего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механизма. </a:t>
            </a:r>
            <a:endParaRPr lang="ru-RU" sz="2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Предполагается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такой же механизм для ахроматических дополнительных цветов </a:t>
            </a:r>
            <a:r>
              <a:rPr 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белого и черного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Из-за полярного характера восприятия этих цветов Геринг назвал эти  цветовые пары 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оппонентыми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цветами»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77" y="1364908"/>
            <a:ext cx="391477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8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70" y="79119"/>
            <a:ext cx="10515600" cy="63989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8822" y="1601973"/>
            <a:ext cx="6323187" cy="47423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8661" y="1047975"/>
            <a:ext cx="52198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три аппарата глаза: </a:t>
            </a:r>
          </a:p>
        </p:txBody>
      </p:sp>
    </p:spTree>
    <p:extLst>
      <p:ext uri="{BB962C8B-B14F-4D97-AF65-F5344CB8AC3E}">
        <p14:creationId xmlns:p14="http://schemas.microsoft.com/office/powerpoint/2010/main" val="326845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346" y="68563"/>
            <a:ext cx="10515600" cy="54103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74357"/>
            <a:ext cx="10515600" cy="5402606"/>
          </a:xfrm>
        </p:spPr>
        <p:txBody>
          <a:bodyPr/>
          <a:lstStyle/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признаются обе теории - так как при использовании микроэлектродных отведений было доказано, что импульсы в ганглиозных клетках могут возникать в следующих случаях (при действии любого света (</a:t>
            </a:r>
            <a:r>
              <a:rPr lang="ru-RU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доминаторы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при освещении только одни светом (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модуляторы).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типов модуляторов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оптимально реагирующих на свет с разной длиной волны (от 400 до 600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760" y="3355374"/>
            <a:ext cx="50577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822" y="134466"/>
            <a:ext cx="10515600" cy="6151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89686"/>
            <a:ext cx="10515600" cy="528727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ПЕРИФЕРИЧЕСКОЕ </a:t>
            </a:r>
            <a:r>
              <a:rPr lang="ru-RU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ЗРЕНИЕ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Периферическое зрение - функция остальных отделов сетчатки, кроме желтого пятна. Периферическое зрение определяется полем зрения пространством, видимым глазом при условиях неподвижной фиксации глаза и головы. Большое значение в клинике имеет исследование поля зрения, ибо многие заболевания зрительного анализатора и центральной нервной системы сопровождаются его изменениями, своей характеристикой помогающими ранней диагностике, изучению динамики процесса и определению ее прогноза.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314" y="3977398"/>
            <a:ext cx="4213552" cy="209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1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2704"/>
            <a:ext cx="10515600" cy="69755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30876"/>
            <a:ext cx="10515600" cy="5246087"/>
          </a:xfrm>
        </p:spPr>
        <p:txBody>
          <a:bodyPr/>
          <a:lstStyle/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определения поля зрения: </a:t>
            </a:r>
          </a:p>
          <a:p>
            <a:pPr lvl="0" algn="just" fontAlgn="base" hangingPunct="0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Контрольный способ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Дондерса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 fontAlgn="base" hangingPunct="0"/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Кампиметрия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исследование поля зрения на плоскости (Грефе, 1855г.)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 hangingPunct="0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Периметрия - проекция поля зрения на сферическую поверхность. </a:t>
            </a:r>
          </a:p>
          <a:p>
            <a:pPr lvl="0" algn="just" fontAlgn="base" hangingPunct="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94" y="3870870"/>
            <a:ext cx="4572396" cy="1774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507" y="3338868"/>
            <a:ext cx="2980952" cy="2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1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56367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43697"/>
            <a:ext cx="10515600" cy="563326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ДАЛЬТОНИЗМ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Цветовая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слепота -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дальтонизация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Частично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описано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ХVIII века физиком Д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Дальтоном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142" y="1797521"/>
            <a:ext cx="6454346" cy="4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1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2703"/>
            <a:ext cx="10515600" cy="5657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2557" y="708454"/>
            <a:ext cx="10515600" cy="534494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три разновидности дальтонизма: каждая из них характеризуется отсутствием восприятия одного из трех основных цветов.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Протанопия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не воспринимается  </a:t>
            </a:r>
            <a:r>
              <a:rPr lang="ru-RU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 цвет, </a:t>
            </a:r>
            <a:r>
              <a:rPr lang="ru-RU" sz="24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красноспелые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сине-голубые лучи кажутся им бесцветными.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Дейтеранопия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отличают зеленые цвета от темно-красного и голубого.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Тританопия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воспринимает лучи синего и фиолетового цвета. Встречается редко.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557" y="4224595"/>
            <a:ext cx="4572000" cy="182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438" y="3961885"/>
            <a:ext cx="2018575" cy="209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2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!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1996" y="2133600"/>
            <a:ext cx="6709833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865" y="76801"/>
            <a:ext cx="10515600" cy="705794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241" y="3411505"/>
            <a:ext cx="3409950" cy="2047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16" y="1363630"/>
            <a:ext cx="3276600" cy="2047875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4275437" y="1299099"/>
            <a:ext cx="7801233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РАДУЖНАЯ ОБОЛОЧКА (IRIS</a:t>
            </a:r>
            <a:r>
              <a:rPr lang="ru-RU" sz="2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ru-RU" sz="26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самая передняя часть сосудистого  тракта определяет цвет глаз,  располагается непосредственно перед хрусталиком, играет роль диафрагмы. Отверстие в радужке образует зрачок.  В радужной оболочке есть две мышцы - сфинктер и дилататор.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26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результате взаимодействия двух этих антагонистов радужная оболочка получает возможность путем рефлекторного сужения и расширения зрачка регулировать поток проникающих внутрь глаза световых лучей, причем диаметр зрачка может изменяться от 2 до 8 мм. </a:t>
            </a:r>
            <a:endParaRPr lang="ru-RU" sz="2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677" y="161926"/>
            <a:ext cx="10515600" cy="447675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03385"/>
            <a:ext cx="10515600" cy="5473578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ЗРАКОВЫЙ РЕФЛЕКС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031" y="4344988"/>
            <a:ext cx="3696677" cy="24002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64" y="1551873"/>
            <a:ext cx="2353949" cy="2750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523" y="1594220"/>
            <a:ext cx="3063631" cy="266152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90671" y="1551873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ЗРАЧОК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отверстие в центре радужной оболочки, через которое лучи света проходят внутрь глаза. Зрачок способствует четкости изображения предметов на сетчатке, пропуская только центральные лучи и устраняя сферическую аберрацию. Зрачок может менять свой диаметр, т.е. регулировать поток света, попадающий в глаз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73346" y="3938348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радужной оболочке имеются два вида мышечных волокон, окружающих зрачок: одни – </a:t>
            </a:r>
            <a:r>
              <a:rPr 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кольцевые (циркулярные) </a:t>
            </a:r>
            <a:r>
              <a:rPr lang="ru-RU" sz="2200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иннервируются парасимпатической системой;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вторые – </a:t>
            </a:r>
            <a:r>
              <a:rPr lang="ru-RU" sz="22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радиальные волокна – </a:t>
            </a:r>
            <a:r>
              <a:rPr lang="ru-RU" sz="2200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иннервируются симпатической нервной системой.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Сокращение первых вызывает сужение зрачка, сокращение вторых – его расширение.</a:t>
            </a:r>
            <a:endParaRPr lang="ru-RU" sz="2200" dirty="0">
              <a:solidFill>
                <a:srgbClr val="C0000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63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708" y="91587"/>
            <a:ext cx="10515600" cy="4476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система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581" y="653167"/>
            <a:ext cx="6523821" cy="435133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92676" y="5167767"/>
            <a:ext cx="1002713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2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Анизокория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несодружественные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реакции зрачков - при одностороннем поражении симпатического нерва на одной стороне лица (одновременное сужение глазной щели - симптом Горнера).</a:t>
            </a:r>
            <a:endParaRPr lang="ru-RU" sz="2200" dirty="0">
              <a:solidFill>
                <a:srgbClr val="C0000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60492" y="1810520"/>
            <a:ext cx="419010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Сужение зрачка происходит при рассматривании предметов находящихся вблизи. Зрачки обеих глаз всегда </a:t>
            </a:r>
            <a:r>
              <a:rPr lang="ru-RU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содружественны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т.е. сужаются и расширяются вместе. </a:t>
            </a:r>
          </a:p>
          <a:p>
            <a:pPr indent="342900" algn="just">
              <a:spcAft>
                <a:spcPts val="0"/>
              </a:spcAft>
            </a:pP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Сужение 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зрачка – </a:t>
            </a:r>
            <a:r>
              <a:rPr lang="ru-RU" sz="22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миоз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Расширение – </a:t>
            </a:r>
            <a:r>
              <a:rPr lang="ru-RU" sz="2200" b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мидриаз</a:t>
            </a: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200" dirty="0">
              <a:solidFill>
                <a:srgbClr val="C0000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71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1515"/>
            <a:ext cx="10515600" cy="648128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Зрительная сенсорная система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12108"/>
            <a:ext cx="10515600" cy="5064855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ОПТИЧЕСКАЯ СИСТЕМА ГЛАЗА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Оптическая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глаза представляет собой сложную, неточно центрированную систему линз, которая отбрасывает перевернутое, сильно уменьшенное изображение окружающего мира на сетчатку (мозг «переворачивает» обратное изображение, и оно воспринимается как прямое).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983" y="3644535"/>
            <a:ext cx="5725298" cy="304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4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881</TotalTime>
  <Words>3141</Words>
  <Application>Microsoft Office PowerPoint</Application>
  <PresentationFormat>Произвольный</PresentationFormat>
  <Paragraphs>227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Легкий дым</vt:lpstr>
      <vt:lpstr>Гомельский государственный медицинский университет кафедра нормальной и патологической физиологии  ЧАСТНАЯ ФИЗИОЛОГИЯ СЕНСОРНЫХ СИСТЕМ 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Зрительная сенсорная система</vt:lpstr>
      <vt:lpstr>БЛАГОДАРЮ ЗА ВНИМАНИЕ !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Домашний</dc:creator>
  <cp:lastModifiedBy>user123</cp:lastModifiedBy>
  <cp:revision>32</cp:revision>
  <dcterms:created xsi:type="dcterms:W3CDTF">2017-01-16T12:01:05Z</dcterms:created>
  <dcterms:modified xsi:type="dcterms:W3CDTF">2021-12-27T09:22:30Z</dcterms:modified>
</cp:coreProperties>
</file>