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69" r:id="rId2"/>
    <p:sldId id="394" r:id="rId3"/>
    <p:sldId id="370" r:id="rId4"/>
    <p:sldId id="315" r:id="rId5"/>
    <p:sldId id="358" r:id="rId6"/>
    <p:sldId id="371" r:id="rId7"/>
    <p:sldId id="385" r:id="rId8"/>
    <p:sldId id="386" r:id="rId9"/>
    <p:sldId id="376" r:id="rId10"/>
    <p:sldId id="387" r:id="rId11"/>
    <p:sldId id="318" r:id="rId12"/>
    <p:sldId id="319" r:id="rId13"/>
    <p:sldId id="320" r:id="rId14"/>
    <p:sldId id="322" r:id="rId15"/>
    <p:sldId id="323" r:id="rId16"/>
    <p:sldId id="324" r:id="rId17"/>
    <p:sldId id="321" r:id="rId18"/>
    <p:sldId id="393" r:id="rId19"/>
    <p:sldId id="325" r:id="rId20"/>
    <p:sldId id="326" r:id="rId21"/>
    <p:sldId id="378" r:id="rId22"/>
    <p:sldId id="327" r:id="rId23"/>
    <p:sldId id="328" r:id="rId24"/>
    <p:sldId id="361" r:id="rId25"/>
    <p:sldId id="359" r:id="rId26"/>
    <p:sldId id="360" r:id="rId27"/>
    <p:sldId id="365" r:id="rId28"/>
    <p:sldId id="367" r:id="rId29"/>
    <p:sldId id="363" r:id="rId30"/>
    <p:sldId id="329" r:id="rId31"/>
    <p:sldId id="368" r:id="rId32"/>
    <p:sldId id="391" r:id="rId33"/>
    <p:sldId id="330" r:id="rId34"/>
    <p:sldId id="331" r:id="rId35"/>
    <p:sldId id="332" r:id="rId36"/>
    <p:sldId id="390" r:id="rId37"/>
    <p:sldId id="388" r:id="rId38"/>
    <p:sldId id="333" r:id="rId39"/>
    <p:sldId id="379" r:id="rId40"/>
    <p:sldId id="334" r:id="rId41"/>
    <p:sldId id="395" r:id="rId42"/>
    <p:sldId id="382" r:id="rId43"/>
    <p:sldId id="383" r:id="rId44"/>
    <p:sldId id="335" r:id="rId45"/>
    <p:sldId id="384" r:id="rId4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4" d="100"/>
          <a:sy n="94" d="100"/>
        </p:scale>
        <p:origin x="-36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FB9AEEE-AA66-4B5A-948E-A33CAD7116C1}" type="datetimeFigureOut">
              <a:rPr lang="ru-RU" smtClean="0"/>
              <a:t>27.12.2021</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184175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FB9AEEE-AA66-4B5A-948E-A33CAD7116C1}" type="datetimeFigureOut">
              <a:rPr lang="ru-RU" smtClean="0"/>
              <a:t>27.12.2021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3109776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FB9AEEE-AA66-4B5A-948E-A33CAD7116C1}" type="datetimeFigureOut">
              <a:rPr lang="ru-RU" smtClean="0"/>
              <a:t>27.12.2021</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02D2860-3005-4B98-936B-8413D459B081}"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11775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5FB9AEEE-AA66-4B5A-948E-A33CAD7116C1}" type="datetimeFigureOut">
              <a:rPr lang="ru-RU" smtClean="0"/>
              <a:t>27.12.2021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976793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5FB9AEEE-AA66-4B5A-948E-A33CAD7116C1}" type="datetimeFigureOut">
              <a:rPr lang="ru-RU" smtClean="0"/>
              <a:t>27.12.2021</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02D2860-3005-4B98-936B-8413D459B081}"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56539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5FB9AEEE-AA66-4B5A-948E-A33CAD7116C1}" type="datetimeFigureOut">
              <a:rPr lang="ru-RU" smtClean="0"/>
              <a:t>27.12.2021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4177268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FB9AEEE-AA66-4B5A-948E-A33CAD7116C1}" type="datetimeFigureOut">
              <a:rPr lang="ru-RU" smtClean="0"/>
              <a:t>27.12.2021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593142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FB9AEEE-AA66-4B5A-948E-A33CAD7116C1}" type="datetimeFigureOut">
              <a:rPr lang="ru-RU" smtClean="0"/>
              <a:t>27.12.2021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4094391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FB9AEEE-AA66-4B5A-948E-A33CAD7116C1}" type="datetimeFigureOut">
              <a:rPr lang="ru-RU" smtClean="0"/>
              <a:t>27.12.2021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404372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FB9AEEE-AA66-4B5A-948E-A33CAD7116C1}" type="datetimeFigureOut">
              <a:rPr lang="ru-RU" smtClean="0"/>
              <a:t>27.12.2021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1972666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FB9AEEE-AA66-4B5A-948E-A33CAD7116C1}" type="datetimeFigureOut">
              <a:rPr lang="ru-RU" smtClean="0"/>
              <a:t>27.12.2021</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2690841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FB9AEEE-AA66-4B5A-948E-A33CAD7116C1}" type="datetimeFigureOut">
              <a:rPr lang="ru-RU" smtClean="0"/>
              <a:t>27.12.2021</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303361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FB9AEEE-AA66-4B5A-948E-A33CAD7116C1}" type="datetimeFigureOut">
              <a:rPr lang="ru-RU" smtClean="0"/>
              <a:t>27.12.2021</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256135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B9AEEE-AA66-4B5A-948E-A33CAD7116C1}" type="datetimeFigureOut">
              <a:rPr lang="ru-RU" smtClean="0"/>
              <a:t>27.12.2021</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1122983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FB9AEEE-AA66-4B5A-948E-A33CAD7116C1}" type="datetimeFigureOut">
              <a:rPr lang="ru-RU" smtClean="0"/>
              <a:t>27.12.2021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267859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FB9AEEE-AA66-4B5A-948E-A33CAD7116C1}" type="datetimeFigureOut">
              <a:rPr lang="ru-RU" smtClean="0"/>
              <a:t>27.12.2021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02D2860-3005-4B98-936B-8413D459B081}" type="slidenum">
              <a:rPr lang="ru-RU" smtClean="0"/>
              <a:t>‹#›</a:t>
            </a:fld>
            <a:endParaRPr lang="ru-RU"/>
          </a:p>
        </p:txBody>
      </p:sp>
    </p:spTree>
    <p:extLst>
      <p:ext uri="{BB962C8B-B14F-4D97-AF65-F5344CB8AC3E}">
        <p14:creationId xmlns:p14="http://schemas.microsoft.com/office/powerpoint/2010/main" val="169331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FB9AEEE-AA66-4B5A-948E-A33CAD7116C1}" type="datetimeFigureOut">
              <a:rPr lang="ru-RU" smtClean="0"/>
              <a:t>27.12.2021</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02D2860-3005-4B98-936B-8413D459B081}" type="slidenum">
              <a:rPr lang="ru-RU" smtClean="0"/>
              <a:t>‹#›</a:t>
            </a:fld>
            <a:endParaRPr lang="ru-RU"/>
          </a:p>
        </p:txBody>
      </p:sp>
    </p:spTree>
    <p:extLst>
      <p:ext uri="{BB962C8B-B14F-4D97-AF65-F5344CB8AC3E}">
        <p14:creationId xmlns:p14="http://schemas.microsoft.com/office/powerpoint/2010/main" val="28409132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661383"/>
          </a:xfrm>
        </p:spPr>
        <p:txBody>
          <a:bodyPr>
            <a:no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Гомельский государственный медицинский университет</a:t>
            </a:r>
            <a:br>
              <a:rPr lang="ru-RU" sz="2600" dirty="0">
                <a:solidFill>
                  <a:srgbClr val="C00000"/>
                </a:solidFill>
                <a:latin typeface="Times New Roman" panose="02020603050405020304" pitchFamily="18" charset="0"/>
                <a:cs typeface="Times New Roman" panose="02020603050405020304" pitchFamily="18" charset="0"/>
              </a:rPr>
            </a:br>
            <a:r>
              <a:rPr lang="ru-RU" sz="2600" dirty="0" smtClean="0">
                <a:solidFill>
                  <a:srgbClr val="C00000"/>
                </a:solidFill>
                <a:latin typeface="Times New Roman" panose="02020603050405020304" pitchFamily="18" charset="0"/>
                <a:cs typeface="Times New Roman" panose="02020603050405020304" pitchFamily="18" charset="0"/>
              </a:rPr>
              <a:t>Кафедра нормальной и патологической физиологии</a:t>
            </a:r>
            <a:r>
              <a:rPr lang="ru-RU" sz="2600" dirty="0">
                <a:solidFill>
                  <a:srgbClr val="C00000"/>
                </a:solidFill>
                <a:latin typeface="Times New Roman" panose="02020603050405020304" pitchFamily="18" charset="0"/>
                <a:cs typeface="Times New Roman" panose="02020603050405020304" pitchFamily="18" charset="0"/>
              </a:rPr>
              <a:t/>
            </a:r>
            <a:br>
              <a:rPr lang="ru-RU" sz="2600" dirty="0">
                <a:solidFill>
                  <a:srgbClr val="C00000"/>
                </a:solidFill>
                <a:latin typeface="Times New Roman" panose="02020603050405020304" pitchFamily="18" charset="0"/>
                <a:cs typeface="Times New Roman" panose="02020603050405020304" pitchFamily="18" charset="0"/>
              </a:rPr>
            </a:br>
            <a:r>
              <a:rPr lang="ru-RU" sz="2600" cap="all" dirty="0" smtClean="0">
                <a:solidFill>
                  <a:srgbClr val="C00000"/>
                </a:solidFill>
                <a:latin typeface="Times New Roman" panose="02020603050405020304" pitchFamily="18" charset="0"/>
                <a:cs typeface="Times New Roman" panose="02020603050405020304" pitchFamily="18" charset="0"/>
              </a:rPr>
              <a:t>ЧАСТНАЯ </a:t>
            </a:r>
            <a:r>
              <a:rPr lang="ru-RU" sz="2600" cap="all" dirty="0">
                <a:solidFill>
                  <a:srgbClr val="C00000"/>
                </a:solidFill>
                <a:latin typeface="Times New Roman" panose="02020603050405020304" pitchFamily="18" charset="0"/>
                <a:cs typeface="Times New Roman" panose="02020603050405020304" pitchFamily="18" charset="0"/>
              </a:rPr>
              <a:t>ФИЗИОЛОГИЯ СЕНСОРНЫХ СИСТЕМ</a:t>
            </a:r>
            <a:br>
              <a:rPr lang="ru-RU" sz="2600" cap="all" dirty="0">
                <a:solidFill>
                  <a:srgbClr val="C00000"/>
                </a:solidFill>
                <a:latin typeface="Times New Roman" panose="02020603050405020304" pitchFamily="18" charset="0"/>
                <a:cs typeface="Times New Roman" panose="02020603050405020304" pitchFamily="18" charset="0"/>
              </a:rPr>
            </a:br>
            <a:r>
              <a:rPr lang="ru-RU" sz="2600" cap="all" dirty="0" smtClean="0">
                <a:solidFill>
                  <a:srgbClr val="C00000"/>
                </a:solidFill>
                <a:latin typeface="Times New Roman" panose="02020603050405020304" pitchFamily="18" charset="0"/>
                <a:cs typeface="Times New Roman" panose="02020603050405020304" pitchFamily="18" charset="0"/>
              </a:rPr>
              <a:t/>
            </a:r>
            <a:br>
              <a:rPr lang="ru-RU" sz="2600" cap="all" dirty="0" smtClean="0">
                <a:solidFill>
                  <a:srgbClr val="C00000"/>
                </a:solidFill>
                <a:latin typeface="Times New Roman" panose="02020603050405020304" pitchFamily="18" charset="0"/>
                <a:cs typeface="Times New Roman" panose="02020603050405020304" pitchFamily="18" charset="0"/>
              </a:rPr>
            </a:br>
            <a:r>
              <a:rPr lang="ru-RU" sz="2800" b="1" i="1" cap="all"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8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 вестибулярная</a:t>
            </a:r>
            <a:r>
              <a:rPr lang="ru-RU" sz="26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2600" i="1" dirty="0">
              <a:effectLst>
                <a:outerShdw blurRad="38100" dist="38100" dir="2700000" algn="tl">
                  <a:srgbClr val="000000">
                    <a:alpha val="43137"/>
                  </a:srgbClr>
                </a:outerShdw>
              </a:effectLst>
            </a:endParaRPr>
          </a:p>
        </p:txBody>
      </p:sp>
      <p:pic>
        <p:nvPicPr>
          <p:cNvPr id="4" name="Объект 3"/>
          <p:cNvPicPr>
            <a:picLocks noGrp="1" noChangeAspect="1"/>
          </p:cNvPicPr>
          <p:nvPr>
            <p:ph idx="1"/>
          </p:nvPr>
        </p:nvPicPr>
        <p:blipFill>
          <a:blip r:embed="rId2"/>
          <a:stretch>
            <a:fillRect/>
          </a:stretch>
        </p:blipFill>
        <p:spPr>
          <a:xfrm>
            <a:off x="2569463" y="2287334"/>
            <a:ext cx="5718544" cy="3255546"/>
          </a:xfrm>
          <a:prstGeom prst="rect">
            <a:avLst/>
          </a:prstGeom>
        </p:spPr>
      </p:pic>
      <p:pic>
        <p:nvPicPr>
          <p:cNvPr id="5" name="Рисунок 4"/>
          <p:cNvPicPr>
            <a:picLocks noChangeAspect="1"/>
          </p:cNvPicPr>
          <p:nvPr/>
        </p:nvPicPr>
        <p:blipFill>
          <a:blip r:embed="rId3"/>
          <a:stretch>
            <a:fillRect/>
          </a:stretch>
        </p:blipFill>
        <p:spPr>
          <a:xfrm>
            <a:off x="8701810" y="3289155"/>
            <a:ext cx="2651990" cy="938865"/>
          </a:xfrm>
          <a:prstGeom prst="rect">
            <a:avLst/>
          </a:prstGeom>
        </p:spPr>
      </p:pic>
      <p:sp>
        <p:nvSpPr>
          <p:cNvPr id="6" name="Прямоугольник 5"/>
          <p:cNvSpPr/>
          <p:nvPr/>
        </p:nvSpPr>
        <p:spPr>
          <a:xfrm>
            <a:off x="3457023" y="5993147"/>
            <a:ext cx="6717917" cy="341632"/>
          </a:xfrm>
          <a:prstGeom prst="rect">
            <a:avLst/>
          </a:prstGeom>
        </p:spPr>
        <p:txBody>
          <a:bodyPr wrap="square">
            <a:spAutoFit/>
          </a:bodyPr>
          <a:lstStyle/>
          <a:p>
            <a:pPr lvl="0" algn="ctr">
              <a:lnSpc>
                <a:spcPct val="90000"/>
              </a:lnSpc>
              <a:spcBef>
                <a:spcPts val="1000"/>
              </a:spcBef>
            </a:pPr>
            <a:r>
              <a:rPr lang="ru-RU" dirty="0" err="1" smtClean="0">
                <a:solidFill>
                  <a:srgbClr val="C00000"/>
                </a:solidFill>
                <a:latin typeface="Times New Roman" panose="02020603050405020304" pitchFamily="18" charset="0"/>
                <a:cs typeface="Times New Roman" panose="02020603050405020304" pitchFamily="18" charset="0"/>
              </a:rPr>
              <a:t>Висенберг</a:t>
            </a:r>
            <a:r>
              <a:rPr lang="ru-RU" dirty="0" smtClean="0">
                <a:solidFill>
                  <a:srgbClr val="C00000"/>
                </a:solidFill>
                <a:latin typeface="Times New Roman" panose="02020603050405020304" pitchFamily="18" charset="0"/>
                <a:cs typeface="Times New Roman" panose="02020603050405020304" pitchFamily="18" charset="0"/>
              </a:rPr>
              <a:t> </a:t>
            </a:r>
            <a:r>
              <a:rPr lang="ru-RU" dirty="0">
                <a:solidFill>
                  <a:srgbClr val="C00000"/>
                </a:solidFill>
                <a:latin typeface="Times New Roman" panose="02020603050405020304" pitchFamily="18" charset="0"/>
                <a:cs typeface="Times New Roman" panose="02020603050405020304" pitchFamily="18" charset="0"/>
              </a:rPr>
              <a:t>Юлия </a:t>
            </a:r>
            <a:r>
              <a:rPr lang="ru-RU" dirty="0" smtClean="0">
                <a:solidFill>
                  <a:srgbClr val="C00000"/>
                </a:solidFill>
                <a:latin typeface="Times New Roman" panose="02020603050405020304" pitchFamily="18" charset="0"/>
                <a:cs typeface="Times New Roman" panose="02020603050405020304" pitchFamily="18" charset="0"/>
              </a:rPr>
              <a:t>Валерьевна, к.б.н</a:t>
            </a:r>
            <a:r>
              <a:rPr lang="ru-RU" smtClean="0">
                <a:solidFill>
                  <a:srgbClr val="C00000"/>
                </a:solidFill>
                <a:latin typeface="Times New Roman" panose="02020603050405020304" pitchFamily="18" charset="0"/>
                <a:cs typeface="Times New Roman" panose="02020603050405020304" pitchFamily="18" charset="0"/>
              </a:rPr>
              <a:t>., </a:t>
            </a:r>
            <a:r>
              <a:rPr lang="ru-RU" smtClean="0">
                <a:solidFill>
                  <a:srgbClr val="C00000"/>
                </a:solidFill>
                <a:latin typeface="Times New Roman" panose="02020603050405020304" pitchFamily="18" charset="0"/>
                <a:cs typeface="Times New Roman" panose="02020603050405020304" pitchFamily="18" charset="0"/>
              </a:rPr>
              <a:t>доцент, 2021</a:t>
            </a:r>
            <a:endParaRPr lang="ru-RU"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8472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2812" y="14510"/>
            <a:ext cx="8911687" cy="751609"/>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
        <p:nvSpPr>
          <p:cNvPr id="3" name="Прямоугольник 2"/>
          <p:cNvSpPr/>
          <p:nvPr/>
        </p:nvSpPr>
        <p:spPr>
          <a:xfrm>
            <a:off x="5782962" y="1183104"/>
            <a:ext cx="6096000" cy="4462760"/>
          </a:xfrm>
          <a:prstGeom prst="rect">
            <a:avLst/>
          </a:prstGeom>
        </p:spPr>
        <p:txBody>
          <a:bodyPr>
            <a:spAutoFit/>
          </a:bodyPr>
          <a:lstStyle/>
          <a:p>
            <a:pPr indent="342900" algn="just">
              <a:spcAft>
                <a:spcPts val="0"/>
              </a:spcAft>
            </a:pPr>
            <a:r>
              <a:rPr lang="ru-RU" sz="2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Рецепторные (волосковые) клетки органа слуха расположены в перепончатом канале улитки </a:t>
            </a:r>
            <a:r>
              <a:rPr lang="ru-RU" sz="22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22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Кортиев</a:t>
            </a:r>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орган</a:t>
            </a:r>
            <a:r>
              <a:rPr lang="ru-RU" sz="22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a:p>
            <a:pPr indent="342900" algn="just">
              <a:spcAft>
                <a:spcPts val="0"/>
              </a:spcAft>
            </a:pPr>
            <a:endPar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spcAft>
                <a:spcPts val="0"/>
              </a:spcAft>
            </a:pPr>
            <a:endParaRPr lang="ru-RU"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spcAft>
                <a:spcPts val="0"/>
              </a:spcAft>
            </a:pPr>
            <a:endPar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spcAft>
                <a:spcPts val="0"/>
              </a:spcAft>
            </a:pPr>
            <a:endParaRPr lang="ru-RU"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spcAft>
                <a:spcPts val="0"/>
              </a:spcAft>
            </a:pPr>
            <a:endPar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spcAft>
                <a:spcPts val="0"/>
              </a:spcAft>
            </a:pPr>
            <a:endParaRPr lang="ru-RU"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spcAft>
                <a:spcPts val="0"/>
              </a:spcAft>
            </a:pPr>
            <a:r>
              <a:rPr lang="ru-RU" sz="22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Рецепторные (волосковые) клетки </a:t>
            </a:r>
            <a:r>
              <a:rPr lang="ru-RU" sz="2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органа равновесия (вестибулярный аппарат) в </a:t>
            </a:r>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структурах преддверия — полукружных каналах, маточке (</a:t>
            </a:r>
            <a:r>
              <a:rPr lang="ru-RU" sz="22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utriculus</a:t>
            </a:r>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и мешочке (</a:t>
            </a:r>
            <a:r>
              <a:rPr lang="ru-RU" sz="22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sacculus</a:t>
            </a:r>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775956" y="590728"/>
            <a:ext cx="4768110" cy="2574017"/>
          </a:xfrm>
          <a:prstGeom prst="rect">
            <a:avLst/>
          </a:prstGeom>
        </p:spPr>
      </p:pic>
      <p:pic>
        <p:nvPicPr>
          <p:cNvPr id="8" name="Рисунок 7"/>
          <p:cNvPicPr>
            <a:picLocks noChangeAspect="1"/>
          </p:cNvPicPr>
          <p:nvPr/>
        </p:nvPicPr>
        <p:blipFill>
          <a:blip r:embed="rId3"/>
          <a:stretch>
            <a:fillRect/>
          </a:stretch>
        </p:blipFill>
        <p:spPr>
          <a:xfrm>
            <a:off x="775956" y="3281917"/>
            <a:ext cx="4768110" cy="3576083"/>
          </a:xfrm>
          <a:prstGeom prst="rect">
            <a:avLst/>
          </a:prstGeom>
        </p:spPr>
      </p:pic>
    </p:spTree>
    <p:extLst>
      <p:ext uri="{BB962C8B-B14F-4D97-AF65-F5344CB8AC3E}">
        <p14:creationId xmlns:p14="http://schemas.microsoft.com/office/powerpoint/2010/main" val="32244027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565893" y="3382404"/>
            <a:ext cx="5657850" cy="2981325"/>
          </a:xfrm>
          <a:prstGeom prst="rect">
            <a:avLst/>
          </a:prstGeom>
        </p:spPr>
      </p:pic>
      <p:sp>
        <p:nvSpPr>
          <p:cNvPr id="8" name="Заголовок 1"/>
          <p:cNvSpPr>
            <a:spLocks noGrp="1"/>
          </p:cNvSpPr>
          <p:nvPr>
            <p:ph type="title"/>
          </p:nvPr>
        </p:nvSpPr>
        <p:spPr>
          <a:xfrm>
            <a:off x="2277202" y="123204"/>
            <a:ext cx="9404723" cy="717055"/>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sp>
        <p:nvSpPr>
          <p:cNvPr id="6" name="Объект 5"/>
          <p:cNvSpPr>
            <a:spLocks noGrp="1"/>
          </p:cNvSpPr>
          <p:nvPr>
            <p:ph idx="1"/>
          </p:nvPr>
        </p:nvSpPr>
        <p:spPr>
          <a:xfrm>
            <a:off x="5321643" y="840259"/>
            <a:ext cx="5902100" cy="5243383"/>
          </a:xfrm>
        </p:spPr>
        <p:txBody>
          <a:bodyPr>
            <a:normAutofit/>
          </a:bodyPr>
          <a:lstStyle/>
          <a:p>
            <a:pPr marL="0" indent="0" algn="just">
              <a:buNone/>
            </a:pPr>
            <a:r>
              <a:rPr lang="ru-RU" sz="2200" u="sng" dirty="0" smtClean="0">
                <a:solidFill>
                  <a:srgbClr val="C00000"/>
                </a:solidFill>
                <a:latin typeface="Times New Roman" panose="02020603050405020304" pitchFamily="18" charset="0"/>
                <a:cs typeface="Times New Roman" panose="02020603050405020304" pitchFamily="18" charset="0"/>
              </a:rPr>
              <a:t>Перепончатый лабиринт  </a:t>
            </a:r>
            <a:r>
              <a:rPr lang="ru-RU" sz="2200" dirty="0" smtClean="0">
                <a:solidFill>
                  <a:srgbClr val="C00000"/>
                </a:solidFill>
                <a:latin typeface="Times New Roman" panose="02020603050405020304" pitchFamily="18" charset="0"/>
                <a:cs typeface="Times New Roman" panose="02020603050405020304" pitchFamily="18" charset="0"/>
              </a:rPr>
              <a:t>- это замкнутая система трубочек, мешочков, заполненная жидкостью  -  </a:t>
            </a:r>
            <a:r>
              <a:rPr lang="ru-RU" sz="2200" dirty="0" err="1" smtClean="0">
                <a:solidFill>
                  <a:srgbClr val="C00000"/>
                </a:solidFill>
                <a:latin typeface="Times New Roman" panose="02020603050405020304" pitchFamily="18" charset="0"/>
                <a:cs typeface="Times New Roman" panose="02020603050405020304" pitchFamily="18" charset="0"/>
              </a:rPr>
              <a:t>эндолимфой</a:t>
            </a:r>
            <a:r>
              <a:rPr lang="ru-RU" sz="2200" dirty="0" smtClean="0">
                <a:solidFill>
                  <a:srgbClr val="C00000"/>
                </a:solidFill>
                <a:latin typeface="Times New Roman" panose="02020603050405020304" pitchFamily="18" charset="0"/>
                <a:cs typeface="Times New Roman" panose="02020603050405020304" pitchFamily="18" charset="0"/>
              </a:rPr>
              <a:t>. Между перепончатым и костным лабиринтами находится </a:t>
            </a:r>
            <a:r>
              <a:rPr lang="ru-RU" sz="2200" dirty="0" err="1" smtClean="0">
                <a:solidFill>
                  <a:srgbClr val="C00000"/>
                </a:solidFill>
                <a:latin typeface="Times New Roman" panose="02020603050405020304" pitchFamily="18" charset="0"/>
                <a:cs typeface="Times New Roman" panose="02020603050405020304" pitchFamily="18" charset="0"/>
              </a:rPr>
              <a:t>перилимфатическое</a:t>
            </a:r>
            <a:r>
              <a:rPr lang="ru-RU" sz="2200" dirty="0" smtClean="0">
                <a:solidFill>
                  <a:srgbClr val="C00000"/>
                </a:solidFill>
                <a:latin typeface="Times New Roman" panose="02020603050405020304" pitchFamily="18" charset="0"/>
                <a:cs typeface="Times New Roman" panose="02020603050405020304" pitchFamily="18" charset="0"/>
              </a:rPr>
              <a:t> пространство, заполненное перилимфой</a:t>
            </a:r>
            <a:r>
              <a:rPr lang="ru-RU" sz="2200" dirty="0" smtClean="0"/>
              <a:t>. </a:t>
            </a:r>
            <a:endParaRPr lang="ru-RU" sz="2200" dirty="0"/>
          </a:p>
        </p:txBody>
      </p:sp>
      <p:pic>
        <p:nvPicPr>
          <p:cNvPr id="7" name="Рисунок 6"/>
          <p:cNvPicPr>
            <a:picLocks noChangeAspect="1"/>
          </p:cNvPicPr>
          <p:nvPr/>
        </p:nvPicPr>
        <p:blipFill>
          <a:blip r:embed="rId3"/>
          <a:stretch>
            <a:fillRect/>
          </a:stretch>
        </p:blipFill>
        <p:spPr>
          <a:xfrm>
            <a:off x="1016813" y="3657600"/>
            <a:ext cx="3988985" cy="3035643"/>
          </a:xfrm>
          <a:prstGeom prst="rect">
            <a:avLst/>
          </a:prstGeom>
        </p:spPr>
      </p:pic>
      <p:pic>
        <p:nvPicPr>
          <p:cNvPr id="3" name="Рисунок 2"/>
          <p:cNvPicPr>
            <a:picLocks noChangeAspect="1"/>
          </p:cNvPicPr>
          <p:nvPr/>
        </p:nvPicPr>
        <p:blipFill>
          <a:blip r:embed="rId4"/>
          <a:stretch>
            <a:fillRect/>
          </a:stretch>
        </p:blipFill>
        <p:spPr>
          <a:xfrm>
            <a:off x="884833" y="779504"/>
            <a:ext cx="3978628" cy="2682446"/>
          </a:xfrm>
          <a:prstGeom prst="rect">
            <a:avLst/>
          </a:prstGeom>
        </p:spPr>
      </p:pic>
    </p:spTree>
    <p:extLst>
      <p:ext uri="{BB962C8B-B14F-4D97-AF65-F5344CB8AC3E}">
        <p14:creationId xmlns:p14="http://schemas.microsoft.com/office/powerpoint/2010/main" val="1626190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2292697" y="52604"/>
            <a:ext cx="9404723" cy="552298"/>
          </a:xfrm>
        </p:spPr>
        <p:txBody>
          <a:bodyPr>
            <a:normAutofit/>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sp>
        <p:nvSpPr>
          <p:cNvPr id="5" name="Объект 4"/>
          <p:cNvSpPr>
            <a:spLocks noGrp="1"/>
          </p:cNvSpPr>
          <p:nvPr>
            <p:ph idx="1"/>
          </p:nvPr>
        </p:nvSpPr>
        <p:spPr>
          <a:xfrm>
            <a:off x="1103312" y="832022"/>
            <a:ext cx="8946541" cy="5416377"/>
          </a:xfrm>
        </p:spPr>
        <p:txBody>
          <a:bodyPr>
            <a:normAutofit/>
          </a:bodyPr>
          <a:lstStyle/>
          <a:p>
            <a:pPr marL="0" indent="0" algn="ctr">
              <a:buNone/>
            </a:pPr>
            <a:r>
              <a:rPr lang="ru-RU" sz="22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Кортиев</a:t>
            </a:r>
            <a:r>
              <a:rPr lang="ru-RU" sz="22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орган</a:t>
            </a:r>
            <a:endParaRPr lang="ru-RU" sz="22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749848" y="1060682"/>
            <a:ext cx="5244443" cy="4801314"/>
          </a:xfrm>
          <a:prstGeom prst="rect">
            <a:avLst/>
          </a:prstGeom>
        </p:spPr>
        <p:txBody>
          <a:bodyPr wrap="square">
            <a:spAutoFit/>
          </a:bodyPr>
          <a:lstStyle/>
          <a:p>
            <a:pPr algn="just">
              <a:spcAft>
                <a:spcPts val="0"/>
              </a:spcAft>
            </a:pPr>
            <a:r>
              <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Стенки </a:t>
            </a:r>
            <a:r>
              <a:rPr lang="ru-RU"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улитки образованы</a:t>
            </a:r>
            <a:r>
              <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a:p>
            <a:pPr indent="349250" algn="just">
              <a:spcAft>
                <a:spcPts val="0"/>
              </a:spcAft>
            </a:pPr>
            <a:r>
              <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ru-RU"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Базилярной мембраной,</a:t>
            </a:r>
            <a:r>
              <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p>
          <a:p>
            <a:pPr indent="349250" algn="just">
              <a:spcAft>
                <a:spcPts val="0"/>
              </a:spcAft>
            </a:pPr>
            <a:r>
              <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ru-RU"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Вестибулярной (</a:t>
            </a:r>
            <a:r>
              <a:rPr lang="ru-RU"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Рейснеровой</a:t>
            </a:r>
            <a:r>
              <a:rPr lang="ru-RU"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мембраной,</a:t>
            </a:r>
            <a:endPar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49250" algn="just">
              <a:spcAft>
                <a:spcPts val="0"/>
              </a:spcAft>
            </a:pPr>
            <a:r>
              <a:rPr lang="ru-RU"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ru-RU"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Сосудистой </a:t>
            </a:r>
            <a:r>
              <a:rPr lang="ru-RU"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полоской.</a:t>
            </a:r>
          </a:p>
          <a:p>
            <a:pPr indent="349250" algn="just">
              <a:spcAft>
                <a:spcPts val="0"/>
              </a:spcAft>
            </a:pPr>
            <a:r>
              <a:rPr lang="ru-RU" b="1" dirty="0" smtClean="0">
                <a:solidFill>
                  <a:srgbClr val="C00000"/>
                </a:solidFill>
                <a:latin typeface="Times New Roman" panose="02020603050405020304" pitchFamily="18" charset="0"/>
                <a:cs typeface="Times New Roman" panose="02020603050405020304" pitchFamily="18" charset="0"/>
              </a:rPr>
              <a:t>Базилярная </a:t>
            </a:r>
            <a:r>
              <a:rPr lang="ru-RU" b="1" dirty="0">
                <a:solidFill>
                  <a:srgbClr val="C00000"/>
                </a:solidFill>
                <a:latin typeface="Times New Roman" panose="02020603050405020304" pitchFamily="18" charset="0"/>
                <a:cs typeface="Times New Roman" panose="02020603050405020304" pitchFamily="18" charset="0"/>
              </a:rPr>
              <a:t>мембрана</a:t>
            </a:r>
            <a:r>
              <a:rPr lang="ru-RU" dirty="0">
                <a:solidFill>
                  <a:srgbClr val="C00000"/>
                </a:solidFill>
                <a:latin typeface="Times New Roman" panose="02020603050405020304" pitchFamily="18" charset="0"/>
                <a:cs typeface="Times New Roman" panose="02020603050405020304" pitchFamily="18" charset="0"/>
              </a:rPr>
              <a:t> содержит тонкие коллагеновые волокна – слуховые струны. Общее число достигает 24 000. Они располагаются между спиральной костной пластинкой, отходящей от осевого стержня улитки, и спиральной связкой,  расположенной на наружной стенке улитки. </a:t>
            </a:r>
            <a:endParaRPr lang="ru-RU" dirty="0" smtClean="0">
              <a:solidFill>
                <a:srgbClr val="C00000"/>
              </a:solidFill>
              <a:latin typeface="Times New Roman" panose="02020603050405020304" pitchFamily="18" charset="0"/>
              <a:cs typeface="Times New Roman" panose="02020603050405020304" pitchFamily="18" charset="0"/>
            </a:endParaRPr>
          </a:p>
          <a:p>
            <a:pPr indent="349250" algn="just"/>
            <a:r>
              <a:rPr lang="ru-RU" b="1" dirty="0" smtClean="0">
                <a:solidFill>
                  <a:srgbClr val="C00000"/>
                </a:solidFill>
                <a:latin typeface="Times New Roman" panose="02020603050405020304" pitchFamily="18" charset="0"/>
                <a:cs typeface="Times New Roman" panose="02020603050405020304" pitchFamily="18" charset="0"/>
              </a:rPr>
              <a:t>Вестибулярная мемб­рана (</a:t>
            </a:r>
            <a:r>
              <a:rPr lang="ru-RU" b="1" dirty="0" err="1" smtClean="0">
                <a:solidFill>
                  <a:srgbClr val="C00000"/>
                </a:solidFill>
                <a:latin typeface="Times New Roman" panose="02020603050405020304" pitchFamily="18" charset="0"/>
                <a:cs typeface="Times New Roman" panose="02020603050405020304" pitchFamily="18" charset="0"/>
              </a:rPr>
              <a:t>Рейснерова</a:t>
            </a:r>
            <a:r>
              <a:rPr lang="ru-RU" b="1" dirty="0" smtClean="0">
                <a:solidFill>
                  <a:srgbClr val="C00000"/>
                </a:solidFill>
                <a:latin typeface="Times New Roman" panose="02020603050405020304" pitchFamily="18" charset="0"/>
                <a:cs typeface="Times New Roman" panose="02020603050405020304" pitchFamily="18" charset="0"/>
              </a:rPr>
              <a:t>)</a:t>
            </a:r>
            <a:r>
              <a:rPr lang="ru-RU" dirty="0" smtClean="0">
                <a:solidFill>
                  <a:srgbClr val="C00000"/>
                </a:solidFill>
                <a:latin typeface="Times New Roman" panose="02020603050405020304" pitchFamily="18" charset="0"/>
                <a:cs typeface="Times New Roman" panose="02020603050405020304" pitchFamily="18" charset="0"/>
              </a:rPr>
              <a:t> – соединительнотканная пластинка, состоящая из коллагеновых волокон, погруженных в аморфный матрикс. </a:t>
            </a:r>
            <a:endParaRPr lang="ru-RU"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49250" algn="just">
              <a:spcAft>
                <a:spcPts val="0"/>
              </a:spcAft>
            </a:pPr>
            <a:r>
              <a:rPr lang="ru-RU" b="1" dirty="0" smtClean="0">
                <a:solidFill>
                  <a:srgbClr val="C00000"/>
                </a:solidFill>
                <a:latin typeface="Times New Roman" panose="02020603050405020304" pitchFamily="18" charset="0"/>
                <a:cs typeface="Times New Roman" panose="02020603050405020304" pitchFamily="18" charset="0"/>
              </a:rPr>
              <a:t>Сосудистая </a:t>
            </a:r>
            <a:r>
              <a:rPr lang="ru-RU" b="1" dirty="0">
                <a:solidFill>
                  <a:srgbClr val="C00000"/>
                </a:solidFill>
                <a:latin typeface="Times New Roman" panose="02020603050405020304" pitchFamily="18" charset="0"/>
                <a:cs typeface="Times New Roman" panose="02020603050405020304" pitchFamily="18" charset="0"/>
              </a:rPr>
              <a:t>полоска</a:t>
            </a:r>
            <a:r>
              <a:rPr lang="ru-RU" dirty="0">
                <a:solidFill>
                  <a:srgbClr val="C00000"/>
                </a:solidFill>
                <a:latin typeface="Times New Roman" panose="02020603050405020304" pitchFamily="18" charset="0"/>
                <a:cs typeface="Times New Roman" panose="02020603050405020304" pitchFamily="18" charset="0"/>
              </a:rPr>
              <a:t> представлена многорядным глиальным эпителием с кровеносными капиллярами. </a:t>
            </a:r>
            <a:endParaRPr lang="ru-RU" dirty="0" smtClean="0">
              <a:solidFill>
                <a:srgbClr val="C0000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116580" y="1385245"/>
            <a:ext cx="6644163" cy="5090273"/>
          </a:xfrm>
          <a:prstGeom prst="rect">
            <a:avLst/>
          </a:prstGeom>
        </p:spPr>
      </p:pic>
    </p:spTree>
    <p:extLst>
      <p:ext uri="{BB962C8B-B14F-4D97-AF65-F5344CB8AC3E}">
        <p14:creationId xmlns:p14="http://schemas.microsoft.com/office/powerpoint/2010/main" val="3293599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2449216" y="13179"/>
            <a:ext cx="9404723" cy="766482"/>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sp>
        <p:nvSpPr>
          <p:cNvPr id="3" name="Объект 2"/>
          <p:cNvSpPr>
            <a:spLocks noGrp="1"/>
          </p:cNvSpPr>
          <p:nvPr>
            <p:ph idx="1"/>
          </p:nvPr>
        </p:nvSpPr>
        <p:spPr>
          <a:xfrm>
            <a:off x="1103312" y="1112108"/>
            <a:ext cx="8946541" cy="5136291"/>
          </a:xfrm>
        </p:spPr>
        <p:txBody>
          <a:bodyPr/>
          <a:lstStyle/>
          <a:p>
            <a:pPr marL="0" indent="0" algn="ctr">
              <a:buNone/>
            </a:pPr>
            <a:r>
              <a:rPr lang="ru-RU" sz="2400" b="1" i="1" dirty="0" err="1" smtClean="0">
                <a:solidFill>
                  <a:srgbClr val="C00000"/>
                </a:solidFill>
                <a:latin typeface="Times New Roman" panose="02020603050405020304" pitchFamily="18" charset="0"/>
                <a:cs typeface="Times New Roman" panose="02020603050405020304" pitchFamily="18" charset="0"/>
              </a:rPr>
              <a:t>Кортиев</a:t>
            </a:r>
            <a:r>
              <a:rPr lang="ru-RU" sz="2400" b="1" i="1" dirty="0" smtClean="0">
                <a:solidFill>
                  <a:srgbClr val="C00000"/>
                </a:solidFill>
                <a:latin typeface="Times New Roman" panose="02020603050405020304" pitchFamily="18" charset="0"/>
                <a:cs typeface="Times New Roman" panose="02020603050405020304" pitchFamily="18" charset="0"/>
              </a:rPr>
              <a:t> орган</a:t>
            </a:r>
          </a:p>
          <a:p>
            <a:endParaRPr lang="ru-RU" dirty="0"/>
          </a:p>
        </p:txBody>
      </p:sp>
      <p:pic>
        <p:nvPicPr>
          <p:cNvPr id="5" name="Рисунок 4"/>
          <p:cNvPicPr>
            <a:picLocks noChangeAspect="1"/>
          </p:cNvPicPr>
          <p:nvPr/>
        </p:nvPicPr>
        <p:blipFill>
          <a:blip r:embed="rId2"/>
          <a:stretch>
            <a:fillRect/>
          </a:stretch>
        </p:blipFill>
        <p:spPr>
          <a:xfrm>
            <a:off x="717721" y="1777002"/>
            <a:ext cx="5715000" cy="3248025"/>
          </a:xfrm>
          <a:prstGeom prst="rect">
            <a:avLst/>
          </a:prstGeom>
        </p:spPr>
      </p:pic>
      <p:sp>
        <p:nvSpPr>
          <p:cNvPr id="6" name="Прямоугольник 5"/>
          <p:cNvSpPr/>
          <p:nvPr/>
        </p:nvSpPr>
        <p:spPr>
          <a:xfrm>
            <a:off x="6539814" y="2348966"/>
            <a:ext cx="5438003" cy="1785104"/>
          </a:xfrm>
          <a:prstGeom prst="rect">
            <a:avLst/>
          </a:prstGeom>
        </p:spPr>
        <p:txBody>
          <a:bodyPr wrap="square">
            <a:spAutoFit/>
          </a:bodyPr>
          <a:lstStyle/>
          <a:p>
            <a:pPr algn="just"/>
            <a:r>
              <a:rPr lang="ru-RU" sz="2200" b="1" i="1" u="sng" dirty="0">
                <a:solidFill>
                  <a:srgbClr val="C00000"/>
                </a:solidFill>
                <a:latin typeface="Times New Roman CYR" panose="02020603050405020304" pitchFamily="18" charset="0"/>
                <a:ea typeface="Times New Roman" panose="02020603050405020304" pitchFamily="18" charset="0"/>
              </a:rPr>
              <a:t>Рецепторные волосковые клетки</a:t>
            </a:r>
            <a:r>
              <a:rPr lang="ru-RU" sz="2200" dirty="0">
                <a:solidFill>
                  <a:srgbClr val="C00000"/>
                </a:solidFill>
                <a:latin typeface="Times New Roman CYR" panose="02020603050405020304" pitchFamily="18" charset="0"/>
                <a:ea typeface="Times New Roman" panose="02020603050405020304" pitchFamily="18" charset="0"/>
              </a:rPr>
              <a:t>  лежат своими основаниями в углублениях на поверхностях фаланговых клеток и отделены друг от друга фаланго­выми отростками. </a:t>
            </a:r>
            <a:endParaRPr lang="ru-RU" sz="2200" dirty="0">
              <a:solidFill>
                <a:srgbClr val="C00000"/>
              </a:solidFill>
            </a:endParaRPr>
          </a:p>
        </p:txBody>
      </p:sp>
    </p:spTree>
    <p:extLst>
      <p:ext uri="{BB962C8B-B14F-4D97-AF65-F5344CB8AC3E}">
        <p14:creationId xmlns:p14="http://schemas.microsoft.com/office/powerpoint/2010/main" val="3660584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6500" y="123204"/>
            <a:ext cx="9404723" cy="700579"/>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sp>
        <p:nvSpPr>
          <p:cNvPr id="5" name="Объект 4"/>
          <p:cNvSpPr>
            <a:spLocks noGrp="1"/>
          </p:cNvSpPr>
          <p:nvPr>
            <p:ph idx="1"/>
          </p:nvPr>
        </p:nvSpPr>
        <p:spPr>
          <a:xfrm>
            <a:off x="1103312" y="733168"/>
            <a:ext cx="9778872" cy="5515232"/>
          </a:xfrm>
        </p:spPr>
        <p:txBody>
          <a:bodyPr/>
          <a:lstStyle/>
          <a:p>
            <a:pPr marL="0" indent="0" algn="ctr">
              <a:buNone/>
            </a:pPr>
            <a:r>
              <a:rPr lang="ru-RU" sz="2600" b="1" dirty="0" smtClean="0">
                <a:solidFill>
                  <a:srgbClr val="C00000"/>
                </a:solidFill>
                <a:latin typeface="Times New Roman" panose="02020603050405020304" pitchFamily="18" charset="0"/>
                <a:cs typeface="Times New Roman" panose="02020603050405020304" pitchFamily="18" charset="0"/>
              </a:rPr>
              <a:t>МЕХАНИЗМ СЛУХОВОЙ РЕЦЕПЦИИ</a:t>
            </a:r>
          </a:p>
          <a:p>
            <a:pPr marL="0" indent="0" algn="just">
              <a:buNone/>
            </a:pPr>
            <a:r>
              <a:rPr lang="ru-RU" dirty="0">
                <a:solidFill>
                  <a:srgbClr val="C00000"/>
                </a:solidFill>
                <a:latin typeface="Times New Roman" panose="02020603050405020304" pitchFamily="18" charset="0"/>
                <a:cs typeface="Times New Roman" panose="02020603050405020304" pitchFamily="18" charset="0"/>
              </a:rPr>
              <a:t>Звуковой сигнал </a:t>
            </a:r>
            <a:r>
              <a:rPr lang="ru-RU" dirty="0" smtClean="0">
                <a:solidFill>
                  <a:srgbClr val="C00000"/>
                </a:solidFill>
                <a:latin typeface="Times New Roman" panose="02020603050405020304" pitchFamily="18" charset="0"/>
                <a:cs typeface="Times New Roman" panose="02020603050405020304" pitchFamily="18" charset="0"/>
              </a:rPr>
              <a:t>распространяясь </a:t>
            </a:r>
            <a:r>
              <a:rPr lang="ru-RU" dirty="0">
                <a:solidFill>
                  <a:srgbClr val="C00000"/>
                </a:solidFill>
                <a:latin typeface="Times New Roman" panose="02020603050405020304" pitchFamily="18" charset="0"/>
                <a:cs typeface="Times New Roman" panose="02020603050405020304" pitchFamily="18" charset="0"/>
              </a:rPr>
              <a:t>по наружному слуховому проходу вовлекает в колебательные движения </a:t>
            </a:r>
            <a:r>
              <a:rPr lang="ru-RU" b="1" i="1" dirty="0">
                <a:solidFill>
                  <a:srgbClr val="C00000"/>
                </a:solidFill>
                <a:latin typeface="Times New Roman" panose="02020603050405020304" pitchFamily="18" charset="0"/>
                <a:cs typeface="Times New Roman" panose="02020603050405020304" pitchFamily="18" charset="0"/>
              </a:rPr>
              <a:t>барабанную перепонку – молоточек- наковальню – стремечко – мембрану овального окна – перилимфу – текториальную и базилярную мембраны – мембрану круглого окна. </a:t>
            </a:r>
            <a:endParaRPr lang="ru-RU" dirty="0">
              <a:solidFill>
                <a:srgbClr val="C00000"/>
              </a:solidFill>
              <a:latin typeface="Times New Roman" panose="02020603050405020304" pitchFamily="18" charset="0"/>
              <a:cs typeface="Times New Roman" panose="02020603050405020304" pitchFamily="18" charset="0"/>
            </a:endParaRPr>
          </a:p>
          <a:p>
            <a:pPr algn="ctr"/>
            <a:endParaRPr lang="ru-RU" dirty="0"/>
          </a:p>
        </p:txBody>
      </p:sp>
      <p:pic>
        <p:nvPicPr>
          <p:cNvPr id="6" name="Рисунок 5"/>
          <p:cNvPicPr>
            <a:picLocks noChangeAspect="1"/>
          </p:cNvPicPr>
          <p:nvPr/>
        </p:nvPicPr>
        <p:blipFill>
          <a:blip r:embed="rId2"/>
          <a:stretch>
            <a:fillRect/>
          </a:stretch>
        </p:blipFill>
        <p:spPr>
          <a:xfrm>
            <a:off x="2913236" y="2411627"/>
            <a:ext cx="6189576" cy="4355628"/>
          </a:xfrm>
          <a:prstGeom prst="rect">
            <a:avLst/>
          </a:prstGeom>
        </p:spPr>
      </p:pic>
    </p:spTree>
    <p:extLst>
      <p:ext uri="{BB962C8B-B14F-4D97-AF65-F5344CB8AC3E}">
        <p14:creationId xmlns:p14="http://schemas.microsoft.com/office/powerpoint/2010/main" val="1697931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441960" y="109078"/>
            <a:ext cx="9404723" cy="684104"/>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sp>
        <p:nvSpPr>
          <p:cNvPr id="3" name="Объект 2"/>
          <p:cNvSpPr>
            <a:spLocks noGrp="1"/>
          </p:cNvSpPr>
          <p:nvPr>
            <p:ph idx="1"/>
          </p:nvPr>
        </p:nvSpPr>
        <p:spPr>
          <a:xfrm>
            <a:off x="3097426" y="947352"/>
            <a:ext cx="8361405" cy="5301048"/>
          </a:xfrm>
        </p:spPr>
        <p:txBody>
          <a:bodyPr>
            <a:normAutofit/>
          </a:bodyPr>
          <a:lstStyle/>
          <a:p>
            <a:pPr marL="0" indent="0" algn="ctr">
              <a:buNone/>
            </a:pPr>
            <a:r>
              <a:rPr lang="ru-RU" sz="2000" b="1" i="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МЕХАНИЗМ ВОСПРИЯТИЯ ЗВУКА</a:t>
            </a:r>
            <a:endParaRPr lang="ru-RU" sz="2000" dirty="0">
              <a:solidFill>
                <a:srgbClr val="C00000"/>
              </a:solidFill>
              <a:latin typeface="Times New Roman" panose="02020603050405020304" pitchFamily="18" charset="0"/>
              <a:cs typeface="Times New Roman" panose="02020603050405020304" pitchFamily="18" charset="0"/>
            </a:endParaRPr>
          </a:p>
          <a:p>
            <a:pPr marL="0" indent="0">
              <a:buNone/>
            </a:pPr>
            <a:r>
              <a:rPr lang="ru-RU" sz="2000" b="1" u="sng" dirty="0" smtClean="0">
                <a:solidFill>
                  <a:srgbClr val="C00000"/>
                </a:solidFill>
                <a:latin typeface="Times New Roman" panose="02020603050405020304" pitchFamily="18" charset="0"/>
                <a:cs typeface="Times New Roman" panose="02020603050405020304" pitchFamily="18" charset="0"/>
              </a:rPr>
              <a:t>Существуют </a:t>
            </a:r>
            <a:r>
              <a:rPr lang="ru-RU" sz="2000" b="1" u="sng" dirty="0">
                <a:solidFill>
                  <a:srgbClr val="C00000"/>
                </a:solidFill>
                <a:latin typeface="Times New Roman" panose="02020603050405020304" pitchFamily="18" charset="0"/>
                <a:cs typeface="Times New Roman" panose="02020603050405020304" pitchFamily="18" charset="0"/>
              </a:rPr>
              <a:t>2-е теории восприятия звука</a:t>
            </a:r>
            <a:r>
              <a:rPr lang="ru-RU" sz="2000" b="1" dirty="0">
                <a:solidFill>
                  <a:srgbClr val="C00000"/>
                </a:solidFill>
                <a:latin typeface="Times New Roman" panose="02020603050405020304" pitchFamily="18" charset="0"/>
                <a:cs typeface="Times New Roman" panose="02020603050405020304" pitchFamily="18" charset="0"/>
              </a:rPr>
              <a:t>: </a:t>
            </a:r>
            <a:endParaRPr lang="ru-RU" sz="2000" b="1" dirty="0" smtClean="0">
              <a:solidFill>
                <a:srgbClr val="C00000"/>
              </a:solidFill>
              <a:latin typeface="Times New Roman" panose="02020603050405020304" pitchFamily="18" charset="0"/>
              <a:cs typeface="Times New Roman" panose="02020603050405020304" pitchFamily="18" charset="0"/>
            </a:endParaRPr>
          </a:p>
          <a:p>
            <a:pPr marL="0" indent="0">
              <a:buNone/>
            </a:pPr>
            <a:r>
              <a:rPr lang="ru-RU" sz="2000" b="1" dirty="0" smtClean="0">
                <a:solidFill>
                  <a:srgbClr val="C00000"/>
                </a:solidFill>
                <a:latin typeface="Times New Roman" panose="02020603050405020304" pitchFamily="18" charset="0"/>
                <a:cs typeface="Times New Roman" panose="02020603050405020304" pitchFamily="18" charset="0"/>
              </a:rPr>
              <a:t>В </a:t>
            </a:r>
            <a:r>
              <a:rPr lang="ru-RU" sz="2000" b="1" dirty="0">
                <a:solidFill>
                  <a:srgbClr val="C00000"/>
                </a:solidFill>
                <a:latin typeface="Times New Roman" panose="02020603050405020304" pitchFamily="18" charset="0"/>
                <a:cs typeface="Times New Roman" panose="02020603050405020304" pitchFamily="18" charset="0"/>
              </a:rPr>
              <a:t>1863 году А. Гельмгольц предположил «резонансную» теорию слуха</a:t>
            </a:r>
            <a:r>
              <a:rPr lang="ru-RU" sz="2000" dirty="0">
                <a:solidFill>
                  <a:srgbClr val="C00000"/>
                </a:solidFill>
                <a:latin typeface="Times New Roman" panose="02020603050405020304" pitchFamily="18" charset="0"/>
                <a:cs typeface="Times New Roman" panose="02020603050405020304" pitchFamily="18" charset="0"/>
              </a:rPr>
              <a:t>,  согласно которой разные частоты кодируются своим  точным  положением  вдоль  базилярной мембраны. </a:t>
            </a:r>
            <a:endParaRPr lang="ru-RU" sz="2000" dirty="0" smtClean="0">
              <a:solidFill>
                <a:srgbClr val="C00000"/>
              </a:solidFill>
              <a:latin typeface="Times New Roman" panose="02020603050405020304" pitchFamily="18" charset="0"/>
              <a:cs typeface="Times New Roman" panose="02020603050405020304" pitchFamily="18" charset="0"/>
            </a:endParaRPr>
          </a:p>
          <a:p>
            <a:pPr marL="0" indent="0" algn="just">
              <a:buNone/>
            </a:pPr>
            <a:r>
              <a:rPr lang="ru-RU" sz="2000" dirty="0" smtClean="0">
                <a:solidFill>
                  <a:srgbClr val="C00000"/>
                </a:solidFill>
                <a:latin typeface="Times New Roman" panose="02020603050405020304" pitchFamily="18" charset="0"/>
                <a:cs typeface="Times New Roman" panose="02020603050405020304" pitchFamily="18" charset="0"/>
              </a:rPr>
              <a:t> </a:t>
            </a:r>
            <a:r>
              <a:rPr lang="ru-RU" sz="2000" u="sng" dirty="0">
                <a:solidFill>
                  <a:srgbClr val="C00000"/>
                </a:solidFill>
                <a:latin typeface="Times New Roman" panose="02020603050405020304" pitchFamily="18" charset="0"/>
                <a:cs typeface="Times New Roman" panose="02020603050405020304" pitchFamily="18" charset="0"/>
              </a:rPr>
              <a:t>Базилярная мембрана</a:t>
            </a:r>
            <a:r>
              <a:rPr lang="ru-RU" sz="2000" dirty="0">
                <a:solidFill>
                  <a:srgbClr val="C00000"/>
                </a:solidFill>
                <a:latin typeface="Times New Roman" panose="02020603050405020304" pitchFamily="18" charset="0"/>
                <a:cs typeface="Times New Roman" panose="02020603050405020304" pitchFamily="18" charset="0"/>
              </a:rPr>
              <a:t> может действовать как </a:t>
            </a:r>
            <a:r>
              <a:rPr lang="ru-RU" sz="2000" u="sng" dirty="0">
                <a:solidFill>
                  <a:srgbClr val="C00000"/>
                </a:solidFill>
                <a:latin typeface="Times New Roman" panose="02020603050405020304" pitchFamily="18" charset="0"/>
                <a:cs typeface="Times New Roman" panose="02020603050405020304" pitchFamily="18" charset="0"/>
              </a:rPr>
              <a:t>набор натянутых поперечно эластичных резонирующих полос</a:t>
            </a:r>
            <a:r>
              <a:rPr lang="ru-RU" sz="2000" dirty="0">
                <a:solidFill>
                  <a:srgbClr val="C00000"/>
                </a:solidFill>
                <a:latin typeface="Times New Roman" panose="02020603050405020304" pitchFamily="18" charset="0"/>
                <a:cs typeface="Times New Roman" panose="02020603050405020304" pitchFamily="18" charset="0"/>
              </a:rPr>
              <a:t> </a:t>
            </a:r>
            <a:r>
              <a:rPr lang="ru-RU" sz="2000" u="sng" dirty="0">
                <a:solidFill>
                  <a:srgbClr val="C00000"/>
                </a:solidFill>
                <a:latin typeface="Times New Roman" panose="02020603050405020304" pitchFamily="18" charset="0"/>
                <a:cs typeface="Times New Roman" panose="02020603050405020304" pitchFamily="18" charset="0"/>
              </a:rPr>
              <a:t>(</a:t>
            </a:r>
            <a:r>
              <a:rPr lang="ru-RU" sz="2000" dirty="0">
                <a:solidFill>
                  <a:srgbClr val="C00000"/>
                </a:solidFill>
                <a:latin typeface="Times New Roman" panose="02020603050405020304" pitchFamily="18" charset="0"/>
                <a:cs typeface="Times New Roman" panose="02020603050405020304" pitchFamily="18" charset="0"/>
              </a:rPr>
              <a:t>подобно струнам рояля). Самые короткие – резонируют на высокие частоты, а те, что лежат ближе к вершине – на самые низкие.</a:t>
            </a:r>
          </a:p>
        </p:txBody>
      </p:sp>
      <p:pic>
        <p:nvPicPr>
          <p:cNvPr id="5" name="Рисунок 4"/>
          <p:cNvPicPr>
            <a:picLocks noChangeAspect="1"/>
          </p:cNvPicPr>
          <p:nvPr/>
        </p:nvPicPr>
        <p:blipFill>
          <a:blip r:embed="rId2"/>
          <a:stretch>
            <a:fillRect/>
          </a:stretch>
        </p:blipFill>
        <p:spPr>
          <a:xfrm>
            <a:off x="160078" y="1208902"/>
            <a:ext cx="2758569" cy="3198341"/>
          </a:xfrm>
          <a:prstGeom prst="rect">
            <a:avLst/>
          </a:prstGeom>
        </p:spPr>
      </p:pic>
      <p:pic>
        <p:nvPicPr>
          <p:cNvPr id="6" name="Рисунок 5"/>
          <p:cNvPicPr>
            <a:picLocks noChangeAspect="1"/>
          </p:cNvPicPr>
          <p:nvPr/>
        </p:nvPicPr>
        <p:blipFill>
          <a:blip r:embed="rId3"/>
          <a:stretch>
            <a:fillRect/>
          </a:stretch>
        </p:blipFill>
        <p:spPr>
          <a:xfrm>
            <a:off x="3008037" y="4201297"/>
            <a:ext cx="3356252" cy="2477843"/>
          </a:xfrm>
          <a:prstGeom prst="rect">
            <a:avLst/>
          </a:prstGeom>
        </p:spPr>
      </p:pic>
      <p:pic>
        <p:nvPicPr>
          <p:cNvPr id="7" name="Рисунок 6"/>
          <p:cNvPicPr>
            <a:picLocks noChangeAspect="1"/>
          </p:cNvPicPr>
          <p:nvPr/>
        </p:nvPicPr>
        <p:blipFill>
          <a:blip r:embed="rId4"/>
          <a:stretch>
            <a:fillRect/>
          </a:stretch>
        </p:blipFill>
        <p:spPr>
          <a:xfrm>
            <a:off x="7394571" y="4109855"/>
            <a:ext cx="3008637" cy="2439226"/>
          </a:xfrm>
          <a:prstGeom prst="rect">
            <a:avLst/>
          </a:prstGeom>
        </p:spPr>
      </p:pic>
    </p:spTree>
    <p:extLst>
      <p:ext uri="{BB962C8B-B14F-4D97-AF65-F5344CB8AC3E}">
        <p14:creationId xmlns:p14="http://schemas.microsoft.com/office/powerpoint/2010/main" val="2454504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2148016" y="101514"/>
            <a:ext cx="9681519" cy="533400"/>
          </a:xfrm>
        </p:spPr>
        <p:txBody>
          <a:bodyPr>
            <a:normAutofit/>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2600" dirty="0"/>
          </a:p>
        </p:txBody>
      </p:sp>
      <p:sp>
        <p:nvSpPr>
          <p:cNvPr id="3" name="Объект 2"/>
          <p:cNvSpPr>
            <a:spLocks noGrp="1"/>
          </p:cNvSpPr>
          <p:nvPr>
            <p:ph idx="1"/>
          </p:nvPr>
        </p:nvSpPr>
        <p:spPr>
          <a:xfrm>
            <a:off x="370704" y="799070"/>
            <a:ext cx="11096366" cy="5449329"/>
          </a:xfrm>
        </p:spPr>
        <p:txBody>
          <a:bodyPr/>
          <a:lstStyle/>
          <a:p>
            <a:pPr marL="0" indent="0" algn="ctr">
              <a:buNone/>
            </a:pPr>
            <a:r>
              <a:rPr lang="ru-RU" sz="2000" b="1" i="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МЕХАНИЗМ ВОСПРИЯТИЯ ЗВУКА</a:t>
            </a:r>
          </a:p>
          <a:p>
            <a:pPr marL="0" indent="0" algn="ctr">
              <a:buNone/>
            </a:pPr>
            <a:r>
              <a:rPr lang="ru-RU" b="1" dirty="0" smtClean="0">
                <a:solidFill>
                  <a:srgbClr val="C00000"/>
                </a:solidFill>
                <a:latin typeface="Times New Roman" panose="02020603050405020304" pitchFamily="18" charset="0"/>
                <a:cs typeface="Times New Roman" panose="02020603050405020304" pitchFamily="18" charset="0"/>
              </a:rPr>
              <a:t>      Теория «бегущей волны» Бекеши (1951-1960 г.)</a:t>
            </a:r>
          </a:p>
          <a:p>
            <a:pPr marL="0" indent="0" algn="ctr">
              <a:buNone/>
            </a:pPr>
            <a:endParaRPr lang="ru-RU" dirty="0" smtClean="0">
              <a:solidFill>
                <a:srgbClr val="C00000"/>
              </a:solidFill>
              <a:latin typeface="Times New Roman" panose="02020603050405020304" pitchFamily="18" charset="0"/>
              <a:cs typeface="Times New Roman" panose="02020603050405020304" pitchFamily="18" charset="0"/>
            </a:endParaRPr>
          </a:p>
          <a:p>
            <a:pPr marL="0" indent="0" algn="just">
              <a:buNone/>
            </a:pPr>
            <a:endParaRPr lang="ru-RU" dirty="0"/>
          </a:p>
        </p:txBody>
      </p:sp>
      <p:pic>
        <p:nvPicPr>
          <p:cNvPr id="11" name="Рисунок 10"/>
          <p:cNvPicPr>
            <a:picLocks noChangeAspect="1"/>
          </p:cNvPicPr>
          <p:nvPr/>
        </p:nvPicPr>
        <p:blipFill>
          <a:blip r:embed="rId2"/>
          <a:stretch>
            <a:fillRect/>
          </a:stretch>
        </p:blipFill>
        <p:spPr>
          <a:xfrm>
            <a:off x="358860" y="1338005"/>
            <a:ext cx="2857500" cy="3819525"/>
          </a:xfrm>
          <a:prstGeom prst="rect">
            <a:avLst/>
          </a:prstGeom>
        </p:spPr>
      </p:pic>
      <p:sp>
        <p:nvSpPr>
          <p:cNvPr id="14" name="Прямоугольник 13"/>
          <p:cNvSpPr/>
          <p:nvPr/>
        </p:nvSpPr>
        <p:spPr>
          <a:xfrm>
            <a:off x="1261482" y="5477142"/>
            <a:ext cx="10709189" cy="923330"/>
          </a:xfrm>
          <a:prstGeom prst="rect">
            <a:avLst/>
          </a:prstGeom>
        </p:spPr>
        <p:txBody>
          <a:bodyPr wrap="square">
            <a:spAutoFit/>
          </a:bodyPr>
          <a:lstStyle/>
          <a:p>
            <a:pPr algn="just"/>
            <a:r>
              <a:rPr lang="ru-RU" b="1" dirty="0">
                <a:solidFill>
                  <a:srgbClr val="C00000"/>
                </a:solidFill>
                <a:latin typeface="Times New Roman CYR" panose="02020603050405020304" pitchFamily="18" charset="0"/>
                <a:ea typeface="Times New Roman" panose="02020603050405020304" pitchFamily="18" charset="0"/>
              </a:rPr>
              <a:t>Высокочастотные колебания</a:t>
            </a:r>
            <a:r>
              <a:rPr lang="ru-RU" dirty="0">
                <a:solidFill>
                  <a:srgbClr val="C00000"/>
                </a:solidFill>
                <a:latin typeface="Times New Roman CYR" panose="02020603050405020304" pitchFamily="18" charset="0"/>
                <a:ea typeface="Times New Roman" panose="02020603050405020304" pitchFamily="18" charset="0"/>
              </a:rPr>
              <a:t> продвигаются по базилярной мембране лишь </a:t>
            </a:r>
            <a:r>
              <a:rPr lang="ru-RU" b="1" dirty="0">
                <a:solidFill>
                  <a:srgbClr val="C00000"/>
                </a:solidFill>
                <a:latin typeface="Times New Roman CYR" panose="02020603050405020304" pitchFamily="18" charset="0"/>
                <a:ea typeface="Times New Roman" panose="02020603050405020304" pitchFamily="18" charset="0"/>
              </a:rPr>
              <a:t>на короткое расстояние</a:t>
            </a:r>
            <a:r>
              <a:rPr lang="ru-RU" dirty="0">
                <a:solidFill>
                  <a:srgbClr val="C00000"/>
                </a:solidFill>
                <a:latin typeface="Times New Roman CYR" panose="02020603050405020304" pitchFamily="18" charset="0"/>
                <a:ea typeface="Times New Roman" panose="02020603050405020304" pitchFamily="18" charset="0"/>
              </a:rPr>
              <a:t>, а </a:t>
            </a:r>
            <a:r>
              <a:rPr lang="ru-RU" b="1" dirty="0">
                <a:solidFill>
                  <a:srgbClr val="C00000"/>
                </a:solidFill>
                <a:latin typeface="Times New Roman CYR" panose="02020603050405020304" pitchFamily="18" charset="0"/>
                <a:ea typeface="Times New Roman" panose="02020603050405020304" pitchFamily="18" charset="0"/>
              </a:rPr>
              <a:t>длинные низкочастотные распространяются далеко</a:t>
            </a:r>
            <a:r>
              <a:rPr lang="ru-RU" dirty="0">
                <a:solidFill>
                  <a:srgbClr val="C00000"/>
                </a:solidFill>
                <a:latin typeface="Times New Roman CYR" panose="02020603050405020304" pitchFamily="18" charset="0"/>
                <a:ea typeface="Times New Roman" panose="02020603050405020304" pitchFamily="18" charset="0"/>
              </a:rPr>
              <a:t>. </a:t>
            </a:r>
            <a:r>
              <a:rPr lang="ru-RU" dirty="0" smtClean="0">
                <a:solidFill>
                  <a:srgbClr val="C00000"/>
                </a:solidFill>
                <a:latin typeface="Times New Roman CYR" panose="02020603050405020304" pitchFamily="18" charset="0"/>
                <a:ea typeface="Times New Roman" panose="02020603050405020304" pitchFamily="18" charset="0"/>
              </a:rPr>
              <a:t>Энергия коротковолновых </a:t>
            </a:r>
            <a:r>
              <a:rPr lang="ru-RU" dirty="0">
                <a:solidFill>
                  <a:srgbClr val="C00000"/>
                </a:solidFill>
                <a:latin typeface="Times New Roman CYR" panose="02020603050405020304" pitchFamily="18" charset="0"/>
                <a:ea typeface="Times New Roman" panose="02020603050405020304" pitchFamily="18" charset="0"/>
              </a:rPr>
              <a:t>колебаний рассеивается – они затухают недалеко от основания, а длинные волны проходят весь путь до вершины. </a:t>
            </a:r>
            <a:endParaRPr lang="ru-RU" dirty="0">
              <a:solidFill>
                <a:srgbClr val="C00000"/>
              </a:solidFill>
            </a:endParaRPr>
          </a:p>
        </p:txBody>
      </p:sp>
      <p:sp>
        <p:nvSpPr>
          <p:cNvPr id="15" name="Прямоугольник 14"/>
          <p:cNvSpPr/>
          <p:nvPr/>
        </p:nvSpPr>
        <p:spPr>
          <a:xfrm>
            <a:off x="3568076" y="1576209"/>
            <a:ext cx="7725999" cy="646331"/>
          </a:xfrm>
          <a:prstGeom prst="rect">
            <a:avLst/>
          </a:prstGeom>
        </p:spPr>
        <p:txBody>
          <a:bodyPr wrap="square">
            <a:spAutoFit/>
          </a:bodyPr>
          <a:lstStyle/>
          <a:p>
            <a:r>
              <a:rPr lang="ru-RU" dirty="0">
                <a:solidFill>
                  <a:srgbClr val="C00000"/>
                </a:solidFill>
                <a:latin typeface="Times New Roman CYR" panose="02020603050405020304" pitchFamily="18" charset="0"/>
                <a:ea typeface="Times New Roman" panose="02020603050405020304" pitchFamily="18" charset="0"/>
              </a:rPr>
              <a:t>Он доказал, что базилярная мембрана не натянута в поперечном направлении и что она имеет механическую связь по всей  длине</a:t>
            </a:r>
            <a:endParaRPr lang="ru-RU" dirty="0">
              <a:solidFill>
                <a:srgbClr val="C00000"/>
              </a:solidFill>
            </a:endParaRPr>
          </a:p>
        </p:txBody>
      </p:sp>
      <p:pic>
        <p:nvPicPr>
          <p:cNvPr id="2" name="Рисунок 1"/>
          <p:cNvPicPr>
            <a:picLocks noChangeAspect="1"/>
          </p:cNvPicPr>
          <p:nvPr/>
        </p:nvPicPr>
        <p:blipFill>
          <a:blip r:embed="rId3"/>
          <a:stretch>
            <a:fillRect/>
          </a:stretch>
        </p:blipFill>
        <p:spPr>
          <a:xfrm>
            <a:off x="5071245" y="2222540"/>
            <a:ext cx="4394032" cy="3326429"/>
          </a:xfrm>
          <a:prstGeom prst="rect">
            <a:avLst/>
          </a:prstGeom>
        </p:spPr>
      </p:pic>
    </p:spTree>
    <p:extLst>
      <p:ext uri="{BB962C8B-B14F-4D97-AF65-F5344CB8AC3E}">
        <p14:creationId xmlns:p14="http://schemas.microsoft.com/office/powerpoint/2010/main" val="3121227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uslide.ru/images/2/8230/960/img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2004" y="898525"/>
            <a:ext cx="7385780" cy="5539335"/>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a:spLocks noGrp="1"/>
          </p:cNvSpPr>
          <p:nvPr>
            <p:ph type="title"/>
          </p:nvPr>
        </p:nvSpPr>
        <p:spPr>
          <a:xfrm>
            <a:off x="661988" y="139700"/>
            <a:ext cx="9405937" cy="758825"/>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spTree>
    <p:extLst>
      <p:ext uri="{BB962C8B-B14F-4D97-AF65-F5344CB8AC3E}">
        <p14:creationId xmlns:p14="http://schemas.microsoft.com/office/powerpoint/2010/main" val="3316384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42472" y="1905000"/>
            <a:ext cx="5371042" cy="3036071"/>
          </a:xfrm>
          <a:prstGeom prst="rect">
            <a:avLst/>
          </a:prstGeom>
        </p:spPr>
      </p:pic>
      <p:sp>
        <p:nvSpPr>
          <p:cNvPr id="8" name="Прямоугольник 7"/>
          <p:cNvSpPr/>
          <p:nvPr/>
        </p:nvSpPr>
        <p:spPr>
          <a:xfrm>
            <a:off x="5815914" y="1505632"/>
            <a:ext cx="6096000" cy="4585871"/>
          </a:xfrm>
          <a:prstGeom prst="rect">
            <a:avLst/>
          </a:prstGeom>
        </p:spPr>
        <p:txBody>
          <a:bodyPr>
            <a:spAutoFit/>
          </a:bodyPr>
          <a:lstStyle/>
          <a:p>
            <a:pPr indent="342900" algn="just">
              <a:spcAft>
                <a:spcPts val="0"/>
              </a:spcAft>
            </a:pPr>
            <a:r>
              <a:rPr lang="ru-RU" sz="2000" dirty="0">
                <a:solidFill>
                  <a:srgbClr val="C00000"/>
                </a:solidFill>
                <a:latin typeface="Times New Roman" panose="02020603050405020304" pitchFamily="18" charset="0"/>
                <a:ea typeface="Times New Roman" panose="02020603050405020304" pitchFamily="18" charset="0"/>
              </a:rPr>
              <a:t>Соединив все точки максимального перемещения колеблющейся мембраны, можно получить воображаемую поверхность, которую называют огибающей колебания. </a:t>
            </a:r>
            <a:r>
              <a:rPr lang="ru-RU" sz="2000" b="1" i="1" dirty="0">
                <a:solidFill>
                  <a:srgbClr val="C00000"/>
                </a:solidFill>
                <a:latin typeface="Times New Roman" panose="02020603050405020304" pitchFamily="18" charset="0"/>
                <a:ea typeface="Times New Roman" panose="02020603050405020304" pitchFamily="18" charset="0"/>
              </a:rPr>
              <a:t>Амплитудный максимум волны располагается в зависимости от частоты</a:t>
            </a:r>
            <a:r>
              <a:rPr lang="ru-RU" sz="2000" b="1" i="1" dirty="0" smtClean="0">
                <a:solidFill>
                  <a:srgbClr val="C00000"/>
                </a:solidFill>
                <a:latin typeface="Times New Roman" panose="02020603050405020304" pitchFamily="18" charset="0"/>
                <a:ea typeface="Times New Roman" panose="02020603050405020304" pitchFamily="18" charset="0"/>
              </a:rPr>
              <a:t>.</a:t>
            </a:r>
            <a:endParaRPr lang="ru-RU" sz="2000" dirty="0" smtClean="0">
              <a:solidFill>
                <a:srgbClr val="C00000"/>
              </a:solidFill>
              <a:latin typeface="Times New Roman" panose="02020603050405020304" pitchFamily="18" charset="0"/>
              <a:ea typeface="Times New Roman" panose="02020603050405020304" pitchFamily="18" charset="0"/>
            </a:endParaRPr>
          </a:p>
          <a:p>
            <a:pPr indent="342900" algn="just"/>
            <a:r>
              <a:rPr lang="ru-RU" sz="2000" dirty="0">
                <a:solidFill>
                  <a:srgbClr val="C00000"/>
                </a:solidFill>
                <a:latin typeface="Times New Roman" panose="02020603050405020304" pitchFamily="18" charset="0"/>
                <a:cs typeface="Times New Roman" panose="02020603050405020304" pitchFamily="18" charset="0"/>
              </a:rPr>
              <a:t>В современной интерпретации </a:t>
            </a:r>
            <a:r>
              <a:rPr lang="ru-RU" sz="2000" b="1" i="1" u="sng" dirty="0">
                <a:solidFill>
                  <a:srgbClr val="C00000"/>
                </a:solidFill>
                <a:latin typeface="Times New Roman" panose="02020603050405020304" pitchFamily="18" charset="0"/>
                <a:cs typeface="Times New Roman" panose="02020603050405020304" pitchFamily="18" charset="0"/>
              </a:rPr>
              <a:t>резонансный механизм лежит в основе теории места</a:t>
            </a:r>
            <a:r>
              <a:rPr lang="ru-RU" sz="2000" dirty="0">
                <a:solidFill>
                  <a:srgbClr val="C00000"/>
                </a:solidFill>
                <a:latin typeface="Times New Roman" panose="02020603050405020304" pitchFamily="18" charset="0"/>
                <a:cs typeface="Times New Roman" panose="02020603050405020304" pitchFamily="18" charset="0"/>
              </a:rPr>
              <a:t>, согласно которой в состояние колебаний вступает вся мембрана. При увеличении частоты звуковых колебаний максимальное отклонение основной мембраны смещается к основанию улитки, где располагаются внутренние волосковые клетки</a:t>
            </a:r>
            <a:r>
              <a:rPr lang="ru-RU" sz="2000" dirty="0" smtClean="0">
                <a:solidFill>
                  <a:srgbClr val="C00000"/>
                </a:solidFill>
                <a:latin typeface="Times New Roman" panose="02020603050405020304" pitchFamily="18" charset="0"/>
                <a:cs typeface="Times New Roman" panose="02020603050405020304" pitchFamily="18" charset="0"/>
              </a:rPr>
              <a:t>. </a:t>
            </a:r>
            <a:r>
              <a:rPr lang="ru-RU" sz="2000" dirty="0">
                <a:solidFill>
                  <a:srgbClr val="C00000"/>
                </a:solidFill>
                <a:latin typeface="Times New Roman" panose="02020603050405020304" pitchFamily="18" charset="0"/>
                <a:cs typeface="Times New Roman" panose="02020603050405020304" pitchFamily="18" charset="0"/>
              </a:rPr>
              <a:t>Таким способом осуществляется </a:t>
            </a:r>
            <a:r>
              <a:rPr lang="ru-RU" sz="2000" b="1" i="1" u="sng" dirty="0" smtClean="0">
                <a:solidFill>
                  <a:srgbClr val="C00000"/>
                </a:solidFill>
                <a:latin typeface="Times New Roman" panose="02020603050405020304" pitchFamily="18" charset="0"/>
                <a:cs typeface="Times New Roman" panose="02020603050405020304" pitchFamily="18" charset="0"/>
              </a:rPr>
              <a:t>ПРОСТРАНСТВЕННЫЙ ТИП    КОДИРОВАНИЯ</a:t>
            </a:r>
            <a:r>
              <a:rPr lang="ru-RU" sz="2000" dirty="0" smtClean="0">
                <a:solidFill>
                  <a:srgbClr val="C00000"/>
                </a:solidFill>
                <a:latin typeface="Times New Roman" panose="02020603050405020304" pitchFamily="18" charset="0"/>
                <a:cs typeface="Times New Roman" panose="02020603050405020304" pitchFamily="18" charset="0"/>
              </a:rPr>
              <a:t> </a:t>
            </a:r>
          </a:p>
          <a:p>
            <a:pPr indent="342900" algn="just">
              <a:spcAft>
                <a:spcPts val="0"/>
              </a:spcAft>
            </a:pPr>
            <a:endParaRPr lang="ru-RU" sz="1200" dirty="0">
              <a:effectLst/>
              <a:latin typeface="Courier New" panose="02070309020205020404" pitchFamily="49" charset="0"/>
              <a:ea typeface="Times New Roman" panose="02020603050405020304" pitchFamily="18" charset="0"/>
            </a:endParaRPr>
          </a:p>
        </p:txBody>
      </p:sp>
      <p:sp>
        <p:nvSpPr>
          <p:cNvPr id="10" name="Заголовок 1"/>
          <p:cNvSpPr>
            <a:spLocks noGrp="1"/>
          </p:cNvSpPr>
          <p:nvPr>
            <p:ph type="title"/>
          </p:nvPr>
        </p:nvSpPr>
        <p:spPr>
          <a:xfrm>
            <a:off x="2419350" y="1"/>
            <a:ext cx="8912225" cy="593124"/>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spTree>
    <p:extLst>
      <p:ext uri="{BB962C8B-B14F-4D97-AF65-F5344CB8AC3E}">
        <p14:creationId xmlns:p14="http://schemas.microsoft.com/office/powerpoint/2010/main" val="732398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2491386" y="0"/>
            <a:ext cx="9404723" cy="675866"/>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sp>
        <p:nvSpPr>
          <p:cNvPr id="3" name="Объект 2"/>
          <p:cNvSpPr>
            <a:spLocks noGrp="1"/>
          </p:cNvSpPr>
          <p:nvPr>
            <p:ph idx="1"/>
          </p:nvPr>
        </p:nvSpPr>
        <p:spPr>
          <a:xfrm>
            <a:off x="1911178" y="684467"/>
            <a:ext cx="10215589" cy="5465804"/>
          </a:xfrm>
        </p:spPr>
        <p:txBody>
          <a:bodyPr>
            <a:normAutofit/>
          </a:bodyPr>
          <a:lstStyle/>
          <a:p>
            <a:pPr marL="0" indent="0" algn="ctr">
              <a:buNone/>
            </a:pPr>
            <a:r>
              <a:rPr lang="ru-RU" b="1" u="sng" dirty="0" smtClean="0">
                <a:solidFill>
                  <a:srgbClr val="C00000"/>
                </a:solidFill>
                <a:latin typeface="Times New Roman" panose="02020603050405020304" pitchFamily="18" charset="0"/>
                <a:cs typeface="Times New Roman" panose="02020603050405020304" pitchFamily="18" charset="0"/>
              </a:rPr>
              <a:t>КОДИРОВАНИЕ</a:t>
            </a:r>
          </a:p>
          <a:p>
            <a:pPr algn="just"/>
            <a:r>
              <a:rPr lang="ru-RU" b="1" i="1" dirty="0" smtClean="0">
                <a:solidFill>
                  <a:srgbClr val="C00000"/>
                </a:solidFill>
                <a:latin typeface="Times New Roman" panose="02020603050405020304" pitchFamily="18" charset="0"/>
                <a:cs typeface="Times New Roman" panose="02020603050405020304" pitchFamily="18" charset="0"/>
              </a:rPr>
              <a:t>Пространственное </a:t>
            </a:r>
            <a:r>
              <a:rPr lang="ru-RU" b="1" i="1" dirty="0">
                <a:solidFill>
                  <a:srgbClr val="C00000"/>
                </a:solidFill>
                <a:latin typeface="Times New Roman" panose="02020603050405020304" pitchFamily="18" charset="0"/>
                <a:cs typeface="Times New Roman" panose="02020603050405020304" pitchFamily="18" charset="0"/>
              </a:rPr>
              <a:t>кодирование</a:t>
            </a:r>
            <a:r>
              <a:rPr lang="ru-RU" dirty="0">
                <a:solidFill>
                  <a:srgbClr val="C00000"/>
                </a:solidFill>
                <a:latin typeface="Times New Roman" panose="02020603050405020304" pitchFamily="18" charset="0"/>
                <a:cs typeface="Times New Roman" panose="02020603050405020304" pitchFamily="18" charset="0"/>
              </a:rPr>
              <a:t> (область действия). </a:t>
            </a:r>
          </a:p>
          <a:p>
            <a:pPr marL="0" indent="0" algn="just">
              <a:buNone/>
            </a:pPr>
            <a:r>
              <a:rPr lang="ru-RU" dirty="0" smtClean="0">
                <a:solidFill>
                  <a:srgbClr val="C00000"/>
                </a:solidFill>
                <a:latin typeface="Times New Roman" panose="02020603050405020304" pitchFamily="18" charset="0"/>
                <a:cs typeface="Times New Roman" panose="02020603050405020304" pitchFamily="18" charset="0"/>
              </a:rPr>
              <a:t>В </a:t>
            </a:r>
            <a:r>
              <a:rPr lang="ru-RU" dirty="0">
                <a:solidFill>
                  <a:srgbClr val="C00000"/>
                </a:solidFill>
                <a:latin typeface="Times New Roman" panose="02020603050405020304" pitchFamily="18" charset="0"/>
                <a:cs typeface="Times New Roman" panose="02020603050405020304" pitchFamily="18" charset="0"/>
              </a:rPr>
              <a:t>зрительной и слуховой системах удалось выделить афферентные каналы, </a:t>
            </a:r>
            <a:r>
              <a:rPr lang="ru-RU" dirty="0" err="1">
                <a:solidFill>
                  <a:srgbClr val="C00000"/>
                </a:solidFill>
                <a:latin typeface="Times New Roman" panose="02020603050405020304" pitchFamily="18" charset="0"/>
                <a:cs typeface="Times New Roman" panose="02020603050405020304" pitchFamily="18" charset="0"/>
              </a:rPr>
              <a:t>пространственно</a:t>
            </a:r>
            <a:r>
              <a:rPr lang="ru-RU" dirty="0">
                <a:solidFill>
                  <a:srgbClr val="C00000"/>
                </a:solidFill>
                <a:latin typeface="Times New Roman" panose="02020603050405020304" pitchFamily="18" charset="0"/>
                <a:cs typeface="Times New Roman" panose="02020603050405020304" pitchFamily="18" charset="0"/>
              </a:rPr>
              <a:t> разнесенные в центральных структурах и связанные с обработкой информации о локализации источника и его перемещении, а также о хроматических и частотных качествах сигнала</a:t>
            </a:r>
            <a:r>
              <a:rPr lang="ru-RU" dirty="0" smtClean="0">
                <a:solidFill>
                  <a:srgbClr val="C00000"/>
                </a:solidFill>
                <a:latin typeface="Times New Roman" panose="02020603050405020304" pitchFamily="18" charset="0"/>
                <a:cs typeface="Times New Roman" panose="02020603050405020304" pitchFamily="18" charset="0"/>
              </a:rPr>
              <a:t>.</a:t>
            </a:r>
          </a:p>
          <a:p>
            <a:pPr algn="just"/>
            <a:r>
              <a:rPr lang="ru-RU" b="1" i="1" dirty="0" smtClean="0">
                <a:solidFill>
                  <a:srgbClr val="C00000"/>
                </a:solidFill>
                <a:latin typeface="Times New Roman" panose="02020603050405020304" pitchFamily="18" charset="0"/>
                <a:cs typeface="Times New Roman" panose="02020603050405020304" pitchFamily="18" charset="0"/>
              </a:rPr>
              <a:t>Временное </a:t>
            </a:r>
            <a:r>
              <a:rPr lang="ru-RU" b="1" i="1" dirty="0">
                <a:solidFill>
                  <a:srgbClr val="C00000"/>
                </a:solidFill>
                <a:latin typeface="Times New Roman" panose="02020603050405020304" pitchFamily="18" charset="0"/>
                <a:cs typeface="Times New Roman" panose="02020603050405020304" pitchFamily="18" charset="0"/>
              </a:rPr>
              <a:t>кодирование</a:t>
            </a:r>
            <a:r>
              <a:rPr lang="ru-RU" dirty="0">
                <a:solidFill>
                  <a:srgbClr val="C00000"/>
                </a:solidFill>
                <a:latin typeface="Times New Roman" panose="02020603050405020304" pitchFamily="18" charset="0"/>
                <a:cs typeface="Times New Roman" panose="02020603050405020304" pitchFamily="18" charset="0"/>
              </a:rPr>
              <a:t> (длительность действия раздражителя) </a:t>
            </a:r>
            <a:r>
              <a:rPr lang="ru-RU" i="1" dirty="0">
                <a:solidFill>
                  <a:srgbClr val="C00000"/>
                </a:solidFill>
                <a:latin typeface="Times New Roman" panose="02020603050405020304" pitchFamily="18" charset="0"/>
                <a:cs typeface="Times New Roman" panose="02020603050405020304" pitchFamily="18" charset="0"/>
              </a:rPr>
              <a:t>определяется группой равномерно следующих импульсов</a:t>
            </a:r>
            <a:r>
              <a:rPr lang="ru-RU" i="1" dirty="0" smtClean="0">
                <a:solidFill>
                  <a:srgbClr val="C00000"/>
                </a:solidFill>
                <a:latin typeface="Times New Roman" panose="02020603050405020304" pitchFamily="18" charset="0"/>
                <a:cs typeface="Times New Roman" panose="02020603050405020304" pitchFamily="18" charset="0"/>
              </a:rPr>
              <a:t>.</a:t>
            </a:r>
          </a:p>
          <a:p>
            <a:pPr marL="0" indent="0" algn="ctr">
              <a:buNone/>
            </a:pPr>
            <a:r>
              <a:rPr lang="ru-RU" b="1" u="sng" dirty="0" smtClean="0">
                <a:solidFill>
                  <a:srgbClr val="C00000"/>
                </a:solidFill>
                <a:latin typeface="Times New Roman" panose="02020603050405020304" pitchFamily="18" charset="0"/>
                <a:cs typeface="Times New Roman" panose="02020603050405020304" pitchFamily="18" charset="0"/>
              </a:rPr>
              <a:t>АНАЛИЗ СИЛЫ ЗВУКА </a:t>
            </a:r>
            <a:r>
              <a:rPr lang="ru-RU" dirty="0" smtClean="0">
                <a:solidFill>
                  <a:srgbClr val="C00000"/>
                </a:solidFill>
                <a:latin typeface="Times New Roman" panose="02020603050405020304" pitchFamily="18" charset="0"/>
                <a:cs typeface="Times New Roman" panose="02020603050405020304" pitchFamily="18" charset="0"/>
              </a:rPr>
              <a:t>(</a:t>
            </a:r>
            <a:r>
              <a:rPr lang="ru-RU" dirty="0">
                <a:solidFill>
                  <a:srgbClr val="C00000"/>
                </a:solidFill>
                <a:latin typeface="Times New Roman" panose="02020603050405020304" pitchFamily="18" charset="0"/>
                <a:cs typeface="Times New Roman" panose="02020603050405020304" pitchFamily="18" charset="0"/>
              </a:rPr>
              <a:t>интенсивность звучания). </a:t>
            </a:r>
            <a:endParaRPr lang="ru-RU" dirty="0" smtClean="0">
              <a:solidFill>
                <a:srgbClr val="C00000"/>
              </a:solidFill>
              <a:latin typeface="Times New Roman" panose="02020603050405020304" pitchFamily="18" charset="0"/>
              <a:cs typeface="Times New Roman" panose="02020603050405020304" pitchFamily="18" charset="0"/>
            </a:endParaRPr>
          </a:p>
          <a:p>
            <a:pPr marL="0" indent="0" algn="just">
              <a:buNone/>
            </a:pPr>
            <a:r>
              <a:rPr lang="ru-RU" dirty="0" smtClean="0">
                <a:solidFill>
                  <a:srgbClr val="C00000"/>
                </a:solidFill>
                <a:latin typeface="Times New Roman" panose="02020603050405020304" pitchFamily="18" charset="0"/>
                <a:cs typeface="Times New Roman" panose="02020603050405020304" pitchFamily="18" charset="0"/>
              </a:rPr>
              <a:t>Сила </a:t>
            </a:r>
            <a:r>
              <a:rPr lang="ru-RU" dirty="0">
                <a:solidFill>
                  <a:srgbClr val="C00000"/>
                </a:solidFill>
                <a:latin typeface="Times New Roman" panose="02020603050405020304" pitchFamily="18" charset="0"/>
                <a:cs typeface="Times New Roman" panose="02020603050405020304" pitchFamily="18" charset="0"/>
              </a:rPr>
              <a:t>звука кодируется </a:t>
            </a:r>
            <a:r>
              <a:rPr lang="ru-RU" b="1" i="1" dirty="0">
                <a:solidFill>
                  <a:srgbClr val="C00000"/>
                </a:solidFill>
                <a:latin typeface="Times New Roman" panose="02020603050405020304" pitchFamily="18" charset="0"/>
                <a:cs typeface="Times New Roman" panose="02020603050405020304" pitchFamily="18" charset="0"/>
              </a:rPr>
              <a:t>числом возбужденных нейронов и частотой их </a:t>
            </a:r>
            <a:r>
              <a:rPr lang="ru-RU" b="1" i="1" dirty="0" err="1">
                <a:solidFill>
                  <a:srgbClr val="C00000"/>
                </a:solidFill>
                <a:latin typeface="Times New Roman" panose="02020603050405020304" pitchFamily="18" charset="0"/>
                <a:cs typeface="Times New Roman" panose="02020603050405020304" pitchFamily="18" charset="0"/>
              </a:rPr>
              <a:t>импульсации</a:t>
            </a:r>
            <a:r>
              <a:rPr lang="ru-RU" dirty="0">
                <a:solidFill>
                  <a:srgbClr val="C00000"/>
                </a:solidFill>
                <a:latin typeface="Times New Roman" panose="02020603050405020304" pitchFamily="18" charset="0"/>
                <a:cs typeface="Times New Roman" panose="02020603050405020304" pitchFamily="18" charset="0"/>
              </a:rPr>
              <a:t>. Пороги возбуждения внутренних и наружных рецепторных клеток неодинаковы. Поэтому в зависимости от интенсивности звукового раздражения изменяется соотношение числа возбужденных рецепторов. Возбуждение внутренних волосковых клеток происходит при большой силе звукового раздражителя.</a:t>
            </a:r>
          </a:p>
          <a:p>
            <a:pPr marL="0" indent="0" algn="just">
              <a:buNone/>
            </a:pPr>
            <a:r>
              <a:rPr lang="ru-RU" b="1" i="1" dirty="0">
                <a:solidFill>
                  <a:srgbClr val="C00000"/>
                </a:solidFill>
                <a:latin typeface="Times New Roman" panose="02020603050405020304" pitchFamily="18" charset="0"/>
                <a:cs typeface="Times New Roman" panose="02020603050405020304" pitchFamily="18" charset="0"/>
              </a:rPr>
              <a:t>Опознание</a:t>
            </a:r>
            <a:r>
              <a:rPr lang="ru-RU" dirty="0">
                <a:solidFill>
                  <a:srgbClr val="C00000"/>
                </a:solidFill>
                <a:latin typeface="Times New Roman" panose="02020603050405020304" pitchFamily="18" charset="0"/>
                <a:cs typeface="Times New Roman" panose="02020603050405020304" pitchFamily="18" charset="0"/>
              </a:rPr>
              <a:t> заключается в классификации образа, отнесении его к тому или иному классу объектов, с которыми ранее встречался организм (построение мозгом модели раздражителя и его выделению из множества). </a:t>
            </a:r>
            <a:r>
              <a:rPr lang="ru-RU" b="1" cap="all" dirty="0">
                <a:solidFill>
                  <a:srgbClr val="C00000"/>
                </a:solidFill>
                <a:latin typeface="Times New Roman" panose="02020603050405020304" pitchFamily="18" charset="0"/>
                <a:cs typeface="Times New Roman" panose="02020603050405020304" pitchFamily="18" charset="0"/>
              </a:rPr>
              <a:t> </a:t>
            </a:r>
            <a:endParaRPr lang="ru-RU" dirty="0">
              <a:solidFill>
                <a:srgbClr val="C00000"/>
              </a:solidFill>
              <a:latin typeface="Times New Roman" panose="02020603050405020304" pitchFamily="18" charset="0"/>
              <a:cs typeface="Times New Roman" panose="02020603050405020304" pitchFamily="18" charset="0"/>
            </a:endParaRPr>
          </a:p>
          <a:p>
            <a:pPr marL="0" indent="0" algn="just">
              <a:buNone/>
            </a:pPr>
            <a:endParaRPr lang="ru-RU"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2342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94703" y="650788"/>
            <a:ext cx="10297297" cy="6001840"/>
          </a:xfrm>
        </p:spPr>
        <p:txBody>
          <a:bodyPr>
            <a:normAutofit/>
          </a:bodyPr>
          <a:lstStyle/>
          <a:p>
            <a:pPr marL="0" indent="0" algn="ctr">
              <a:lnSpc>
                <a:spcPct val="80000"/>
              </a:lnSpc>
              <a:buNone/>
            </a:pPr>
            <a:r>
              <a:rPr lang="ru-RU"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ПЛАН ЛЕКЦИИ: </a:t>
            </a:r>
          </a:p>
          <a:p>
            <a:pPr algn="just"/>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Особенности строения и свойств звуковоспринимающего и звукопроводящего аппаратов, обеспечивающих функцию слуха;</a:t>
            </a:r>
          </a:p>
          <a:p>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Механизмы восприятия и анализа звуков;</a:t>
            </a:r>
          </a:p>
          <a:p>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Теории восприятия звуков (</a:t>
            </a:r>
            <a:r>
              <a:rPr lang="ru-RU" sz="22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Г.Гельмгольц</a:t>
            </a:r>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Г.Бекеши</a:t>
            </a:r>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Кодирование частоты и интенсивности сигналов;</a:t>
            </a:r>
          </a:p>
          <a:p>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Центральные механизмы восприятия и анализа звуков;</a:t>
            </a:r>
          </a:p>
          <a:p>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Бинауральный слух; Адаптация; Защитные рефлексы;</a:t>
            </a:r>
          </a:p>
          <a:p>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Возрастные особенности сенсорной системы;  Основы коррекции нарушения слуха;</a:t>
            </a:r>
          </a:p>
          <a:p>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Особенности строения и свойств вестибулярного аппарата;</a:t>
            </a:r>
          </a:p>
          <a:p>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Проводящие пути и центральные отделы вестибулярной системы;</a:t>
            </a:r>
          </a:p>
          <a:p>
            <a:r>
              <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Реакции организма на раздражение вестибулярного аппарата, </a:t>
            </a:r>
            <a:r>
              <a:rPr lang="ru-RU" sz="2200" b="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методы исследования.</a:t>
            </a:r>
            <a:endParaRPr lang="ru-RU" sz="2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ru-RU" dirty="0"/>
          </a:p>
        </p:txBody>
      </p:sp>
      <p:sp>
        <p:nvSpPr>
          <p:cNvPr id="4" name="Заголовок 1"/>
          <p:cNvSpPr>
            <a:spLocks noGrp="1"/>
          </p:cNvSpPr>
          <p:nvPr>
            <p:ph type="title"/>
          </p:nvPr>
        </p:nvSpPr>
        <p:spPr>
          <a:xfrm>
            <a:off x="2288125" y="80412"/>
            <a:ext cx="8911687" cy="570376"/>
          </a:xfrm>
        </p:spPr>
        <p:txBody>
          <a:bodyPr>
            <a:normAutofit/>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СИСТЕМА</a:t>
            </a:r>
            <a:endParaRPr lang="ru-RU" sz="2600" dirty="0"/>
          </a:p>
        </p:txBody>
      </p:sp>
    </p:spTree>
    <p:extLst>
      <p:ext uri="{BB962C8B-B14F-4D97-AF65-F5344CB8AC3E}">
        <p14:creationId xmlns:p14="http://schemas.microsoft.com/office/powerpoint/2010/main" val="1533645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2689095" y="65539"/>
            <a:ext cx="9404723" cy="708817"/>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pic>
        <p:nvPicPr>
          <p:cNvPr id="4" name="Объект 3"/>
          <p:cNvPicPr>
            <a:picLocks noGrp="1" noChangeAspect="1"/>
          </p:cNvPicPr>
          <p:nvPr>
            <p:ph idx="1"/>
          </p:nvPr>
        </p:nvPicPr>
        <p:blipFill>
          <a:blip r:embed="rId2"/>
          <a:stretch>
            <a:fillRect/>
          </a:stretch>
        </p:blipFill>
        <p:spPr>
          <a:xfrm>
            <a:off x="670827" y="1385373"/>
            <a:ext cx="5594349" cy="4195762"/>
          </a:xfrm>
          <a:prstGeom prst="rect">
            <a:avLst/>
          </a:prstGeom>
        </p:spPr>
      </p:pic>
      <p:sp>
        <p:nvSpPr>
          <p:cNvPr id="6" name="Прямоугольник 5"/>
          <p:cNvSpPr/>
          <p:nvPr/>
        </p:nvSpPr>
        <p:spPr>
          <a:xfrm>
            <a:off x="6450226" y="1385373"/>
            <a:ext cx="5741774" cy="2308324"/>
          </a:xfrm>
          <a:prstGeom prst="rect">
            <a:avLst/>
          </a:prstGeom>
        </p:spPr>
        <p:txBody>
          <a:bodyPr wrap="square">
            <a:spAutoFit/>
          </a:bodyPr>
          <a:lstStyle/>
          <a:p>
            <a:pPr algn="ctr"/>
            <a:r>
              <a:rPr lang="ru-RU" b="1" i="1" u="sng"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ПРОВОДЯЩИЕ ПУТИ СЛУХОВОЙ СИСТЕМЫ</a:t>
            </a:r>
          </a:p>
          <a:p>
            <a:pPr algn="just"/>
            <a:r>
              <a:rPr lang="ru-RU"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Афферентные </a:t>
            </a:r>
            <a:r>
              <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нервные волокна от улитки входят в спиральный </a:t>
            </a:r>
            <a:r>
              <a:rPr lang="ru-RU"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ганглий (</a:t>
            </a:r>
            <a:r>
              <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первые нейроны) и от него поступают в </a:t>
            </a:r>
            <a:r>
              <a:rPr lang="ru-RU"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дорсальные (задние)</a:t>
            </a:r>
            <a:r>
              <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и </a:t>
            </a:r>
            <a:r>
              <a:rPr lang="ru-RU"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вентральные (передние) улитковые ядра</a:t>
            </a:r>
            <a:r>
              <a:rPr lang="ru-RU"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расположенные в верхней части продолговатого мозга. </a:t>
            </a:r>
            <a:r>
              <a:rPr lang="ru-RU" dirty="0" smtClean="0">
                <a:solidFill>
                  <a:srgbClr val="C00000"/>
                </a:solidFill>
                <a:latin typeface="Times New Roman" panose="02020603050405020304" pitchFamily="18" charset="0"/>
                <a:cs typeface="Times New Roman" panose="02020603050405020304" pitchFamily="18" charset="0"/>
              </a:rPr>
              <a:t>Слуховой путь </a:t>
            </a:r>
            <a:r>
              <a:rPr lang="ru-RU" dirty="0">
                <a:solidFill>
                  <a:srgbClr val="C00000"/>
                </a:solidFill>
                <a:latin typeface="Times New Roman" panose="02020603050405020304" pitchFamily="18" charset="0"/>
                <a:cs typeface="Times New Roman" panose="02020603050405020304" pitchFamily="18" charset="0"/>
              </a:rPr>
              <a:t>завершается в слуховой коре, располагающейся главным образом </a:t>
            </a:r>
            <a:r>
              <a:rPr lang="ru-RU" b="1" dirty="0">
                <a:solidFill>
                  <a:srgbClr val="C00000"/>
                </a:solidFill>
                <a:latin typeface="Times New Roman" panose="02020603050405020304" pitchFamily="18" charset="0"/>
                <a:cs typeface="Times New Roman" panose="02020603050405020304" pitchFamily="18" charset="0"/>
              </a:rPr>
              <a:t>в верхней извилине височной доли</a:t>
            </a:r>
            <a:r>
              <a:rPr lang="ru-RU" dirty="0">
                <a:solidFill>
                  <a:srgbClr val="C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613433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61335" y="0"/>
            <a:ext cx="8911687" cy="593124"/>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
        <p:nvSpPr>
          <p:cNvPr id="7" name="Объект 6"/>
          <p:cNvSpPr>
            <a:spLocks noGrp="1"/>
          </p:cNvSpPr>
          <p:nvPr>
            <p:ph idx="1"/>
          </p:nvPr>
        </p:nvSpPr>
        <p:spPr>
          <a:xfrm>
            <a:off x="5305166" y="650789"/>
            <a:ext cx="6290061" cy="5807676"/>
          </a:xfrm>
        </p:spPr>
        <p:txBody>
          <a:bodyPr>
            <a:normAutofit fontScale="77500" lnSpcReduction="20000"/>
          </a:bodyPr>
          <a:lstStyle/>
          <a:p>
            <a:pPr indent="342900" algn="just"/>
            <a:r>
              <a:rPr lang="ru-RU" sz="2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Афферентные нервные волокна от улитки входят в спиральный </a:t>
            </a:r>
            <a:r>
              <a:rPr lang="ru-RU" sz="21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ганглий (</a:t>
            </a:r>
            <a:r>
              <a:rPr lang="ru-RU" sz="2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первые нейроны) и от него поступают в </a:t>
            </a:r>
            <a:r>
              <a:rPr lang="ru-RU" sz="21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дорсальные (задние)</a:t>
            </a:r>
            <a:r>
              <a:rPr lang="ru-RU" sz="2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и </a:t>
            </a:r>
            <a:r>
              <a:rPr lang="ru-RU" sz="21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вентральные (передние) улитковые ядра</a:t>
            </a:r>
            <a:r>
              <a:rPr lang="ru-RU" sz="2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расположенные в верхней части продолговатого мозга. Здесь восходящие нервные волокна образуют синапсы с нейронами второго порядка, аксоны которых частью переходят на противоположную сторону </a:t>
            </a:r>
            <a:r>
              <a:rPr lang="ru-RU" sz="21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к ядрам верхней оливы</a:t>
            </a:r>
            <a:r>
              <a:rPr lang="ru-RU" sz="2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а частью оканчиваются на ядрах верхней оливы этой же стороны. От ядер верхней оливы слуховые пути поднимаются вверх через </a:t>
            </a:r>
            <a:r>
              <a:rPr lang="ru-RU" sz="21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латеральный </a:t>
            </a:r>
            <a:r>
              <a:rPr lang="ru-RU" sz="21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леминисковый</a:t>
            </a:r>
            <a:r>
              <a:rPr lang="ru-RU" sz="21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путь;</a:t>
            </a:r>
            <a:r>
              <a:rPr lang="ru-RU" sz="2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часть волокон оканчивается в латеральных </a:t>
            </a:r>
            <a:r>
              <a:rPr lang="ru-RU" sz="21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леминисковых</a:t>
            </a:r>
            <a:r>
              <a:rPr lang="ru-RU" sz="2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ядрах, а большинство аксонов минует эти ядра и следует до </a:t>
            </a:r>
            <a:r>
              <a:rPr lang="ru-RU" sz="21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нижнего четверохолмия</a:t>
            </a:r>
            <a:r>
              <a:rPr lang="ru-RU" sz="2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где все или почти все слуховые волокна образуют синапсы. </a:t>
            </a:r>
            <a:endParaRPr lang="ru-RU" sz="21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2100" dirty="0">
                <a:solidFill>
                  <a:srgbClr val="C00000"/>
                </a:solidFill>
                <a:latin typeface="Times New Roman" panose="02020603050405020304" pitchFamily="18" charset="0"/>
                <a:cs typeface="Times New Roman" panose="02020603050405020304" pitchFamily="18" charset="0"/>
              </a:rPr>
              <a:t>Отсюда слуховой путь проходит к </a:t>
            </a:r>
            <a:r>
              <a:rPr lang="ru-RU" sz="2100" b="1" dirty="0">
                <a:solidFill>
                  <a:srgbClr val="C00000"/>
                </a:solidFill>
                <a:latin typeface="Times New Roman" panose="02020603050405020304" pitchFamily="18" charset="0"/>
                <a:cs typeface="Times New Roman" panose="02020603050405020304" pitchFamily="18" charset="0"/>
              </a:rPr>
              <a:t>медиальным коленчатым телам,</a:t>
            </a:r>
            <a:r>
              <a:rPr lang="ru-RU" sz="2100" dirty="0">
                <a:solidFill>
                  <a:srgbClr val="C00000"/>
                </a:solidFill>
                <a:latin typeface="Times New Roman" panose="02020603050405020304" pitchFamily="18" charset="0"/>
                <a:cs typeface="Times New Roman" panose="02020603050405020304" pitchFamily="18" charset="0"/>
              </a:rPr>
              <a:t> где все волокна заканчиваются синапсами. Окончательно слуховой путь завершается в слуховой коре, располагающейся главным образом </a:t>
            </a:r>
            <a:r>
              <a:rPr lang="ru-RU" sz="2100" b="1" dirty="0">
                <a:solidFill>
                  <a:srgbClr val="C00000"/>
                </a:solidFill>
                <a:latin typeface="Times New Roman" panose="02020603050405020304" pitchFamily="18" charset="0"/>
                <a:cs typeface="Times New Roman" panose="02020603050405020304" pitchFamily="18" charset="0"/>
              </a:rPr>
              <a:t>в верхней извилине височной доли</a:t>
            </a:r>
            <a:r>
              <a:rPr lang="ru-RU" sz="2100" dirty="0">
                <a:solidFill>
                  <a:srgbClr val="C00000"/>
                </a:solidFill>
                <a:latin typeface="Times New Roman" panose="02020603050405020304" pitchFamily="18" charset="0"/>
                <a:cs typeface="Times New Roman" panose="02020603050405020304" pitchFamily="18" charset="0"/>
              </a:rPr>
              <a:t> . Базилярная мембрана улитки на всех уровнях слухового пути представлена в форме определённых проекционных карт различных частот. Уже на уровне среднего мозга появляются нейроны, детектирующие на принципах латерального и возвратного торможения несколько признаков звука. </a:t>
            </a:r>
            <a:endParaRPr lang="ru-RU" sz="2100" dirty="0" smtClean="0">
              <a:solidFill>
                <a:srgbClr val="C00000"/>
              </a:solidFill>
              <a:latin typeface="Times New Roman" panose="02020603050405020304" pitchFamily="18" charset="0"/>
              <a:cs typeface="Times New Roman" panose="02020603050405020304" pitchFamily="18" charset="0"/>
            </a:endParaRPr>
          </a:p>
          <a:p>
            <a:pPr algn="just"/>
            <a:r>
              <a:rPr lang="ru-RU" sz="2100" b="1" dirty="0" smtClean="0">
                <a:solidFill>
                  <a:srgbClr val="C00000"/>
                </a:solidFill>
                <a:latin typeface="Times New Roman" panose="02020603050405020304" pitchFamily="18" charset="0"/>
                <a:cs typeface="Times New Roman" panose="02020603050405020304" pitchFamily="18" charset="0"/>
              </a:rPr>
              <a:t>Слуховая</a:t>
            </a:r>
            <a:r>
              <a:rPr lang="ru-RU" sz="2100" dirty="0" smtClean="0">
                <a:solidFill>
                  <a:srgbClr val="C00000"/>
                </a:solidFill>
                <a:latin typeface="Times New Roman" panose="02020603050405020304" pitchFamily="18" charset="0"/>
                <a:cs typeface="Times New Roman" panose="02020603050405020304" pitchFamily="18" charset="0"/>
              </a:rPr>
              <a:t> </a:t>
            </a:r>
            <a:r>
              <a:rPr lang="ru-RU" sz="2100" b="1" dirty="0">
                <a:solidFill>
                  <a:srgbClr val="C00000"/>
                </a:solidFill>
                <a:latin typeface="Times New Roman" panose="02020603050405020304" pitchFamily="18" charset="0"/>
                <a:cs typeface="Times New Roman" panose="02020603050405020304" pitchFamily="18" charset="0"/>
              </a:rPr>
              <a:t>кора</a:t>
            </a:r>
            <a:r>
              <a:rPr lang="ru-RU" sz="2100" b="1" cap="small" dirty="0">
                <a:solidFill>
                  <a:srgbClr val="C00000"/>
                </a:solidFill>
                <a:latin typeface="Times New Roman" panose="02020603050405020304" pitchFamily="18" charset="0"/>
                <a:cs typeface="Times New Roman" panose="02020603050405020304" pitchFamily="18" charset="0"/>
              </a:rPr>
              <a:t>. </a:t>
            </a:r>
            <a:r>
              <a:rPr lang="ru-RU" sz="2100" dirty="0">
                <a:solidFill>
                  <a:srgbClr val="C00000"/>
                </a:solidFill>
                <a:latin typeface="Times New Roman" panose="02020603050405020304" pitchFamily="18" charset="0"/>
                <a:cs typeface="Times New Roman" panose="02020603050405020304" pitchFamily="18" charset="0"/>
              </a:rPr>
              <a:t>Проекционные области слуховой коры располагаются не только в верхней части </a:t>
            </a:r>
            <a:r>
              <a:rPr lang="ru-RU" sz="2100" b="1" dirty="0">
                <a:solidFill>
                  <a:srgbClr val="C00000"/>
                </a:solidFill>
                <a:latin typeface="Times New Roman" panose="02020603050405020304" pitchFamily="18" charset="0"/>
                <a:cs typeface="Times New Roman" panose="02020603050405020304" pitchFamily="18" charset="0"/>
              </a:rPr>
              <a:t>верхней височной извилины</a:t>
            </a:r>
            <a:r>
              <a:rPr lang="ru-RU" sz="2100" dirty="0">
                <a:solidFill>
                  <a:srgbClr val="C00000"/>
                </a:solidFill>
                <a:latin typeface="Times New Roman" panose="02020603050405020304" pitchFamily="18" charset="0"/>
                <a:cs typeface="Times New Roman" panose="02020603050405020304" pitchFamily="18" charset="0"/>
              </a:rPr>
              <a:t>, но и простираются на </a:t>
            </a:r>
            <a:r>
              <a:rPr lang="ru-RU" sz="2100" b="1" dirty="0">
                <a:solidFill>
                  <a:srgbClr val="C00000"/>
                </a:solidFill>
                <a:latin typeface="Times New Roman" panose="02020603050405020304" pitchFamily="18" charset="0"/>
                <a:cs typeface="Times New Roman" panose="02020603050405020304" pitchFamily="18" charset="0"/>
              </a:rPr>
              <a:t>наружную сторону височной доли</a:t>
            </a:r>
            <a:r>
              <a:rPr lang="ru-RU" sz="2100" dirty="0">
                <a:solidFill>
                  <a:srgbClr val="C00000"/>
                </a:solidFill>
                <a:latin typeface="Times New Roman" panose="02020603050405020304" pitchFamily="18" charset="0"/>
                <a:cs typeface="Times New Roman" panose="02020603050405020304" pitchFamily="18" charset="0"/>
              </a:rPr>
              <a:t>, захватывая часть </a:t>
            </a:r>
            <a:r>
              <a:rPr lang="ru-RU" sz="2100" b="1" dirty="0">
                <a:solidFill>
                  <a:srgbClr val="C00000"/>
                </a:solidFill>
                <a:latin typeface="Times New Roman" panose="02020603050405020304" pitchFamily="18" charset="0"/>
                <a:cs typeface="Times New Roman" panose="02020603050405020304" pitchFamily="18" charset="0"/>
              </a:rPr>
              <a:t>островковой коры и теменной покрышки.</a:t>
            </a:r>
            <a:endParaRPr lang="ru-RU" sz="2100" dirty="0">
              <a:solidFill>
                <a:srgbClr val="C00000"/>
              </a:solidFill>
              <a:latin typeface="Times New Roman" panose="02020603050405020304" pitchFamily="18" charset="0"/>
              <a:cs typeface="Times New Roman" panose="02020603050405020304" pitchFamily="18" charset="0"/>
            </a:endParaRPr>
          </a:p>
          <a:p>
            <a:pPr marL="0" indent="0">
              <a:buNone/>
            </a:pPr>
            <a:endParaRPr lang="ru-RU" sz="2100" dirty="0">
              <a:solidFill>
                <a:srgbClr val="C00000"/>
              </a:solidFill>
              <a:latin typeface="Times New Roman" panose="02020603050405020304" pitchFamily="18" charset="0"/>
              <a:cs typeface="Times New Roman" panose="02020603050405020304" pitchFamily="18" charset="0"/>
            </a:endParaRPr>
          </a:p>
          <a:p>
            <a:pPr indent="342900" algn="just"/>
            <a:endParaRPr lang="ru-RU" dirty="0" smtClean="0">
              <a:solidFill>
                <a:srgbClr val="C00000"/>
              </a:solidFill>
              <a:latin typeface="Times New Roman CYR" panose="02020603050405020304" pitchFamily="18" charset="0"/>
              <a:ea typeface="Times New Roman" panose="02020603050405020304" pitchFamily="18" charset="0"/>
            </a:endParaRPr>
          </a:p>
          <a:p>
            <a:pPr indent="342900" algn="just"/>
            <a:endParaRPr lang="ru-RU" dirty="0">
              <a:solidFill>
                <a:srgbClr val="C00000"/>
              </a:solidFill>
              <a:latin typeface="Times New Roman" panose="02020603050405020304" pitchFamily="18" charset="0"/>
              <a:ea typeface="Times New Roman" panose="02020603050405020304" pitchFamily="18" charset="0"/>
            </a:endParaRPr>
          </a:p>
          <a:p>
            <a:endParaRPr lang="ru-RU" dirty="0">
              <a:solidFill>
                <a:srgbClr val="C00000"/>
              </a:solidFill>
            </a:endParaRPr>
          </a:p>
        </p:txBody>
      </p:sp>
      <p:pic>
        <p:nvPicPr>
          <p:cNvPr id="3" name="Рисунок 2"/>
          <p:cNvPicPr>
            <a:picLocks noChangeAspect="1"/>
          </p:cNvPicPr>
          <p:nvPr/>
        </p:nvPicPr>
        <p:blipFill>
          <a:blip r:embed="rId2"/>
          <a:stretch>
            <a:fillRect/>
          </a:stretch>
        </p:blipFill>
        <p:spPr>
          <a:xfrm>
            <a:off x="147623" y="972063"/>
            <a:ext cx="5157543" cy="3797644"/>
          </a:xfrm>
          <a:prstGeom prst="rect">
            <a:avLst/>
          </a:prstGeom>
        </p:spPr>
      </p:pic>
    </p:spTree>
    <p:extLst>
      <p:ext uri="{BB962C8B-B14F-4D97-AF65-F5344CB8AC3E}">
        <p14:creationId xmlns:p14="http://schemas.microsoft.com/office/powerpoint/2010/main" val="2696592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350362" y="164757"/>
            <a:ext cx="9404723" cy="642914"/>
          </a:xfrm>
        </p:spPr>
        <p:txBody>
          <a:bodyPr>
            <a:normAutofit/>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sp>
        <p:nvSpPr>
          <p:cNvPr id="3" name="Объект 2"/>
          <p:cNvSpPr>
            <a:spLocks noGrp="1"/>
          </p:cNvSpPr>
          <p:nvPr>
            <p:ph idx="1"/>
          </p:nvPr>
        </p:nvSpPr>
        <p:spPr>
          <a:xfrm>
            <a:off x="1136822" y="1070918"/>
            <a:ext cx="11055178" cy="5474043"/>
          </a:xfrm>
        </p:spPr>
        <p:txBody>
          <a:bodyPr>
            <a:normAutofit/>
          </a:bodyPr>
          <a:lstStyle/>
          <a:p>
            <a:pPr marL="0" indent="0" algn="ctr">
              <a:buNone/>
            </a:pPr>
            <a:r>
              <a:rPr lang="ru-RU" sz="2000" b="1" u="sng" dirty="0" smtClean="0">
                <a:solidFill>
                  <a:srgbClr val="C00000"/>
                </a:solidFill>
                <a:latin typeface="Times New Roman" panose="02020603050405020304" pitchFamily="18" charset="0"/>
                <a:cs typeface="Times New Roman" panose="02020603050405020304" pitchFamily="18" charset="0"/>
              </a:rPr>
              <a:t>СЛУХОВЫЕ ОЩУЩЕНИЯ</a:t>
            </a:r>
          </a:p>
          <a:p>
            <a:pPr marL="0" indent="0">
              <a:buNone/>
            </a:pPr>
            <a:r>
              <a:rPr lang="ru-RU" sz="2000" b="1" dirty="0" smtClean="0">
                <a:solidFill>
                  <a:srgbClr val="C00000"/>
                </a:solidFill>
                <a:latin typeface="Times New Roman" panose="02020603050405020304" pitchFamily="18" charset="0"/>
                <a:cs typeface="Times New Roman" panose="02020603050405020304" pitchFamily="18" charset="0"/>
              </a:rPr>
              <a:t>1. Физические </a:t>
            </a:r>
            <a:r>
              <a:rPr lang="ru-RU" sz="2000" b="1" dirty="0">
                <a:solidFill>
                  <a:srgbClr val="C00000"/>
                </a:solidFill>
                <a:latin typeface="Times New Roman" panose="02020603050405020304" pitchFamily="18" charset="0"/>
                <a:cs typeface="Times New Roman" panose="02020603050405020304" pitchFamily="18" charset="0"/>
              </a:rPr>
              <a:t>характеристики звука</a:t>
            </a:r>
            <a:endParaRPr lang="ru-RU" sz="2000" dirty="0">
              <a:solidFill>
                <a:srgbClr val="C00000"/>
              </a:solidFill>
              <a:latin typeface="Times New Roman" panose="02020603050405020304" pitchFamily="18" charset="0"/>
              <a:cs typeface="Times New Roman" panose="02020603050405020304" pitchFamily="18" charset="0"/>
            </a:endParaRPr>
          </a:p>
          <a:p>
            <a:pPr marL="0" indent="0">
              <a:buNone/>
            </a:pPr>
            <a:r>
              <a:rPr lang="ru-RU" sz="2000" dirty="0">
                <a:solidFill>
                  <a:srgbClr val="C00000"/>
                </a:solidFill>
                <a:latin typeface="Times New Roman" panose="02020603050405020304" pitchFamily="18" charset="0"/>
                <a:cs typeface="Times New Roman" panose="02020603050405020304" pitchFamily="18" charset="0"/>
              </a:rPr>
              <a:t>В акустике звуковых сигналов выделяют 3 категории:</a:t>
            </a:r>
          </a:p>
          <a:p>
            <a:r>
              <a:rPr lang="ru-RU" sz="2000" b="1" i="1" dirty="0" smtClean="0">
                <a:solidFill>
                  <a:srgbClr val="C00000"/>
                </a:solidFill>
                <a:latin typeface="Times New Roman" panose="02020603050405020304" pitchFamily="18" charset="0"/>
                <a:cs typeface="Times New Roman" panose="02020603050405020304" pitchFamily="18" charset="0"/>
              </a:rPr>
              <a:t>Дозвуковые </a:t>
            </a:r>
            <a:r>
              <a:rPr lang="ru-RU" sz="2000" b="1" i="1" dirty="0">
                <a:solidFill>
                  <a:srgbClr val="C00000"/>
                </a:solidFill>
                <a:latin typeface="Times New Roman" panose="02020603050405020304" pitchFamily="18" charset="0"/>
                <a:cs typeface="Times New Roman" panose="02020603050405020304" pitchFamily="18" charset="0"/>
              </a:rPr>
              <a:t>колебания  или инфразвуки</a:t>
            </a:r>
            <a:r>
              <a:rPr lang="ru-RU" sz="2000" dirty="0">
                <a:solidFill>
                  <a:srgbClr val="C00000"/>
                </a:solidFill>
                <a:latin typeface="Times New Roman" panose="02020603050405020304" pitchFamily="18" charset="0"/>
                <a:cs typeface="Times New Roman" panose="02020603050405020304" pitchFamily="18" charset="0"/>
              </a:rPr>
              <a:t> с частотой меньше 20 Гц.</a:t>
            </a:r>
          </a:p>
          <a:p>
            <a:r>
              <a:rPr lang="ru-RU" sz="2000" b="1" i="1" dirty="0" smtClean="0">
                <a:solidFill>
                  <a:srgbClr val="C00000"/>
                </a:solidFill>
                <a:latin typeface="Times New Roman" panose="02020603050405020304" pitchFamily="18" charset="0"/>
                <a:cs typeface="Times New Roman" panose="02020603050405020304" pitchFamily="18" charset="0"/>
              </a:rPr>
              <a:t>Звуковые </a:t>
            </a:r>
            <a:r>
              <a:rPr lang="ru-RU" sz="2000" b="1" i="1" dirty="0">
                <a:solidFill>
                  <a:srgbClr val="C00000"/>
                </a:solidFill>
                <a:latin typeface="Times New Roman" panose="02020603050405020304" pitchFamily="18" charset="0"/>
                <a:cs typeface="Times New Roman" panose="02020603050405020304" pitchFamily="18" charset="0"/>
              </a:rPr>
              <a:t>или собственно звуки</a:t>
            </a:r>
            <a:r>
              <a:rPr lang="ru-RU" sz="2000" dirty="0">
                <a:solidFill>
                  <a:srgbClr val="C00000"/>
                </a:solidFill>
                <a:latin typeface="Times New Roman" panose="02020603050405020304" pitchFamily="18" charset="0"/>
                <a:cs typeface="Times New Roman" panose="02020603050405020304" pitchFamily="18" charset="0"/>
              </a:rPr>
              <a:t>  с частотой от 20 до 20000 Гц (20кГц)</a:t>
            </a:r>
          </a:p>
          <a:p>
            <a:r>
              <a:rPr lang="ru-RU" sz="2000" b="1" i="1" dirty="0" smtClean="0">
                <a:solidFill>
                  <a:srgbClr val="C00000"/>
                </a:solidFill>
                <a:latin typeface="Times New Roman" panose="02020603050405020304" pitchFamily="18" charset="0"/>
                <a:cs typeface="Times New Roman" panose="02020603050405020304" pitchFamily="18" charset="0"/>
              </a:rPr>
              <a:t>Сверхзвуковые </a:t>
            </a:r>
            <a:r>
              <a:rPr lang="ru-RU" sz="2000" b="1" i="1" dirty="0">
                <a:solidFill>
                  <a:srgbClr val="C00000"/>
                </a:solidFill>
                <a:latin typeface="Times New Roman" panose="02020603050405020304" pitchFamily="18" charset="0"/>
                <a:cs typeface="Times New Roman" panose="02020603050405020304" pitchFamily="18" charset="0"/>
              </a:rPr>
              <a:t>или ультразвуки с частотой выше </a:t>
            </a:r>
            <a:r>
              <a:rPr lang="ru-RU" sz="2000" dirty="0">
                <a:solidFill>
                  <a:srgbClr val="C00000"/>
                </a:solidFill>
                <a:latin typeface="Times New Roman" panose="02020603050405020304" pitchFamily="18" charset="0"/>
                <a:cs typeface="Times New Roman" panose="02020603050405020304" pitchFamily="18" charset="0"/>
              </a:rPr>
              <a:t>20 кГц</a:t>
            </a:r>
          </a:p>
          <a:p>
            <a:pPr marL="0" indent="0" algn="just">
              <a:buNone/>
            </a:pPr>
            <a:r>
              <a:rPr lang="ru-RU" sz="2000" b="1" dirty="0" smtClean="0">
                <a:solidFill>
                  <a:srgbClr val="C00000"/>
                </a:solidFill>
                <a:latin typeface="Times New Roman" panose="02020603050405020304" pitchFamily="18" charset="0"/>
                <a:cs typeface="Times New Roman" panose="02020603050405020304" pitchFamily="18" charset="0"/>
              </a:rPr>
              <a:t>2. Тональность </a:t>
            </a:r>
            <a:r>
              <a:rPr lang="ru-RU" sz="2000" b="1" dirty="0">
                <a:solidFill>
                  <a:srgbClr val="C00000"/>
                </a:solidFill>
                <a:latin typeface="Times New Roman" panose="02020603050405020304" pitchFamily="18" charset="0"/>
                <a:cs typeface="Times New Roman" panose="02020603050405020304" pitchFamily="18" charset="0"/>
              </a:rPr>
              <a:t>(частота) звука</a:t>
            </a:r>
            <a:r>
              <a:rPr lang="ru-RU" sz="2000" dirty="0">
                <a:solidFill>
                  <a:srgbClr val="C00000"/>
                </a:solidFill>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Диапазон</a:t>
            </a:r>
            <a:r>
              <a:rPr lang="ru-RU" sz="2000" dirty="0">
                <a:solidFill>
                  <a:srgbClr val="C00000"/>
                </a:solidFill>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частот</a:t>
            </a:r>
            <a:r>
              <a:rPr lang="ru-RU" sz="2000" dirty="0">
                <a:solidFill>
                  <a:srgbClr val="C00000"/>
                </a:solidFill>
                <a:latin typeface="Times New Roman" panose="02020603050405020304" pitchFamily="18" charset="0"/>
                <a:cs typeface="Times New Roman" panose="02020603050405020304" pitchFamily="18" charset="0"/>
              </a:rPr>
              <a:t>, который воспринимает человек, включает около 10 октав музыкальной шкалы (от 16 до20000 Гц). </a:t>
            </a:r>
            <a:r>
              <a:rPr lang="ru-RU" sz="2000" dirty="0" smtClean="0">
                <a:solidFill>
                  <a:srgbClr val="C00000"/>
                </a:solidFill>
                <a:latin typeface="Times New Roman" panose="02020603050405020304" pitchFamily="18" charset="0"/>
                <a:cs typeface="Times New Roman" panose="02020603050405020304" pitchFamily="18" charset="0"/>
              </a:rPr>
              <a:t>С </a:t>
            </a:r>
            <a:r>
              <a:rPr lang="ru-RU" sz="2000" dirty="0">
                <a:solidFill>
                  <a:srgbClr val="C00000"/>
                </a:solidFill>
                <a:latin typeface="Times New Roman" panose="02020603050405020304" pitchFamily="18" charset="0"/>
                <a:cs typeface="Times New Roman" panose="02020603050405020304" pitchFamily="18" charset="0"/>
              </a:rPr>
              <a:t>возрастом эта граница снижается, за счёт снижения восприятия высоких частот. Звук, характеризующий одной частотой - называется тоном.</a:t>
            </a:r>
          </a:p>
          <a:p>
            <a:pPr marL="0" indent="0">
              <a:buNone/>
            </a:pPr>
            <a:endParaRPr lang="ru-RU" sz="2000" dirty="0">
              <a:solidFill>
                <a:srgbClr val="C00000"/>
              </a:solidFill>
              <a:latin typeface="Times New Roman" panose="02020603050405020304" pitchFamily="18" charset="0"/>
              <a:cs typeface="Times New Roman" panose="02020603050405020304" pitchFamily="18" charset="0"/>
            </a:endParaRPr>
          </a:p>
          <a:p>
            <a:pPr marL="0" indent="0">
              <a:buNone/>
            </a:pPr>
            <a:r>
              <a:rPr lang="ru-RU" sz="2000" b="1" i="1" dirty="0" smtClean="0">
                <a:solidFill>
                  <a:srgbClr val="C00000"/>
                </a:solidFill>
                <a:latin typeface="Times New Roman" panose="02020603050405020304" pitchFamily="18" charset="0"/>
                <a:cs typeface="Times New Roman" panose="02020603050405020304" pitchFamily="18" charset="0"/>
              </a:rPr>
              <a:t>Абсолютная </a:t>
            </a:r>
            <a:r>
              <a:rPr lang="ru-RU" sz="2000" b="1" i="1" dirty="0">
                <a:solidFill>
                  <a:srgbClr val="C00000"/>
                </a:solidFill>
                <a:latin typeface="Times New Roman" panose="02020603050405020304" pitchFamily="18" charset="0"/>
                <a:cs typeface="Times New Roman" panose="02020603050405020304" pitchFamily="18" charset="0"/>
              </a:rPr>
              <a:t>слуховая чувствительность (порог) - </a:t>
            </a:r>
            <a:r>
              <a:rPr lang="ru-RU" sz="2000" i="1" dirty="0">
                <a:solidFill>
                  <a:srgbClr val="C00000"/>
                </a:solidFill>
                <a:latin typeface="Times New Roman" panose="02020603050405020304" pitchFamily="18" charset="0"/>
                <a:cs typeface="Times New Roman" panose="02020603050405020304" pitchFamily="18" charset="0"/>
              </a:rPr>
              <a:t>это минимальная сила звука, слышимого человеком в половине (50%) случаев его предъявления. </a:t>
            </a:r>
            <a:r>
              <a:rPr lang="ru-RU" sz="2000" dirty="0">
                <a:solidFill>
                  <a:srgbClr val="C00000"/>
                </a:solidFill>
                <a:latin typeface="Times New Roman" panose="02020603050405020304" pitchFamily="18" charset="0"/>
                <a:cs typeface="Times New Roman" panose="02020603050405020304" pitchFamily="18" charset="0"/>
              </a:rPr>
              <a:t> </a:t>
            </a:r>
          </a:p>
          <a:p>
            <a:pPr marL="0" indent="0" algn="just">
              <a:buNone/>
            </a:pPr>
            <a:endParaRPr lang="ru-RU" sz="2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658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094989" y="114967"/>
            <a:ext cx="9404723" cy="675866"/>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sp>
        <p:nvSpPr>
          <p:cNvPr id="3" name="Объект 2"/>
          <p:cNvSpPr>
            <a:spLocks noGrp="1"/>
          </p:cNvSpPr>
          <p:nvPr>
            <p:ph idx="1"/>
          </p:nvPr>
        </p:nvSpPr>
        <p:spPr>
          <a:xfrm>
            <a:off x="1792584" y="922639"/>
            <a:ext cx="10009531" cy="5243383"/>
          </a:xfrm>
        </p:spPr>
        <p:txBody>
          <a:bodyPr>
            <a:normAutofit/>
          </a:bodyPr>
          <a:lstStyle/>
          <a:p>
            <a:pPr marL="0" indent="0" algn="just">
              <a:buNone/>
            </a:pPr>
            <a:r>
              <a:rPr lang="ru-RU" sz="2200" b="1" dirty="0">
                <a:solidFill>
                  <a:srgbClr val="C00000"/>
                </a:solidFill>
                <a:latin typeface="Times New Roman" panose="02020603050405020304" pitchFamily="18" charset="0"/>
                <a:cs typeface="Times New Roman" panose="02020603050405020304" pitchFamily="18" charset="0"/>
              </a:rPr>
              <a:t>Слуховой порог - </a:t>
            </a:r>
            <a:r>
              <a:rPr lang="ru-RU" sz="2200" dirty="0">
                <a:solidFill>
                  <a:srgbClr val="C00000"/>
                </a:solidFill>
                <a:latin typeface="Times New Roman" panose="02020603050405020304" pitchFamily="18" charset="0"/>
                <a:cs typeface="Times New Roman" panose="02020603050405020304" pitchFamily="18" charset="0"/>
              </a:rPr>
              <a:t>звуковое давление, при котором тон едва слышен, зависит от частоты звуковых волн.</a:t>
            </a:r>
            <a:r>
              <a:rPr lang="ru-RU" sz="2200" b="1" dirty="0">
                <a:solidFill>
                  <a:srgbClr val="C00000"/>
                </a:solidFill>
                <a:latin typeface="Times New Roman" panose="02020603050405020304" pitchFamily="18" charset="0"/>
                <a:cs typeface="Times New Roman" panose="02020603050405020304" pitchFamily="18" charset="0"/>
              </a:rPr>
              <a:t> </a:t>
            </a:r>
            <a:endParaRPr lang="ru-RU" sz="2200" b="1" dirty="0" smtClean="0">
              <a:solidFill>
                <a:srgbClr val="C00000"/>
              </a:solidFill>
              <a:latin typeface="Times New Roman" panose="02020603050405020304" pitchFamily="18" charset="0"/>
              <a:cs typeface="Times New Roman" panose="02020603050405020304" pitchFamily="18" charset="0"/>
            </a:endParaRPr>
          </a:p>
          <a:p>
            <a:pPr marL="0" indent="0" algn="just">
              <a:buNone/>
            </a:pPr>
            <a:r>
              <a:rPr lang="ru-RU" sz="2200" b="1" dirty="0">
                <a:solidFill>
                  <a:srgbClr val="C00000"/>
                </a:solidFill>
                <a:latin typeface="Times New Roman" panose="02020603050405020304" pitchFamily="18" charset="0"/>
                <a:cs typeface="Times New Roman" panose="02020603050405020304" pitchFamily="18" charset="0"/>
              </a:rPr>
              <a:t>Громкость звука</a:t>
            </a:r>
            <a:r>
              <a:rPr lang="ru-RU" sz="2200" dirty="0">
                <a:solidFill>
                  <a:srgbClr val="C00000"/>
                </a:solidFill>
                <a:latin typeface="Times New Roman" panose="02020603050405020304" pitchFamily="18" charset="0"/>
                <a:cs typeface="Times New Roman" panose="02020603050405020304" pitchFamily="18" charset="0"/>
              </a:rPr>
              <a:t> - единицей громкости звука является </a:t>
            </a:r>
            <a:r>
              <a:rPr lang="ru-RU" sz="2200" b="1" dirty="0">
                <a:solidFill>
                  <a:srgbClr val="C00000"/>
                </a:solidFill>
                <a:latin typeface="Times New Roman" panose="02020603050405020304" pitchFamily="18" charset="0"/>
                <a:cs typeface="Times New Roman" panose="02020603050405020304" pitchFamily="18" charset="0"/>
              </a:rPr>
              <a:t>БЕЛ - </a:t>
            </a:r>
            <a:r>
              <a:rPr lang="ru-RU" sz="2200" dirty="0">
                <a:solidFill>
                  <a:srgbClr val="C00000"/>
                </a:solidFill>
                <a:latin typeface="Times New Roman" panose="02020603050405020304" pitchFamily="18" charset="0"/>
                <a:cs typeface="Times New Roman" panose="02020603050405020304" pitchFamily="18" charset="0"/>
              </a:rPr>
              <a:t>это десятичный логарифм отношения действующей интенсивности звука к его пороговой о интенсивности. </a:t>
            </a:r>
            <a:r>
              <a:rPr lang="ru-RU" sz="2200" i="1" dirty="0">
                <a:solidFill>
                  <a:srgbClr val="C00000"/>
                </a:solidFill>
                <a:latin typeface="Times New Roman" panose="02020603050405020304" pitchFamily="18" charset="0"/>
                <a:cs typeface="Times New Roman" panose="02020603050405020304" pitchFamily="18" charset="0"/>
              </a:rPr>
              <a:t>Максимальный уровень громкости</a:t>
            </a:r>
            <a:r>
              <a:rPr lang="ru-RU" sz="2200" dirty="0">
                <a:solidFill>
                  <a:srgbClr val="C00000"/>
                </a:solidFill>
                <a:latin typeface="Times New Roman" panose="02020603050405020304" pitchFamily="18" charset="0"/>
                <a:cs typeface="Times New Roman" panose="02020603050405020304" pitchFamily="18" charset="0"/>
              </a:rPr>
              <a:t>, когда звук вызывает </a:t>
            </a:r>
            <a:r>
              <a:rPr lang="ru-RU" sz="2200" i="1" dirty="0">
                <a:solidFill>
                  <a:srgbClr val="C00000"/>
                </a:solidFill>
                <a:latin typeface="Times New Roman" panose="02020603050405020304" pitchFamily="18" charset="0"/>
                <a:cs typeface="Times New Roman" panose="02020603050405020304" pitchFamily="18" charset="0"/>
              </a:rPr>
              <a:t>болевое ощущение от 130-140 ДБ </a:t>
            </a:r>
            <a:r>
              <a:rPr lang="ru-RU" sz="2200" dirty="0">
                <a:solidFill>
                  <a:srgbClr val="C00000"/>
                </a:solidFill>
                <a:latin typeface="Times New Roman" panose="02020603050405020304" pitchFamily="18" charset="0"/>
                <a:cs typeface="Times New Roman" panose="02020603050405020304" pitchFamily="18" charset="0"/>
              </a:rPr>
              <a:t>(необратимая утрату слуха – тугоухость). Таким образом, громкость звучания определяется интенсивностью (сила) и высотой тона (частота).</a:t>
            </a:r>
          </a:p>
          <a:p>
            <a:pPr marL="0" indent="0" algn="just">
              <a:buNone/>
            </a:pPr>
            <a:r>
              <a:rPr lang="ru-RU" sz="2200" b="1" dirty="0">
                <a:solidFill>
                  <a:srgbClr val="C00000"/>
                </a:solidFill>
                <a:latin typeface="Times New Roman" panose="02020603050405020304" pitchFamily="18" charset="0"/>
                <a:cs typeface="Times New Roman" panose="02020603050405020304" pitchFamily="18" charset="0"/>
              </a:rPr>
              <a:t>Адаптация слухового анализатора </a:t>
            </a:r>
            <a:r>
              <a:rPr lang="ru-RU" sz="2200" dirty="0">
                <a:solidFill>
                  <a:srgbClr val="C00000"/>
                </a:solidFill>
                <a:latin typeface="Times New Roman" panose="02020603050405020304" pitchFamily="18" charset="0"/>
                <a:cs typeface="Times New Roman" panose="02020603050405020304" pitchFamily="18" charset="0"/>
              </a:rPr>
              <a:t>зависит от длительности, силы звука и его частоты. В механизмах адаптации принимают участие мышцы среднего уха. В адаптации также принимает участие ретикулярная фармация. </a:t>
            </a:r>
          </a:p>
          <a:p>
            <a:pPr marL="0" indent="0" algn="just">
              <a:buNone/>
            </a:pPr>
            <a:endParaRPr lang="ru-RU" sz="2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127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3702" y="85038"/>
            <a:ext cx="10515600" cy="557513"/>
          </a:xfrm>
        </p:spPr>
        <p:txBody>
          <a:bodyPr>
            <a:normAutofit/>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
        <p:nvSpPr>
          <p:cNvPr id="5" name="Объект 4"/>
          <p:cNvSpPr>
            <a:spLocks noGrp="1"/>
          </p:cNvSpPr>
          <p:nvPr>
            <p:ph idx="1"/>
          </p:nvPr>
        </p:nvSpPr>
        <p:spPr>
          <a:xfrm>
            <a:off x="1513702" y="1383956"/>
            <a:ext cx="10515600" cy="5386131"/>
          </a:xfrm>
        </p:spPr>
        <p:txBody>
          <a:bodyPr/>
          <a:lstStyle/>
          <a:p>
            <a:pPr marL="0" indent="0" algn="ctr">
              <a:buNone/>
            </a:pPr>
            <a:r>
              <a:rPr lang="ru-RU"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БИНАУРАЛЬНЫЙ СЛУХ И СЛУХОВАЯ АДАПТАЦИЯ</a:t>
            </a:r>
            <a:endParaRPr lang="ru-RU" sz="2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just">
              <a:buNone/>
            </a:pPr>
            <a:r>
              <a:rPr lang="ru-RU" sz="2200" i="1" u="sng" dirty="0" smtClean="0">
                <a:solidFill>
                  <a:srgbClr val="C00000"/>
                </a:solidFill>
                <a:latin typeface="Times New Roman" panose="02020603050405020304" pitchFamily="18" charset="0"/>
                <a:cs typeface="Times New Roman" panose="02020603050405020304" pitchFamily="18" charset="0"/>
              </a:rPr>
              <a:t>БИНАУРАЛЬНЫЙ СЛУХ </a:t>
            </a:r>
            <a:r>
              <a:rPr lang="ru-RU" sz="2200" dirty="0" smtClean="0">
                <a:solidFill>
                  <a:srgbClr val="C00000"/>
                </a:solidFill>
                <a:latin typeface="Times New Roman" panose="02020603050405020304" pitchFamily="18" charset="0"/>
                <a:cs typeface="Times New Roman" panose="02020603050405020304" pitchFamily="18" charset="0"/>
              </a:rPr>
              <a:t>– способность слышать одновременно двумя ушами. Он обеспечивает более точное определение расположения источника.</a:t>
            </a:r>
          </a:p>
          <a:p>
            <a:pPr marL="0" indent="0" algn="just">
              <a:buNone/>
            </a:pPr>
            <a:r>
              <a:rPr lang="ru-RU" sz="2200" dirty="0" smtClean="0">
                <a:solidFill>
                  <a:srgbClr val="C00000"/>
                </a:solidFill>
                <a:latin typeface="Times New Roman" panose="02020603050405020304" pitchFamily="18" charset="0"/>
                <a:cs typeface="Times New Roman" panose="02020603050405020304" pitchFamily="18" charset="0"/>
              </a:rPr>
              <a:t>Определение направления на источник высоко- и низкочастотных звуков реализуется разными механизмами:</a:t>
            </a:r>
          </a:p>
          <a:p>
            <a:pPr marL="514350" indent="-514350" algn="just">
              <a:buAutoNum type="arabicPeriod"/>
            </a:pPr>
            <a:r>
              <a:rPr lang="ru-RU" sz="2200" dirty="0" smtClean="0">
                <a:solidFill>
                  <a:srgbClr val="C00000"/>
                </a:solidFill>
                <a:latin typeface="Times New Roman" panose="02020603050405020304" pitchFamily="18" charset="0"/>
                <a:cs typeface="Times New Roman" panose="02020603050405020304" pitchFamily="18" charset="0"/>
              </a:rPr>
              <a:t>Источник высокочастотных звуков определяется по разнице силы звуковых волн, поступающих к каждому уху;</a:t>
            </a:r>
          </a:p>
          <a:p>
            <a:pPr marL="514350" indent="-514350" algn="just">
              <a:buAutoNum type="arabicPeriod"/>
            </a:pPr>
            <a:r>
              <a:rPr lang="ru-RU" sz="2200" dirty="0" smtClean="0">
                <a:solidFill>
                  <a:srgbClr val="C00000"/>
                </a:solidFill>
                <a:latin typeface="Times New Roman" panose="02020603050405020304" pitchFamily="18" charset="0"/>
                <a:cs typeface="Times New Roman" panose="02020603050405020304" pitchFamily="18" charset="0"/>
              </a:rPr>
              <a:t>Источник низкочастотных колебаний – по разности во времени прихода одинаковых волн к каждому уху.</a:t>
            </a:r>
          </a:p>
          <a:p>
            <a:pPr marL="0" indent="0" algn="just">
              <a:buNone/>
            </a:pPr>
            <a:r>
              <a:rPr lang="ru-RU" sz="2200" dirty="0" smtClean="0">
                <a:solidFill>
                  <a:srgbClr val="C00000"/>
                </a:solidFill>
                <a:latin typeface="Times New Roman" panose="02020603050405020304" pitchFamily="18" charset="0"/>
                <a:cs typeface="Times New Roman" panose="02020603050405020304" pitchFamily="18" charset="0"/>
              </a:rPr>
              <a:t>Анализ информации происходит во многих центрах слуховой системы и заканчивается в слуховой коре</a:t>
            </a:r>
          </a:p>
          <a:p>
            <a:endParaRPr lang="ru-RU" dirty="0">
              <a:solidFill>
                <a:srgbClr val="C00000"/>
              </a:solidFill>
            </a:endParaRPr>
          </a:p>
        </p:txBody>
      </p:sp>
    </p:spTree>
    <p:extLst>
      <p:ext uri="{BB962C8B-B14F-4D97-AF65-F5344CB8AC3E}">
        <p14:creationId xmlns:p14="http://schemas.microsoft.com/office/powerpoint/2010/main" val="2269901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91914" y="757881"/>
            <a:ext cx="7061886" cy="5419082"/>
          </a:xfrm>
        </p:spPr>
        <p:txBody>
          <a:bodyPr>
            <a:noAutofit/>
          </a:bodyPr>
          <a:lstStyle/>
          <a:p>
            <a:pPr marL="0" indent="0" algn="ctr">
              <a:buNone/>
            </a:pPr>
            <a:r>
              <a:rPr lang="ru-RU" sz="2200" b="1" dirty="0">
                <a:solidFill>
                  <a:srgbClr val="C00000"/>
                </a:solidFill>
                <a:latin typeface="Times New Roman" panose="02020603050405020304" pitchFamily="18" charset="0"/>
                <a:cs typeface="Times New Roman" panose="02020603050405020304" pitchFamily="18" charset="0"/>
              </a:rPr>
              <a:t>Определение</a:t>
            </a:r>
            <a:r>
              <a:rPr lang="ru-RU" sz="2200" dirty="0">
                <a:solidFill>
                  <a:srgbClr val="C00000"/>
                </a:solidFill>
                <a:latin typeface="Times New Roman" panose="02020603050405020304" pitchFamily="18" charset="0"/>
                <a:cs typeface="Times New Roman" panose="02020603050405020304" pitchFamily="18" charset="0"/>
              </a:rPr>
              <a:t> </a:t>
            </a:r>
            <a:r>
              <a:rPr lang="ru-RU" sz="2200" b="1" dirty="0">
                <a:solidFill>
                  <a:srgbClr val="C00000"/>
                </a:solidFill>
                <a:latin typeface="Times New Roman" panose="02020603050405020304" pitchFamily="18" charset="0"/>
                <a:cs typeface="Times New Roman" panose="02020603050405020304" pitchFamily="18" charset="0"/>
              </a:rPr>
              <a:t>направления</a:t>
            </a:r>
            <a:r>
              <a:rPr lang="ru-RU" sz="2200" dirty="0">
                <a:solidFill>
                  <a:srgbClr val="C00000"/>
                </a:solidFill>
                <a:latin typeface="Times New Roman" panose="02020603050405020304" pitchFamily="18" charset="0"/>
                <a:cs typeface="Times New Roman" panose="02020603050405020304" pitchFamily="18" charset="0"/>
              </a:rPr>
              <a:t> </a:t>
            </a:r>
            <a:r>
              <a:rPr lang="ru-RU" sz="2200" b="1" dirty="0">
                <a:solidFill>
                  <a:srgbClr val="C00000"/>
                </a:solidFill>
                <a:latin typeface="Times New Roman" panose="02020603050405020304" pitchFamily="18" charset="0"/>
                <a:cs typeface="Times New Roman" panose="02020603050405020304" pitchFamily="18" charset="0"/>
              </a:rPr>
              <a:t>звука</a:t>
            </a:r>
            <a:endParaRPr lang="ru-RU" sz="2200" dirty="0">
              <a:solidFill>
                <a:srgbClr val="C00000"/>
              </a:solidFill>
              <a:latin typeface="Times New Roman" panose="02020603050405020304" pitchFamily="18" charset="0"/>
              <a:cs typeface="Times New Roman" panose="02020603050405020304" pitchFamily="18" charset="0"/>
            </a:endParaRPr>
          </a:p>
          <a:p>
            <a:pPr marL="0" indent="0" algn="just">
              <a:buNone/>
            </a:pPr>
            <a:r>
              <a:rPr lang="ru-RU" sz="2200" dirty="0" smtClean="0">
                <a:solidFill>
                  <a:srgbClr val="C00000"/>
                </a:solidFill>
                <a:latin typeface="Times New Roman" panose="02020603050405020304" pitchFamily="18" charset="0"/>
                <a:cs typeface="Times New Roman" panose="02020603050405020304" pitchFamily="18" charset="0"/>
              </a:rPr>
              <a:t>Человек </a:t>
            </a:r>
            <a:r>
              <a:rPr lang="ru-RU" sz="2200" dirty="0">
                <a:solidFill>
                  <a:srgbClr val="C00000"/>
                </a:solidFill>
                <a:latin typeface="Times New Roman" panose="02020603050405020304" pitchFamily="18" charset="0"/>
                <a:cs typeface="Times New Roman" panose="02020603050405020304" pitchFamily="18" charset="0"/>
              </a:rPr>
              <a:t>определяет звук, идущий к нему, двумя путями:</a:t>
            </a:r>
          </a:p>
          <a:p>
            <a:pPr marL="0" indent="0" algn="just">
              <a:buNone/>
            </a:pPr>
            <a:r>
              <a:rPr lang="ru-RU" sz="2200" dirty="0">
                <a:solidFill>
                  <a:srgbClr val="C00000"/>
                </a:solidFill>
                <a:latin typeface="Times New Roman" panose="02020603050405020304" pitchFamily="18" charset="0"/>
                <a:cs typeface="Times New Roman" panose="02020603050405020304" pitchFamily="18" charset="0"/>
              </a:rPr>
              <a:t>1 - </a:t>
            </a:r>
            <a:r>
              <a:rPr lang="ru-RU" sz="2200" b="1" i="1" dirty="0">
                <a:solidFill>
                  <a:srgbClr val="C00000"/>
                </a:solidFill>
                <a:latin typeface="Times New Roman" panose="02020603050405020304" pitchFamily="18" charset="0"/>
                <a:cs typeface="Times New Roman" panose="02020603050405020304" pitchFamily="18" charset="0"/>
              </a:rPr>
              <a:t>временем</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i="1" dirty="0">
                <a:solidFill>
                  <a:srgbClr val="C00000"/>
                </a:solidFill>
                <a:latin typeface="Times New Roman" panose="02020603050405020304" pitchFamily="18" charset="0"/>
                <a:cs typeface="Times New Roman" panose="02020603050405020304" pitchFamily="18" charset="0"/>
              </a:rPr>
              <a:t>задержки</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i="1" dirty="0">
                <a:solidFill>
                  <a:srgbClr val="C00000"/>
                </a:solidFill>
                <a:latin typeface="Times New Roman" panose="02020603050405020304" pitchFamily="18" charset="0"/>
                <a:cs typeface="Times New Roman" panose="02020603050405020304" pitchFamily="18" charset="0"/>
              </a:rPr>
              <a:t>между</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i="1" dirty="0">
                <a:solidFill>
                  <a:srgbClr val="C00000"/>
                </a:solidFill>
                <a:latin typeface="Times New Roman" panose="02020603050405020304" pitchFamily="18" charset="0"/>
                <a:cs typeface="Times New Roman" panose="02020603050405020304" pitchFamily="18" charset="0"/>
              </a:rPr>
              <a:t>поступлением</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i="1" dirty="0">
                <a:solidFill>
                  <a:srgbClr val="C00000"/>
                </a:solidFill>
                <a:latin typeface="Times New Roman" panose="02020603050405020304" pitchFamily="18" charset="0"/>
                <a:cs typeface="Times New Roman" panose="02020603050405020304" pitchFamily="18" charset="0"/>
              </a:rPr>
              <a:t>звука</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i="1" dirty="0">
                <a:solidFill>
                  <a:srgbClr val="C00000"/>
                </a:solidFill>
                <a:latin typeface="Times New Roman" panose="02020603050405020304" pitchFamily="18" charset="0"/>
                <a:cs typeface="Times New Roman" panose="02020603050405020304" pitchFamily="18" charset="0"/>
              </a:rPr>
              <a:t>в</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i="1" dirty="0">
                <a:solidFill>
                  <a:srgbClr val="C00000"/>
                </a:solidFill>
                <a:latin typeface="Times New Roman" panose="02020603050405020304" pitchFamily="18" charset="0"/>
                <a:cs typeface="Times New Roman" panose="02020603050405020304" pitchFamily="18" charset="0"/>
              </a:rPr>
              <a:t>одно</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i="1" dirty="0">
                <a:solidFill>
                  <a:srgbClr val="C00000"/>
                </a:solidFill>
                <a:latin typeface="Times New Roman" panose="02020603050405020304" pitchFamily="18" charset="0"/>
                <a:cs typeface="Times New Roman" panose="02020603050405020304" pitchFamily="18" charset="0"/>
              </a:rPr>
              <a:t>ухо</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i="1" dirty="0">
                <a:solidFill>
                  <a:srgbClr val="C00000"/>
                </a:solidFill>
                <a:latin typeface="Times New Roman" panose="02020603050405020304" pitchFamily="18" charset="0"/>
                <a:cs typeface="Times New Roman" panose="02020603050405020304" pitchFamily="18" charset="0"/>
              </a:rPr>
              <a:t>и</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i="1" dirty="0">
                <a:solidFill>
                  <a:srgbClr val="C00000"/>
                </a:solidFill>
                <a:latin typeface="Times New Roman" panose="02020603050405020304" pitchFamily="18" charset="0"/>
                <a:cs typeface="Times New Roman" panose="02020603050405020304" pitchFamily="18" charset="0"/>
              </a:rPr>
              <a:t>в</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i="1" dirty="0">
                <a:solidFill>
                  <a:srgbClr val="C00000"/>
                </a:solidFill>
                <a:latin typeface="Times New Roman" panose="02020603050405020304" pitchFamily="18" charset="0"/>
                <a:cs typeface="Times New Roman" panose="02020603050405020304" pitchFamily="18" charset="0"/>
              </a:rPr>
              <a:t>противоположное</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i="1" dirty="0">
                <a:solidFill>
                  <a:srgbClr val="C00000"/>
                </a:solidFill>
                <a:latin typeface="Times New Roman" panose="02020603050405020304" pitchFamily="18" charset="0"/>
                <a:cs typeface="Times New Roman" panose="02020603050405020304" pitchFamily="18" charset="0"/>
              </a:rPr>
              <a:t>ухо</a:t>
            </a:r>
            <a:r>
              <a:rPr lang="ru-RU" sz="2200" dirty="0">
                <a:solidFill>
                  <a:srgbClr val="C00000"/>
                </a:solidFill>
                <a:latin typeface="Times New Roman" panose="02020603050405020304" pitchFamily="18" charset="0"/>
                <a:cs typeface="Times New Roman" panose="02020603050405020304" pitchFamily="18" charset="0"/>
              </a:rPr>
              <a:t>. Сначала звук поступает к уху, находящемуся ближе к источнику звука. Звуки низкой частоты огибают голову в силу их значительной длины. Если источник звука находится по средней линии спереди или сзади, то даже минимальный сдвиг от средней линии воспринимается человеком. Такое тонкое сравнение минимальной разницы во времени прихода звука осуществляется ЦНС в точках, где осуществляется конвергенция слуховых сигналов. Этими точками конвергенции являются верхние оливы, нижнее двухолмие, первичная слуховая кора.</a:t>
            </a:r>
          </a:p>
          <a:p>
            <a:pPr algn="just"/>
            <a:endParaRPr lang="ru-RU" sz="2200" dirty="0">
              <a:solidFill>
                <a:srgbClr val="C0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1130901" y="989571"/>
            <a:ext cx="2647950" cy="4648200"/>
          </a:xfrm>
          <a:prstGeom prst="rect">
            <a:avLst/>
          </a:prstGeom>
        </p:spPr>
      </p:pic>
      <p:sp>
        <p:nvSpPr>
          <p:cNvPr id="7" name="Заголовок 1"/>
          <p:cNvSpPr>
            <a:spLocks noGrp="1"/>
          </p:cNvSpPr>
          <p:nvPr>
            <p:ph type="title"/>
          </p:nvPr>
        </p:nvSpPr>
        <p:spPr>
          <a:xfrm>
            <a:off x="1612557" y="181232"/>
            <a:ext cx="10515600" cy="420688"/>
          </a:xfrm>
        </p:spPr>
        <p:txBody>
          <a:bodyPr>
            <a:noAutofit/>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2600" dirty="0"/>
          </a:p>
        </p:txBody>
      </p:sp>
    </p:spTree>
    <p:extLst>
      <p:ext uri="{BB962C8B-B14F-4D97-AF65-F5344CB8AC3E}">
        <p14:creationId xmlns:p14="http://schemas.microsoft.com/office/powerpoint/2010/main" val="3483332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4114" y="0"/>
            <a:ext cx="8911687" cy="560173"/>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
        <p:nvSpPr>
          <p:cNvPr id="3" name="Объект 2"/>
          <p:cNvSpPr>
            <a:spLocks noGrp="1"/>
          </p:cNvSpPr>
          <p:nvPr>
            <p:ph idx="1"/>
          </p:nvPr>
        </p:nvSpPr>
        <p:spPr>
          <a:xfrm>
            <a:off x="6131482" y="1135062"/>
            <a:ext cx="5414319" cy="4351338"/>
          </a:xfrm>
        </p:spPr>
        <p:txBody>
          <a:bodyPr>
            <a:normAutofit/>
          </a:bodyPr>
          <a:lstStyle/>
          <a:p>
            <a:pPr marL="0" indent="0" algn="just">
              <a:buNone/>
            </a:pPr>
            <a:r>
              <a:rPr lang="ru-RU" sz="2200" dirty="0" smtClean="0">
                <a:solidFill>
                  <a:srgbClr val="C00000"/>
                </a:solidFill>
                <a:latin typeface="Times New Roman" panose="02020603050405020304" pitchFamily="18" charset="0"/>
                <a:cs typeface="Times New Roman" panose="02020603050405020304" pitchFamily="18" charset="0"/>
              </a:rPr>
              <a:t>2 -  </a:t>
            </a:r>
            <a:r>
              <a:rPr lang="ru-RU" sz="2200" b="1" i="1" dirty="0" smtClean="0">
                <a:solidFill>
                  <a:srgbClr val="C00000"/>
                </a:solidFill>
                <a:latin typeface="Times New Roman" panose="02020603050405020304" pitchFamily="18" charset="0"/>
                <a:cs typeface="Times New Roman" panose="02020603050405020304" pitchFamily="18" charset="0"/>
              </a:rPr>
              <a:t>различием</a:t>
            </a:r>
            <a:r>
              <a:rPr lang="ru-RU" sz="2200" b="1" dirty="0" smtClean="0">
                <a:solidFill>
                  <a:srgbClr val="C00000"/>
                </a:solidFill>
                <a:latin typeface="Times New Roman" panose="02020603050405020304" pitchFamily="18" charset="0"/>
                <a:cs typeface="Times New Roman" panose="02020603050405020304" pitchFamily="18" charset="0"/>
              </a:rPr>
              <a:t> </a:t>
            </a:r>
            <a:r>
              <a:rPr lang="ru-RU" sz="2200" b="1" i="1" dirty="0" smtClean="0">
                <a:solidFill>
                  <a:srgbClr val="C00000"/>
                </a:solidFill>
                <a:latin typeface="Times New Roman" panose="02020603050405020304" pitchFamily="18" charset="0"/>
                <a:cs typeface="Times New Roman" panose="02020603050405020304" pitchFamily="18" charset="0"/>
              </a:rPr>
              <a:t>между</a:t>
            </a:r>
            <a:r>
              <a:rPr lang="ru-RU" sz="2200" b="1" dirty="0" smtClean="0">
                <a:solidFill>
                  <a:srgbClr val="C00000"/>
                </a:solidFill>
                <a:latin typeface="Times New Roman" panose="02020603050405020304" pitchFamily="18" charset="0"/>
                <a:cs typeface="Times New Roman" panose="02020603050405020304" pitchFamily="18" charset="0"/>
              </a:rPr>
              <a:t> </a:t>
            </a:r>
            <a:r>
              <a:rPr lang="ru-RU" sz="2200" b="1" i="1" dirty="0" smtClean="0">
                <a:solidFill>
                  <a:srgbClr val="C00000"/>
                </a:solidFill>
                <a:latin typeface="Times New Roman" panose="02020603050405020304" pitchFamily="18" charset="0"/>
                <a:cs typeface="Times New Roman" panose="02020603050405020304" pitchFamily="18" charset="0"/>
              </a:rPr>
              <a:t>интенсивностью</a:t>
            </a:r>
            <a:r>
              <a:rPr lang="ru-RU" sz="2200" b="1" dirty="0" smtClean="0">
                <a:solidFill>
                  <a:srgbClr val="C00000"/>
                </a:solidFill>
                <a:latin typeface="Times New Roman" panose="02020603050405020304" pitchFamily="18" charset="0"/>
                <a:cs typeface="Times New Roman" panose="02020603050405020304" pitchFamily="18" charset="0"/>
              </a:rPr>
              <a:t> </a:t>
            </a:r>
            <a:r>
              <a:rPr lang="ru-RU" sz="2200" b="1" i="1" dirty="0" smtClean="0">
                <a:solidFill>
                  <a:srgbClr val="C00000"/>
                </a:solidFill>
                <a:latin typeface="Times New Roman" panose="02020603050405020304" pitchFamily="18" charset="0"/>
                <a:cs typeface="Times New Roman" panose="02020603050405020304" pitchFamily="18" charset="0"/>
              </a:rPr>
              <a:t>звуков</a:t>
            </a:r>
            <a:r>
              <a:rPr lang="ru-RU" sz="2200" b="1" dirty="0" smtClean="0">
                <a:solidFill>
                  <a:srgbClr val="C00000"/>
                </a:solidFill>
                <a:latin typeface="Times New Roman" panose="02020603050405020304" pitchFamily="18" charset="0"/>
                <a:cs typeface="Times New Roman" panose="02020603050405020304" pitchFamily="18" charset="0"/>
              </a:rPr>
              <a:t> </a:t>
            </a:r>
            <a:r>
              <a:rPr lang="ru-RU" sz="2200" b="1" i="1" dirty="0" smtClean="0">
                <a:solidFill>
                  <a:srgbClr val="C00000"/>
                </a:solidFill>
                <a:latin typeface="Times New Roman" panose="02020603050405020304" pitchFamily="18" charset="0"/>
                <a:cs typeface="Times New Roman" panose="02020603050405020304" pitchFamily="18" charset="0"/>
              </a:rPr>
              <a:t>в</a:t>
            </a:r>
            <a:r>
              <a:rPr lang="ru-RU" sz="2200" b="1" dirty="0" smtClean="0">
                <a:solidFill>
                  <a:srgbClr val="C00000"/>
                </a:solidFill>
                <a:latin typeface="Times New Roman" panose="02020603050405020304" pitchFamily="18" charset="0"/>
                <a:cs typeface="Times New Roman" panose="02020603050405020304" pitchFamily="18" charset="0"/>
              </a:rPr>
              <a:t> </a:t>
            </a:r>
            <a:r>
              <a:rPr lang="ru-RU" sz="2200" b="1" i="1" dirty="0" smtClean="0">
                <a:solidFill>
                  <a:srgbClr val="C00000"/>
                </a:solidFill>
                <a:latin typeface="Times New Roman" panose="02020603050405020304" pitchFamily="18" charset="0"/>
                <a:cs typeface="Times New Roman" panose="02020603050405020304" pitchFamily="18" charset="0"/>
              </a:rPr>
              <a:t>двух</a:t>
            </a:r>
            <a:r>
              <a:rPr lang="ru-RU" sz="2200" b="1" dirty="0" smtClean="0">
                <a:solidFill>
                  <a:srgbClr val="C00000"/>
                </a:solidFill>
                <a:latin typeface="Times New Roman" panose="02020603050405020304" pitchFamily="18" charset="0"/>
                <a:cs typeface="Times New Roman" panose="02020603050405020304" pitchFamily="18" charset="0"/>
              </a:rPr>
              <a:t> </a:t>
            </a:r>
            <a:r>
              <a:rPr lang="ru-RU" sz="2200" b="1" i="1" dirty="0" smtClean="0">
                <a:solidFill>
                  <a:srgbClr val="C00000"/>
                </a:solidFill>
                <a:latin typeface="Times New Roman" panose="02020603050405020304" pitchFamily="18" charset="0"/>
                <a:cs typeface="Times New Roman" panose="02020603050405020304" pitchFamily="18" charset="0"/>
              </a:rPr>
              <a:t>ушах</a:t>
            </a:r>
            <a:r>
              <a:rPr lang="ru-RU" sz="2200" b="1" dirty="0" smtClean="0">
                <a:solidFill>
                  <a:srgbClr val="C00000"/>
                </a:solidFill>
                <a:latin typeface="Times New Roman" panose="02020603050405020304" pitchFamily="18" charset="0"/>
                <a:cs typeface="Times New Roman" panose="02020603050405020304" pitchFamily="18" charset="0"/>
              </a:rPr>
              <a:t>.</a:t>
            </a:r>
            <a:r>
              <a:rPr lang="ru-RU" sz="2200" dirty="0" smtClean="0">
                <a:solidFill>
                  <a:srgbClr val="C00000"/>
                </a:solidFill>
                <a:latin typeface="Times New Roman" panose="02020603050405020304" pitchFamily="18" charset="0"/>
                <a:cs typeface="Times New Roman" panose="02020603050405020304" pitchFamily="18" charset="0"/>
              </a:rPr>
              <a:t> При высоких частотах звука размер головы заметно превышает длину звуковой волны, и волна отражается головой. Это приводит к возникновению разницы в интенсивности звуков, приходящих к правому и левому уху.</a:t>
            </a:r>
          </a:p>
          <a:p>
            <a:pPr marL="0" indent="0" algn="just">
              <a:buNone/>
            </a:pPr>
            <a:endParaRPr lang="ru-RU" dirty="0"/>
          </a:p>
          <a:p>
            <a:pPr algn="just"/>
            <a:endParaRPr lang="ru-RU" dirty="0"/>
          </a:p>
        </p:txBody>
      </p:sp>
      <p:pic>
        <p:nvPicPr>
          <p:cNvPr id="4" name="Рисунок 3"/>
          <p:cNvPicPr>
            <a:picLocks noChangeAspect="1"/>
          </p:cNvPicPr>
          <p:nvPr/>
        </p:nvPicPr>
        <p:blipFill>
          <a:blip r:embed="rId2"/>
          <a:stretch>
            <a:fillRect/>
          </a:stretch>
        </p:blipFill>
        <p:spPr>
          <a:xfrm>
            <a:off x="468742" y="1260529"/>
            <a:ext cx="4786997" cy="3327947"/>
          </a:xfrm>
          <a:prstGeom prst="rect">
            <a:avLst/>
          </a:prstGeom>
        </p:spPr>
      </p:pic>
    </p:spTree>
    <p:extLst>
      <p:ext uri="{BB962C8B-B14F-4D97-AF65-F5344CB8AC3E}">
        <p14:creationId xmlns:p14="http://schemas.microsoft.com/office/powerpoint/2010/main" val="6057705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44860" y="96889"/>
            <a:ext cx="8911687" cy="743371"/>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
        <p:nvSpPr>
          <p:cNvPr id="3" name="Объект 2"/>
          <p:cNvSpPr>
            <a:spLocks noGrp="1"/>
          </p:cNvSpPr>
          <p:nvPr>
            <p:ph idx="1"/>
          </p:nvPr>
        </p:nvSpPr>
        <p:spPr>
          <a:xfrm>
            <a:off x="2910487" y="1301579"/>
            <a:ext cx="8915400" cy="3777622"/>
          </a:xfrm>
        </p:spPr>
        <p:txBody>
          <a:bodyPr>
            <a:normAutofit/>
          </a:bodyPr>
          <a:lstStyle/>
          <a:p>
            <a:pPr marL="0" indent="0" algn="just">
              <a:buNone/>
            </a:pPr>
            <a:r>
              <a:rPr lang="ru-RU" sz="2400" b="1" u="sng" dirty="0" smtClean="0">
                <a:solidFill>
                  <a:srgbClr val="C00000"/>
                </a:solidFill>
                <a:latin typeface="Times New Roman" panose="02020603050405020304" pitchFamily="18" charset="0"/>
                <a:cs typeface="Times New Roman" panose="02020603050405020304" pitchFamily="18" charset="0"/>
              </a:rPr>
              <a:t>Слуховая адаптация </a:t>
            </a:r>
            <a:r>
              <a:rPr lang="ru-RU" sz="2400" dirty="0" smtClean="0">
                <a:solidFill>
                  <a:srgbClr val="C00000"/>
                </a:solidFill>
                <a:latin typeface="Times New Roman" panose="02020603050405020304" pitchFamily="18" charset="0"/>
                <a:cs typeface="Times New Roman" panose="02020603050405020304" pitchFamily="18" charset="0"/>
              </a:rPr>
              <a:t>– это повышение или снижения слуховой чувствительности при действии звуков определенной интенсивности. Она определяется изменениями функционального состояния всех отделов слуховой сенсорной системы и включает:</a:t>
            </a:r>
          </a:p>
          <a:p>
            <a:pPr algn="just"/>
            <a:r>
              <a:rPr lang="ru-RU" sz="2400" dirty="0" smtClean="0">
                <a:solidFill>
                  <a:srgbClr val="C00000"/>
                </a:solidFill>
                <a:latin typeface="Times New Roman" panose="02020603050405020304" pitchFamily="18" charset="0"/>
                <a:cs typeface="Times New Roman" panose="02020603050405020304" pitchFamily="18" charset="0"/>
              </a:rPr>
              <a:t>Аккомодацию – усиление натяжения барабанной перепонки при действии сильных звуков с помощью механизма акустического рефлекса;</a:t>
            </a:r>
          </a:p>
          <a:p>
            <a:pPr algn="just"/>
            <a:r>
              <a:rPr lang="ru-RU" sz="2400" dirty="0" smtClean="0">
                <a:solidFill>
                  <a:srgbClr val="C00000"/>
                </a:solidFill>
                <a:latin typeface="Times New Roman" panose="02020603050405020304" pitchFamily="18" charset="0"/>
                <a:cs typeface="Times New Roman" panose="02020603050405020304" pitchFamily="18" charset="0"/>
              </a:rPr>
              <a:t>Изменение чувствительности механорецепторов волосковых клеток.</a:t>
            </a:r>
            <a:endParaRPr lang="ru-RU"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4725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04817" y="255373"/>
            <a:ext cx="8911687" cy="642551"/>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
        <p:nvSpPr>
          <p:cNvPr id="3" name="Объект 2"/>
          <p:cNvSpPr>
            <a:spLocks noGrp="1"/>
          </p:cNvSpPr>
          <p:nvPr>
            <p:ph idx="1"/>
          </p:nvPr>
        </p:nvSpPr>
        <p:spPr>
          <a:xfrm>
            <a:off x="2926964" y="980303"/>
            <a:ext cx="8915400" cy="4527265"/>
          </a:xfrm>
        </p:spPr>
        <p:txBody>
          <a:bodyPr>
            <a:noAutofit/>
          </a:bodyPr>
          <a:lstStyle/>
          <a:p>
            <a:pPr marL="0" indent="0" algn="ctr">
              <a:buNone/>
            </a:pPr>
            <a:r>
              <a:rPr lang="ru-RU" sz="2600" b="1" dirty="0" smtClean="0">
                <a:solidFill>
                  <a:srgbClr val="C00000"/>
                </a:solidFill>
                <a:latin typeface="Times New Roman" panose="02020603050405020304" pitchFamily="18" charset="0"/>
                <a:cs typeface="Times New Roman" panose="02020603050405020304" pitchFamily="18" charset="0"/>
              </a:rPr>
              <a:t>Возрастные особенности слуха. </a:t>
            </a:r>
          </a:p>
          <a:p>
            <a:pPr marL="0" indent="0" algn="ctr">
              <a:buNone/>
            </a:pPr>
            <a:r>
              <a:rPr lang="ru-RU" sz="2600" b="1" dirty="0" smtClean="0">
                <a:solidFill>
                  <a:srgbClr val="C00000"/>
                </a:solidFill>
                <a:latin typeface="Times New Roman" panose="02020603050405020304" pitchFamily="18" charset="0"/>
                <a:cs typeface="Times New Roman" panose="02020603050405020304" pitchFamily="18" charset="0"/>
              </a:rPr>
              <a:t>Основы коррекции нарушений слуха</a:t>
            </a:r>
          </a:p>
          <a:p>
            <a:pPr marL="0" indent="0" algn="just">
              <a:buNone/>
            </a:pPr>
            <a:endParaRPr lang="ru-RU" sz="2600" dirty="0" smtClean="0">
              <a:solidFill>
                <a:srgbClr val="C00000"/>
              </a:solidFill>
              <a:latin typeface="Times New Roman" panose="02020603050405020304" pitchFamily="18" charset="0"/>
              <a:cs typeface="Times New Roman" panose="02020603050405020304" pitchFamily="18" charset="0"/>
            </a:endParaRPr>
          </a:p>
          <a:p>
            <a:pPr marL="0" indent="0" algn="just">
              <a:buNone/>
            </a:pPr>
            <a:r>
              <a:rPr lang="ru-RU" sz="2600" dirty="0" smtClean="0">
                <a:solidFill>
                  <a:srgbClr val="C00000"/>
                </a:solidFill>
                <a:latin typeface="Times New Roman" panose="02020603050405020304" pitchFamily="18" charset="0"/>
                <a:cs typeface="Times New Roman" panose="02020603050405020304" pitchFamily="18" charset="0"/>
              </a:rPr>
              <a:t>Наибольшая острота слуха достигается в старшем школьном возрасте и сохраняется до 30 лет. Потом начинается постепенное снижение слуховой чувствительности, особенно в области высоких частот. Это связано с понижением подвижности стремечка в овальном окне и повышению порогов слуховой чувствительности.</a:t>
            </a:r>
            <a:endParaRPr lang="ru-RU" sz="2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41929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8957" y="12451"/>
            <a:ext cx="8911687" cy="514771"/>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
        <p:nvSpPr>
          <p:cNvPr id="3" name="Объект 2"/>
          <p:cNvSpPr>
            <a:spLocks noGrp="1"/>
          </p:cNvSpPr>
          <p:nvPr>
            <p:ph idx="1"/>
          </p:nvPr>
        </p:nvSpPr>
        <p:spPr>
          <a:xfrm>
            <a:off x="2589212" y="1293341"/>
            <a:ext cx="8915400" cy="4617881"/>
          </a:xfrm>
        </p:spPr>
        <p:txBody>
          <a:bodyPr/>
          <a:lstStyle/>
          <a:p>
            <a:pPr marL="0" indent="0" algn="ctr">
              <a:buNone/>
            </a:pPr>
            <a:r>
              <a:rPr lang="ru-RU" sz="2600" b="1" i="1" dirty="0">
                <a:solidFill>
                  <a:srgbClr val="C00000"/>
                </a:solidFill>
                <a:latin typeface="Times New Roman" panose="02020603050405020304" pitchFamily="18" charset="0"/>
                <a:cs typeface="Times New Roman" panose="02020603050405020304" pitchFamily="18" charset="0"/>
              </a:rPr>
              <a:t>Реактивность тканей органа слуха и равновесия. </a:t>
            </a:r>
            <a:endParaRPr lang="ru-RU" sz="2600" b="1" i="1" dirty="0" smtClean="0">
              <a:solidFill>
                <a:srgbClr val="C00000"/>
              </a:solidFill>
              <a:latin typeface="Times New Roman" panose="02020603050405020304" pitchFamily="18" charset="0"/>
              <a:cs typeface="Times New Roman" panose="02020603050405020304" pitchFamily="18" charset="0"/>
            </a:endParaRPr>
          </a:p>
          <a:p>
            <a:pPr marL="0" indent="0" algn="just">
              <a:buNone/>
            </a:pPr>
            <a:r>
              <a:rPr lang="ru-RU" sz="2600" dirty="0" smtClean="0">
                <a:solidFill>
                  <a:srgbClr val="C00000"/>
                </a:solidFill>
                <a:latin typeface="Times New Roman" panose="02020603050405020304" pitchFamily="18" charset="0"/>
                <a:cs typeface="Times New Roman" panose="02020603050405020304" pitchFamily="18" charset="0"/>
              </a:rPr>
              <a:t>Большие </a:t>
            </a:r>
            <a:r>
              <a:rPr lang="ru-RU" sz="2600" dirty="0">
                <a:solidFill>
                  <a:srgbClr val="C00000"/>
                </a:solidFill>
                <a:latin typeface="Times New Roman" panose="02020603050405020304" pitchFamily="18" charset="0"/>
                <a:cs typeface="Times New Roman" panose="02020603050405020304" pitchFamily="18" charset="0"/>
              </a:rPr>
              <a:t>дозы стрептомицина повреждают внутренние, а большие дозы хинина – наружные волосковые клетки. Звуки высокой интенсивности могут вызывать тугоухость. Сочетание шума, вибрации, взрывных волн, сотрясений приводят к кровоизлияниям в барабанную полость, полукружные каналы, область пятна и пр. При этом происходят дегенеративные и деструктивные изменения, что проявляется в слуховых и вестибулярных расстройствах.</a:t>
            </a:r>
          </a:p>
          <a:p>
            <a:endParaRPr lang="ru-RU" dirty="0"/>
          </a:p>
        </p:txBody>
      </p:sp>
    </p:spTree>
    <p:extLst>
      <p:ext uri="{BB962C8B-B14F-4D97-AF65-F5344CB8AC3E}">
        <p14:creationId xmlns:p14="http://schemas.microsoft.com/office/powerpoint/2010/main" val="364489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5747" y="14510"/>
            <a:ext cx="8911687" cy="611566"/>
          </a:xfrm>
        </p:spPr>
        <p:txBody>
          <a:bodyPr>
            <a:normAutofit/>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СИСТЕМА</a:t>
            </a:r>
            <a:endParaRPr lang="ru-RU" sz="2600" dirty="0"/>
          </a:p>
        </p:txBody>
      </p:sp>
      <p:pic>
        <p:nvPicPr>
          <p:cNvPr id="4" name="Объект 3"/>
          <p:cNvPicPr>
            <a:picLocks noGrp="1" noChangeAspect="1"/>
          </p:cNvPicPr>
          <p:nvPr>
            <p:ph idx="1"/>
          </p:nvPr>
        </p:nvPicPr>
        <p:blipFill>
          <a:blip r:embed="rId2"/>
          <a:stretch>
            <a:fillRect/>
          </a:stretch>
        </p:blipFill>
        <p:spPr>
          <a:xfrm>
            <a:off x="614209" y="1219189"/>
            <a:ext cx="7102632" cy="5326974"/>
          </a:xfrm>
          <a:prstGeom prst="rect">
            <a:avLst/>
          </a:prstGeom>
        </p:spPr>
      </p:pic>
      <p:sp>
        <p:nvSpPr>
          <p:cNvPr id="6" name="Прямоугольник 5"/>
          <p:cNvSpPr/>
          <p:nvPr/>
        </p:nvSpPr>
        <p:spPr>
          <a:xfrm>
            <a:off x="7858897" y="2636353"/>
            <a:ext cx="4333103" cy="1938992"/>
          </a:xfrm>
          <a:prstGeom prst="rect">
            <a:avLst/>
          </a:prstGeom>
        </p:spPr>
        <p:txBody>
          <a:bodyPr wrap="square">
            <a:spAutoFit/>
          </a:bodyPr>
          <a:lstStyle/>
          <a:p>
            <a:pPr indent="342900" algn="just">
              <a:spcAft>
                <a:spcPts val="0"/>
              </a:spcAft>
            </a:pPr>
            <a:r>
              <a:rPr lang="ru-RU" sz="2400" dirty="0">
                <a:solidFill>
                  <a:srgbClr val="C00000"/>
                </a:solidFill>
                <a:latin typeface="Times New Roman CYR" panose="02020603050405020304" pitchFamily="18" charset="0"/>
                <a:ea typeface="Times New Roman" panose="02020603050405020304" pitchFamily="18" charset="0"/>
              </a:rPr>
              <a:t>Слуховая часть внутреннего уха (улитка) в ходе эволюции развилась из вестибулярной, являясь, таким образом филогенетически более новой. </a:t>
            </a:r>
          </a:p>
        </p:txBody>
      </p:sp>
    </p:spTree>
    <p:extLst>
      <p:ext uri="{BB962C8B-B14F-4D97-AF65-F5344CB8AC3E}">
        <p14:creationId xmlns:p14="http://schemas.microsoft.com/office/powerpoint/2010/main" val="196370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449218" y="65539"/>
            <a:ext cx="9404723" cy="667628"/>
          </a:xfrm>
        </p:spPr>
        <p:txBody>
          <a:bodyPr>
            <a:normAutofit/>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3800" dirty="0"/>
          </a:p>
        </p:txBody>
      </p:sp>
      <p:sp>
        <p:nvSpPr>
          <p:cNvPr id="3" name="Объект 2"/>
          <p:cNvSpPr>
            <a:spLocks noGrp="1"/>
          </p:cNvSpPr>
          <p:nvPr>
            <p:ph idx="1"/>
          </p:nvPr>
        </p:nvSpPr>
        <p:spPr>
          <a:xfrm>
            <a:off x="2170112" y="733167"/>
            <a:ext cx="9403742" cy="5441091"/>
          </a:xfrm>
        </p:spPr>
        <p:txBody>
          <a:bodyPr>
            <a:normAutofit/>
          </a:bodyPr>
          <a:lstStyle/>
          <a:p>
            <a:pPr marL="0" indent="0" algn="ctr">
              <a:buNone/>
            </a:pPr>
            <a:r>
              <a:rPr lang="ru-RU" sz="2800" b="1" u="sng" dirty="0" smtClean="0">
                <a:solidFill>
                  <a:srgbClr val="C00000"/>
                </a:solidFill>
                <a:latin typeface="Times New Roman" panose="02020603050405020304" pitchFamily="18" charset="0"/>
                <a:cs typeface="Times New Roman" panose="02020603050405020304" pitchFamily="18" charset="0"/>
              </a:rPr>
              <a:t>ГЛУХОТА   </a:t>
            </a:r>
          </a:p>
          <a:p>
            <a:pPr marL="0" indent="0" algn="just">
              <a:buNone/>
            </a:pPr>
            <a:r>
              <a:rPr lang="ru-RU" sz="2200" dirty="0" smtClean="0">
                <a:solidFill>
                  <a:srgbClr val="C00000"/>
                </a:solidFill>
                <a:latin typeface="Times New Roman" panose="02020603050405020304" pitchFamily="18" charset="0"/>
                <a:cs typeface="Times New Roman" panose="02020603050405020304" pitchFamily="18" charset="0"/>
              </a:rPr>
              <a:t>3 </a:t>
            </a:r>
            <a:r>
              <a:rPr lang="ru-RU" sz="2200" dirty="0">
                <a:solidFill>
                  <a:srgbClr val="C00000"/>
                </a:solidFill>
                <a:latin typeface="Times New Roman" panose="02020603050405020304" pitchFamily="18" charset="0"/>
                <a:cs typeface="Times New Roman" panose="02020603050405020304" pitchFamily="18" charset="0"/>
              </a:rPr>
              <a:t>причины нарушения </a:t>
            </a:r>
            <a:r>
              <a:rPr lang="ru-RU" sz="2200" dirty="0" smtClean="0">
                <a:solidFill>
                  <a:srgbClr val="C00000"/>
                </a:solidFill>
                <a:latin typeface="Times New Roman" panose="02020603050405020304" pitchFamily="18" charset="0"/>
                <a:cs typeface="Times New Roman" panose="02020603050405020304" pitchFamily="18" charset="0"/>
              </a:rPr>
              <a:t>слуха: </a:t>
            </a:r>
            <a:endParaRPr lang="ru-RU" sz="2200" dirty="0">
              <a:solidFill>
                <a:srgbClr val="C00000"/>
              </a:solidFill>
              <a:latin typeface="Times New Roman" panose="02020603050405020304" pitchFamily="18" charset="0"/>
              <a:cs typeface="Times New Roman" panose="02020603050405020304" pitchFamily="18" charset="0"/>
            </a:endParaRPr>
          </a:p>
          <a:p>
            <a:pPr marL="0" indent="0" algn="just">
              <a:buNone/>
            </a:pPr>
            <a:r>
              <a:rPr lang="ru-RU" sz="2200" dirty="0">
                <a:solidFill>
                  <a:srgbClr val="C00000"/>
                </a:solidFill>
                <a:latin typeface="Times New Roman" panose="02020603050405020304" pitchFamily="18" charset="0"/>
                <a:cs typeface="Times New Roman" panose="02020603050405020304" pitchFamily="18" charset="0"/>
              </a:rPr>
              <a:t>1. Нарушение проведения звука </a:t>
            </a:r>
            <a:r>
              <a:rPr lang="ru-RU" sz="2200" dirty="0" smtClean="0">
                <a:solidFill>
                  <a:srgbClr val="C00000"/>
                </a:solidFill>
                <a:latin typeface="Times New Roman" panose="02020603050405020304" pitchFamily="18" charset="0"/>
                <a:cs typeface="Times New Roman" panose="02020603050405020304" pitchFamily="18" charset="0"/>
              </a:rPr>
              <a:t>(</a:t>
            </a:r>
            <a:r>
              <a:rPr lang="ru-RU" sz="2200" dirty="0" err="1" smtClean="0">
                <a:solidFill>
                  <a:srgbClr val="C00000"/>
                </a:solidFill>
                <a:latin typeface="Times New Roman" panose="02020603050405020304" pitchFamily="18" charset="0"/>
                <a:cs typeface="Times New Roman" panose="02020603050405020304" pitchFamily="18" charset="0"/>
              </a:rPr>
              <a:t>кондуктивная</a:t>
            </a:r>
            <a:r>
              <a:rPr lang="ru-RU" sz="2200" dirty="0" smtClean="0">
                <a:solidFill>
                  <a:srgbClr val="C00000"/>
                </a:solidFill>
                <a:latin typeface="Times New Roman" panose="02020603050405020304" pitchFamily="18" charset="0"/>
                <a:cs typeface="Times New Roman" panose="02020603050405020304" pitchFamily="18" charset="0"/>
              </a:rPr>
              <a:t> </a:t>
            </a:r>
            <a:r>
              <a:rPr lang="ru-RU" sz="2200" dirty="0">
                <a:solidFill>
                  <a:srgbClr val="C00000"/>
                </a:solidFill>
                <a:latin typeface="Times New Roman" panose="02020603050405020304" pitchFamily="18" charset="0"/>
                <a:cs typeface="Times New Roman" panose="02020603050405020304" pitchFamily="18" charset="0"/>
              </a:rPr>
              <a:t>форма тугоухости)–поражение происходит на уровне наружного, среднего и части внутреннего уха (серные пробки, наружные, средние отиты, </a:t>
            </a:r>
            <a:r>
              <a:rPr lang="ru-RU" sz="2200" dirty="0" err="1">
                <a:solidFill>
                  <a:srgbClr val="C00000"/>
                </a:solidFill>
                <a:latin typeface="Times New Roman" panose="02020603050405020304" pitchFamily="18" charset="0"/>
                <a:cs typeface="Times New Roman" panose="02020603050405020304" pitchFamily="18" charset="0"/>
              </a:rPr>
              <a:t>евстахеиты</a:t>
            </a:r>
            <a:r>
              <a:rPr lang="ru-RU" sz="2200" dirty="0">
                <a:solidFill>
                  <a:srgbClr val="C00000"/>
                </a:solidFill>
                <a:latin typeface="Times New Roman" panose="02020603050405020304" pitchFamily="18" charset="0"/>
                <a:cs typeface="Times New Roman" panose="02020603050405020304" pitchFamily="18" charset="0"/>
              </a:rPr>
              <a:t>, отосклероз, болезнь </a:t>
            </a:r>
            <a:r>
              <a:rPr lang="ru-RU" sz="2200" dirty="0" err="1">
                <a:solidFill>
                  <a:srgbClr val="C00000"/>
                </a:solidFill>
                <a:latin typeface="Times New Roman" panose="02020603050405020304" pitchFamily="18" charset="0"/>
                <a:cs typeface="Times New Roman" panose="02020603050405020304" pitchFamily="18" charset="0"/>
              </a:rPr>
              <a:t>Меньера</a:t>
            </a:r>
            <a:r>
              <a:rPr lang="ru-RU" sz="2200" dirty="0">
                <a:solidFill>
                  <a:srgbClr val="C00000"/>
                </a:solidFill>
                <a:latin typeface="Times New Roman" panose="02020603050405020304" pitchFamily="18" charset="0"/>
                <a:cs typeface="Times New Roman" panose="02020603050405020304" pitchFamily="18" charset="0"/>
              </a:rPr>
              <a:t> и др.).</a:t>
            </a:r>
          </a:p>
          <a:p>
            <a:pPr marL="0" indent="0" algn="just">
              <a:buNone/>
            </a:pPr>
            <a:r>
              <a:rPr lang="ru-RU" sz="2200" dirty="0" smtClean="0">
                <a:solidFill>
                  <a:srgbClr val="C00000"/>
                </a:solidFill>
                <a:latin typeface="Times New Roman" panose="02020603050405020304" pitchFamily="18" charset="0"/>
                <a:cs typeface="Times New Roman" panose="02020603050405020304" pitchFamily="18" charset="0"/>
              </a:rPr>
              <a:t>2.Нарушение </a:t>
            </a:r>
            <a:r>
              <a:rPr lang="ru-RU" sz="2200" dirty="0">
                <a:solidFill>
                  <a:srgbClr val="C00000"/>
                </a:solidFill>
                <a:latin typeface="Times New Roman" panose="02020603050405020304" pitchFamily="18" charset="0"/>
                <a:cs typeface="Times New Roman" panose="02020603050405020304" pitchFamily="18" charset="0"/>
              </a:rPr>
              <a:t>восприятия звука (</a:t>
            </a:r>
            <a:r>
              <a:rPr lang="ru-RU" sz="2200" dirty="0" err="1">
                <a:solidFill>
                  <a:srgbClr val="C00000"/>
                </a:solidFill>
                <a:latin typeface="Times New Roman" panose="02020603050405020304" pitchFamily="18" charset="0"/>
                <a:cs typeface="Times New Roman" panose="02020603050405020304" pitchFamily="18" charset="0"/>
              </a:rPr>
              <a:t>нейросенсорная</a:t>
            </a:r>
            <a:r>
              <a:rPr lang="ru-RU" sz="2200" dirty="0">
                <a:solidFill>
                  <a:srgbClr val="C00000"/>
                </a:solidFill>
                <a:latin typeface="Times New Roman" panose="02020603050405020304" pitchFamily="18" charset="0"/>
                <a:cs typeface="Times New Roman" panose="02020603050405020304" pitchFamily="18" charset="0"/>
              </a:rPr>
              <a:t> форма)- в результате повреждения волосковых клеток </a:t>
            </a:r>
            <a:r>
              <a:rPr lang="ru-RU" sz="2200" dirty="0" err="1">
                <a:solidFill>
                  <a:srgbClr val="C00000"/>
                </a:solidFill>
                <a:latin typeface="Times New Roman" panose="02020603050405020304" pitchFamily="18" charset="0"/>
                <a:cs typeface="Times New Roman" panose="02020603050405020304" pitchFamily="18" charset="0"/>
              </a:rPr>
              <a:t>кортиева</a:t>
            </a:r>
            <a:r>
              <a:rPr lang="ru-RU" sz="2200" dirty="0">
                <a:solidFill>
                  <a:srgbClr val="C00000"/>
                </a:solidFill>
                <a:latin typeface="Times New Roman" panose="02020603050405020304" pitchFamily="18" charset="0"/>
                <a:cs typeface="Times New Roman" panose="02020603050405020304" pitchFamily="18" charset="0"/>
              </a:rPr>
              <a:t> органа. </a:t>
            </a:r>
          </a:p>
          <a:p>
            <a:pPr marL="0" indent="0" algn="just">
              <a:buNone/>
            </a:pPr>
            <a:r>
              <a:rPr lang="ru-RU" sz="2200" dirty="0" smtClean="0">
                <a:solidFill>
                  <a:srgbClr val="C00000"/>
                </a:solidFill>
                <a:latin typeface="Times New Roman" panose="02020603050405020304" pitchFamily="18" charset="0"/>
                <a:cs typeface="Times New Roman" panose="02020603050405020304" pitchFamily="18" charset="0"/>
              </a:rPr>
              <a:t>3.Ретрокохлеарные </a:t>
            </a:r>
            <a:r>
              <a:rPr lang="ru-RU" sz="2200" dirty="0">
                <a:solidFill>
                  <a:srgbClr val="C00000"/>
                </a:solidFill>
                <a:latin typeface="Times New Roman" panose="02020603050405020304" pitchFamily="18" charset="0"/>
                <a:cs typeface="Times New Roman" panose="02020603050405020304" pitchFamily="18" charset="0"/>
              </a:rPr>
              <a:t>повреждения - (внутреннее и среднее ухо </a:t>
            </a:r>
            <a:r>
              <a:rPr lang="ru-RU" sz="2200" dirty="0" err="1">
                <a:solidFill>
                  <a:srgbClr val="C00000"/>
                </a:solidFill>
                <a:latin typeface="Times New Roman" panose="02020603050405020304" pitchFamily="18" charset="0"/>
                <a:cs typeface="Times New Roman" panose="02020603050405020304" pitchFamily="18" charset="0"/>
              </a:rPr>
              <a:t>интактны</a:t>
            </a:r>
            <a:r>
              <a:rPr lang="ru-RU" sz="2200" dirty="0">
                <a:solidFill>
                  <a:srgbClr val="C00000"/>
                </a:solidFill>
                <a:latin typeface="Times New Roman" panose="02020603050405020304" pitchFamily="18" charset="0"/>
                <a:cs typeface="Times New Roman" panose="02020603050405020304" pitchFamily="18" charset="0"/>
              </a:rPr>
              <a:t>)-               повреждены афферентные слуховые волокна или центральные отделы слухового </a:t>
            </a:r>
            <a:r>
              <a:rPr lang="ru-RU" sz="2200" dirty="0" smtClean="0">
                <a:solidFill>
                  <a:srgbClr val="C00000"/>
                </a:solidFill>
                <a:latin typeface="Times New Roman" panose="02020603050405020304" pitchFamily="18" charset="0"/>
                <a:cs typeface="Times New Roman" panose="02020603050405020304" pitchFamily="18" charset="0"/>
              </a:rPr>
              <a:t>анализатора(травмы</a:t>
            </a:r>
            <a:r>
              <a:rPr lang="ru-RU" sz="2200" dirty="0">
                <a:solidFill>
                  <a:srgbClr val="C00000"/>
                </a:solidFill>
                <a:latin typeface="Times New Roman" panose="02020603050405020304" pitchFamily="18" charset="0"/>
                <a:cs typeface="Times New Roman" panose="02020603050405020304" pitchFamily="18" charset="0"/>
              </a:rPr>
              <a:t>, инсульты, </a:t>
            </a:r>
            <a:r>
              <a:rPr lang="ru-RU" sz="2200" dirty="0" err="1">
                <a:solidFill>
                  <a:srgbClr val="C00000"/>
                </a:solidFill>
                <a:latin typeface="Times New Roman" panose="02020603050405020304" pitchFamily="18" charset="0"/>
                <a:cs typeface="Times New Roman" panose="02020603050405020304" pitchFamily="18" charset="0"/>
              </a:rPr>
              <a:t>опухоли,кисты</a:t>
            </a:r>
            <a:r>
              <a:rPr lang="ru-RU" sz="2200" dirty="0">
                <a:solidFill>
                  <a:srgbClr val="C00000"/>
                </a:solidFill>
                <a:latin typeface="Times New Roman" panose="02020603050405020304" pitchFamily="18" charset="0"/>
                <a:cs typeface="Times New Roman" panose="02020603050405020304" pitchFamily="18" charset="0"/>
              </a:rPr>
              <a:t> и др.)</a:t>
            </a:r>
          </a:p>
          <a:p>
            <a:pPr algn="just"/>
            <a:endParaRPr lang="ru-RU" sz="2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1610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8957" y="113364"/>
            <a:ext cx="8911687" cy="636279"/>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
        <p:nvSpPr>
          <p:cNvPr id="3" name="Объект 2"/>
          <p:cNvSpPr>
            <a:spLocks noGrp="1"/>
          </p:cNvSpPr>
          <p:nvPr>
            <p:ph idx="1"/>
          </p:nvPr>
        </p:nvSpPr>
        <p:spPr>
          <a:xfrm>
            <a:off x="2589212" y="1087395"/>
            <a:ext cx="8915400" cy="4823827"/>
          </a:xfrm>
        </p:spPr>
        <p:txBody>
          <a:bodyPr>
            <a:normAutofit/>
          </a:bodyPr>
          <a:lstStyle/>
          <a:p>
            <a:pPr marL="0" indent="0" algn="ctr">
              <a:buNone/>
            </a:pPr>
            <a:r>
              <a:rPr lang="ru-RU" sz="2400" dirty="0" smtClean="0">
                <a:solidFill>
                  <a:srgbClr val="C00000"/>
                </a:solidFill>
                <a:latin typeface="Times New Roman" panose="02020603050405020304" pitchFamily="18" charset="0"/>
                <a:cs typeface="Times New Roman" panose="02020603050405020304" pitchFamily="18" charset="0"/>
              </a:rPr>
              <a:t>Нарушения слуха.</a:t>
            </a:r>
          </a:p>
          <a:p>
            <a:pPr marL="0" indent="0" algn="just">
              <a:buNone/>
            </a:pPr>
            <a:r>
              <a:rPr lang="ru-RU" sz="2400" b="1" u="sng" dirty="0" err="1" smtClean="0">
                <a:solidFill>
                  <a:srgbClr val="C00000"/>
                </a:solidFill>
                <a:latin typeface="Times New Roman" panose="02020603050405020304" pitchFamily="18" charset="0"/>
                <a:cs typeface="Times New Roman" panose="02020603050405020304" pitchFamily="18" charset="0"/>
              </a:rPr>
              <a:t>Гипоакузия</a:t>
            </a:r>
            <a:r>
              <a:rPr lang="ru-RU" sz="2400" dirty="0" smtClean="0">
                <a:solidFill>
                  <a:srgbClr val="C00000"/>
                </a:solidFill>
                <a:latin typeface="Times New Roman" panose="02020603050405020304" pitchFamily="18" charset="0"/>
                <a:cs typeface="Times New Roman" panose="02020603050405020304" pitchFamily="18" charset="0"/>
              </a:rPr>
              <a:t> – снижение слуха разной степени от тугоухости до глухоты.</a:t>
            </a:r>
          </a:p>
          <a:p>
            <a:pPr marL="0" indent="0" algn="just">
              <a:buNone/>
            </a:pPr>
            <a:r>
              <a:rPr lang="ru-RU" sz="2400" b="1" u="sng" dirty="0" err="1" smtClean="0">
                <a:solidFill>
                  <a:srgbClr val="C00000"/>
                </a:solidFill>
                <a:latin typeface="Times New Roman" panose="02020603050405020304" pitchFamily="18" charset="0"/>
                <a:cs typeface="Times New Roman" panose="02020603050405020304" pitchFamily="18" charset="0"/>
              </a:rPr>
              <a:t>Гиперакузия</a:t>
            </a:r>
            <a:r>
              <a:rPr lang="ru-RU" sz="2400" dirty="0" smtClean="0">
                <a:solidFill>
                  <a:srgbClr val="C00000"/>
                </a:solidFill>
                <a:latin typeface="Times New Roman" panose="02020603050405020304" pitchFamily="18" charset="0"/>
                <a:cs typeface="Times New Roman" panose="02020603050405020304" pitchFamily="18" charset="0"/>
              </a:rPr>
              <a:t> – патологическое усиление слуха.</a:t>
            </a:r>
          </a:p>
          <a:p>
            <a:pPr marL="0" indent="0" algn="ctr">
              <a:buNone/>
            </a:pPr>
            <a:r>
              <a:rPr lang="ru-RU"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ВАЖНО!</a:t>
            </a:r>
          </a:p>
          <a:p>
            <a:pPr marL="0" indent="0" algn="just">
              <a:buNone/>
            </a:pPr>
            <a:r>
              <a:rPr lang="ru-RU" sz="2400" u="sng" dirty="0" smtClean="0">
                <a:solidFill>
                  <a:srgbClr val="C00000"/>
                </a:solidFill>
                <a:latin typeface="Times New Roman" panose="02020603050405020304" pitchFamily="18" charset="0"/>
                <a:cs typeface="Times New Roman" panose="02020603050405020304" pitchFamily="18" charset="0"/>
              </a:rPr>
              <a:t>Раннее выявление и коррекция </a:t>
            </a:r>
            <a:r>
              <a:rPr lang="ru-RU" sz="2400" u="sng" dirty="0" err="1" smtClean="0">
                <a:solidFill>
                  <a:srgbClr val="C00000"/>
                </a:solidFill>
                <a:latin typeface="Times New Roman" panose="02020603050405020304" pitchFamily="18" charset="0"/>
                <a:cs typeface="Times New Roman" panose="02020603050405020304" pitchFamily="18" charset="0"/>
              </a:rPr>
              <a:t>гипоакузии</a:t>
            </a:r>
            <a:r>
              <a:rPr lang="ru-RU" sz="2400" u="sng" dirty="0" smtClean="0">
                <a:solidFill>
                  <a:srgbClr val="C00000"/>
                </a:solidFill>
                <a:latin typeface="Times New Roman" panose="02020603050405020304" pitchFamily="18" charset="0"/>
                <a:cs typeface="Times New Roman" panose="02020603050405020304" pitchFamily="18" charset="0"/>
              </a:rPr>
              <a:t> у детей, нормальный слух необходим для развития речи, коммуникативных и социальных навыков, так как пластичность корковых отделов </a:t>
            </a:r>
            <a:r>
              <a:rPr lang="ru-RU" sz="2400" u="sng" dirty="0" err="1" smtClean="0">
                <a:solidFill>
                  <a:srgbClr val="C00000"/>
                </a:solidFill>
                <a:latin typeface="Times New Roman" panose="02020603050405020304" pitchFamily="18" charset="0"/>
                <a:cs typeface="Times New Roman" panose="02020603050405020304" pitchFamily="18" charset="0"/>
              </a:rPr>
              <a:t>аналзиаторов</a:t>
            </a:r>
            <a:r>
              <a:rPr lang="ru-RU" sz="2400" u="sng" dirty="0" smtClean="0">
                <a:solidFill>
                  <a:srgbClr val="C00000"/>
                </a:solidFill>
                <a:latin typeface="Times New Roman" panose="02020603050405020304" pitchFamily="18" charset="0"/>
                <a:cs typeface="Times New Roman" panose="02020603050405020304" pitchFamily="18" charset="0"/>
              </a:rPr>
              <a:t> значительно снижается по мере роста ребенка</a:t>
            </a:r>
            <a:r>
              <a:rPr lang="ru-RU" sz="2400" dirty="0" smtClean="0">
                <a:solidFill>
                  <a:srgbClr val="C00000"/>
                </a:solidFill>
                <a:latin typeface="Times New Roman" panose="02020603050405020304" pitchFamily="18" charset="0"/>
                <a:cs typeface="Times New Roman" panose="02020603050405020304" pitchFamily="18" charset="0"/>
              </a:rPr>
              <a:t>.</a:t>
            </a:r>
            <a:endParaRPr lang="ru-RU"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91821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09400" y="171029"/>
            <a:ext cx="8911687" cy="619804"/>
          </a:xfrm>
        </p:spPr>
        <p:txBody>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dirty="0"/>
          </a:p>
        </p:txBody>
      </p:sp>
      <p:pic>
        <p:nvPicPr>
          <p:cNvPr id="4" name="Объект 3"/>
          <p:cNvPicPr>
            <a:picLocks noGrp="1" noChangeAspect="1"/>
          </p:cNvPicPr>
          <p:nvPr>
            <p:ph idx="1"/>
          </p:nvPr>
        </p:nvPicPr>
        <p:blipFill>
          <a:blip r:embed="rId2"/>
          <a:stretch>
            <a:fillRect/>
          </a:stretch>
        </p:blipFill>
        <p:spPr>
          <a:xfrm>
            <a:off x="4040102" y="1386016"/>
            <a:ext cx="6232482" cy="4674362"/>
          </a:xfrm>
          <a:prstGeom prst="rect">
            <a:avLst/>
          </a:prstGeom>
        </p:spPr>
      </p:pic>
    </p:spTree>
    <p:extLst>
      <p:ext uri="{BB962C8B-B14F-4D97-AF65-F5344CB8AC3E}">
        <p14:creationId xmlns:p14="http://schemas.microsoft.com/office/powerpoint/2010/main" val="1993264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06717" y="111232"/>
            <a:ext cx="9404723" cy="725293"/>
          </a:xfrm>
        </p:spPr>
        <p:txBody>
          <a:bodyPr>
            <a:normAutofit/>
          </a:bodyPr>
          <a:lstStyle/>
          <a:p>
            <a:pPr algn="ctr"/>
            <a:r>
              <a:rPr lang="ru-RU" sz="2600" dirty="0" smtClean="0">
                <a:solidFill>
                  <a:srgbClr val="C00000"/>
                </a:solidFill>
                <a:latin typeface="Times New Roman" panose="02020603050405020304" pitchFamily="18" charset="0"/>
                <a:cs typeface="Times New Roman" panose="02020603050405020304" pitchFamily="18" charset="0"/>
              </a:rPr>
              <a:t>Вестибулярная сенсорная  </a:t>
            </a:r>
            <a:r>
              <a:rPr lang="ru-RU" sz="2600" dirty="0">
                <a:solidFill>
                  <a:srgbClr val="C00000"/>
                </a:solidFill>
                <a:latin typeface="Times New Roman" panose="02020603050405020304" pitchFamily="18" charset="0"/>
                <a:cs typeface="Times New Roman" panose="02020603050405020304" pitchFamily="18" charset="0"/>
              </a:rPr>
              <a:t>система</a:t>
            </a:r>
          </a:p>
        </p:txBody>
      </p:sp>
      <p:pic>
        <p:nvPicPr>
          <p:cNvPr id="4" name="Объект 3"/>
          <p:cNvPicPr>
            <a:picLocks noGrp="1" noChangeAspect="1"/>
          </p:cNvPicPr>
          <p:nvPr>
            <p:ph idx="1"/>
          </p:nvPr>
        </p:nvPicPr>
        <p:blipFill>
          <a:blip r:embed="rId2"/>
          <a:stretch>
            <a:fillRect/>
          </a:stretch>
        </p:blipFill>
        <p:spPr>
          <a:xfrm>
            <a:off x="190162" y="1338968"/>
            <a:ext cx="5905838" cy="4195762"/>
          </a:xfrm>
          <a:prstGeom prst="rect">
            <a:avLst/>
          </a:prstGeom>
        </p:spPr>
      </p:pic>
      <p:sp>
        <p:nvSpPr>
          <p:cNvPr id="5" name="Прямоугольник 4"/>
          <p:cNvSpPr/>
          <p:nvPr/>
        </p:nvSpPr>
        <p:spPr>
          <a:xfrm>
            <a:off x="6096000" y="1338968"/>
            <a:ext cx="6096000" cy="3139321"/>
          </a:xfrm>
          <a:prstGeom prst="rect">
            <a:avLst/>
          </a:prstGeom>
        </p:spPr>
        <p:txBody>
          <a:bodyPr>
            <a:spAutoFit/>
          </a:bodyPr>
          <a:lstStyle/>
          <a:p>
            <a:pPr algn="just"/>
            <a:r>
              <a:rPr lang="ru-RU" b="1" u="sng" dirty="0">
                <a:solidFill>
                  <a:srgbClr val="C00000"/>
                </a:solidFill>
                <a:latin typeface="Times New Roman" panose="02020603050405020304" pitchFamily="18" charset="0"/>
                <a:cs typeface="Times New Roman" panose="02020603050405020304" pitchFamily="18" charset="0"/>
              </a:rPr>
              <a:t>Вестибулярный (</a:t>
            </a:r>
            <a:r>
              <a:rPr lang="ru-RU" b="1" u="sng" dirty="0" err="1">
                <a:solidFill>
                  <a:srgbClr val="C00000"/>
                </a:solidFill>
                <a:latin typeface="Times New Roman" panose="02020603050405020304" pitchFamily="18" charset="0"/>
                <a:cs typeface="Times New Roman" panose="02020603050405020304" pitchFamily="18" charset="0"/>
              </a:rPr>
              <a:t>преддверный</a:t>
            </a:r>
            <a:r>
              <a:rPr lang="ru-RU" b="1" u="sng" dirty="0">
                <a:solidFill>
                  <a:srgbClr val="C00000"/>
                </a:solidFill>
                <a:latin typeface="Times New Roman" panose="02020603050405020304" pitchFamily="18" charset="0"/>
                <a:cs typeface="Times New Roman" panose="02020603050405020304" pitchFamily="18" charset="0"/>
              </a:rPr>
              <a:t>) аппарат, или орган равновесия </a:t>
            </a:r>
            <a:r>
              <a:rPr lang="ru-RU" b="1" u="sng" dirty="0" smtClean="0">
                <a:solidFill>
                  <a:srgbClr val="C00000"/>
                </a:solidFill>
                <a:latin typeface="Times New Roman" panose="02020603050405020304" pitchFamily="18" charset="0"/>
                <a:cs typeface="Times New Roman" panose="02020603050405020304" pitchFamily="18" charset="0"/>
              </a:rPr>
              <a:t>расположен </a:t>
            </a:r>
            <a:r>
              <a:rPr lang="ru-RU" dirty="0">
                <a:solidFill>
                  <a:srgbClr val="C00000"/>
                </a:solidFill>
                <a:latin typeface="Times New Roman" panose="02020603050405020304" pitchFamily="18" charset="0"/>
                <a:cs typeface="Times New Roman" panose="02020603050405020304" pitchFamily="18" charset="0"/>
              </a:rPr>
              <a:t>в каменистой части височной кости и состоит из костного и перепончатого лабиринтов. </a:t>
            </a:r>
            <a:r>
              <a:rPr lang="ru-RU" u="sng" dirty="0">
                <a:solidFill>
                  <a:srgbClr val="C00000"/>
                </a:solidFill>
                <a:latin typeface="Times New Roman" panose="02020603050405020304" pitchFamily="18" charset="0"/>
                <a:cs typeface="Times New Roman" panose="02020603050405020304" pitchFamily="18" charset="0"/>
              </a:rPr>
              <a:t>Костный лабиринт</a:t>
            </a:r>
            <a:r>
              <a:rPr lang="ru-RU" dirty="0">
                <a:solidFill>
                  <a:srgbClr val="C00000"/>
                </a:solidFill>
                <a:latin typeface="Times New Roman" panose="02020603050405020304" pitchFamily="18" charset="0"/>
                <a:cs typeface="Times New Roman" panose="02020603050405020304" pitchFamily="18" charset="0"/>
              </a:rPr>
              <a:t> — система полукружных протоков (</a:t>
            </a:r>
            <a:r>
              <a:rPr lang="ru-RU" i="1" dirty="0" err="1">
                <a:solidFill>
                  <a:srgbClr val="C00000"/>
                </a:solidFill>
                <a:latin typeface="Times New Roman" panose="02020603050405020304" pitchFamily="18" charset="0"/>
                <a:cs typeface="Times New Roman" panose="02020603050405020304" pitchFamily="18" charset="0"/>
              </a:rPr>
              <a:t>canales</a:t>
            </a:r>
            <a:r>
              <a:rPr lang="ru-RU" dirty="0">
                <a:solidFill>
                  <a:srgbClr val="C00000"/>
                </a:solidFill>
                <a:latin typeface="Times New Roman" panose="02020603050405020304" pitchFamily="18" charset="0"/>
                <a:cs typeface="Times New Roman" panose="02020603050405020304" pitchFamily="18" charset="0"/>
              </a:rPr>
              <a:t> </a:t>
            </a:r>
            <a:r>
              <a:rPr lang="ru-RU" i="1" dirty="0" err="1">
                <a:solidFill>
                  <a:srgbClr val="C00000"/>
                </a:solidFill>
                <a:latin typeface="Times New Roman" panose="02020603050405020304" pitchFamily="18" charset="0"/>
                <a:cs typeface="Times New Roman" panose="02020603050405020304" pitchFamily="18" charset="0"/>
              </a:rPr>
              <a:t>semicirculares</a:t>
            </a:r>
            <a:r>
              <a:rPr lang="ru-RU" dirty="0">
                <a:solidFill>
                  <a:srgbClr val="C00000"/>
                </a:solidFill>
                <a:latin typeface="Times New Roman" panose="02020603050405020304" pitchFamily="18" charset="0"/>
                <a:cs typeface="Times New Roman" panose="02020603050405020304" pitchFamily="18" charset="0"/>
              </a:rPr>
              <a:t>) и сообщающаяся с ними полость — преддверие (</a:t>
            </a:r>
            <a:r>
              <a:rPr lang="ru-RU" i="1" dirty="0" err="1">
                <a:solidFill>
                  <a:srgbClr val="C00000"/>
                </a:solidFill>
                <a:latin typeface="Times New Roman" panose="02020603050405020304" pitchFamily="18" charset="0"/>
                <a:cs typeface="Times New Roman" panose="02020603050405020304" pitchFamily="18" charset="0"/>
              </a:rPr>
              <a:t>vestibulum</a:t>
            </a:r>
            <a:r>
              <a:rPr lang="ru-RU" dirty="0">
                <a:solidFill>
                  <a:srgbClr val="C00000"/>
                </a:solidFill>
                <a:latin typeface="Times New Roman" panose="02020603050405020304" pitchFamily="18" charset="0"/>
                <a:cs typeface="Times New Roman" panose="02020603050405020304" pitchFamily="18" charset="0"/>
              </a:rPr>
              <a:t>). </a:t>
            </a:r>
            <a:endParaRPr lang="ru-RU" dirty="0" smtClean="0">
              <a:solidFill>
                <a:srgbClr val="C00000"/>
              </a:solidFill>
              <a:latin typeface="Times New Roman" panose="02020603050405020304" pitchFamily="18" charset="0"/>
              <a:cs typeface="Times New Roman" panose="02020603050405020304" pitchFamily="18" charset="0"/>
            </a:endParaRPr>
          </a:p>
          <a:p>
            <a:pPr algn="just"/>
            <a:r>
              <a:rPr lang="ru-RU" u="sng" dirty="0" smtClean="0">
                <a:solidFill>
                  <a:srgbClr val="C00000"/>
                </a:solidFill>
                <a:latin typeface="Times New Roman" panose="02020603050405020304" pitchFamily="18" charset="0"/>
                <a:cs typeface="Times New Roman" panose="02020603050405020304" pitchFamily="18" charset="0"/>
              </a:rPr>
              <a:t>Перепончатый </a:t>
            </a:r>
            <a:r>
              <a:rPr lang="ru-RU" u="sng" dirty="0">
                <a:solidFill>
                  <a:srgbClr val="C00000"/>
                </a:solidFill>
                <a:latin typeface="Times New Roman" panose="02020603050405020304" pitchFamily="18" charset="0"/>
                <a:cs typeface="Times New Roman" panose="02020603050405020304" pitchFamily="18" charset="0"/>
              </a:rPr>
              <a:t>лабиринт</a:t>
            </a:r>
            <a:r>
              <a:rPr lang="ru-RU" dirty="0">
                <a:solidFill>
                  <a:srgbClr val="C00000"/>
                </a:solidFill>
                <a:latin typeface="Times New Roman" panose="02020603050405020304" pitchFamily="18" charset="0"/>
                <a:cs typeface="Times New Roman" panose="02020603050405020304" pitchFamily="18" charset="0"/>
              </a:rPr>
              <a:t> — </a:t>
            </a:r>
            <a:r>
              <a:rPr lang="ru-RU" dirty="0" smtClean="0">
                <a:solidFill>
                  <a:srgbClr val="C00000"/>
                </a:solidFill>
                <a:latin typeface="Times New Roman" panose="02020603050405020304" pitchFamily="18" charset="0"/>
                <a:cs typeface="Times New Roman" panose="02020603050405020304" pitchFamily="18" charset="0"/>
              </a:rPr>
              <a:t>система </a:t>
            </a:r>
            <a:r>
              <a:rPr lang="ru-RU" dirty="0">
                <a:solidFill>
                  <a:srgbClr val="C00000"/>
                </a:solidFill>
                <a:latin typeface="Times New Roman" panose="02020603050405020304" pitchFamily="18" charset="0"/>
                <a:cs typeface="Times New Roman" panose="02020603050405020304" pitchFamily="18" charset="0"/>
              </a:rPr>
              <a:t>тонкостенных трубок и мешочков, расположенная внутри костного лабиринта. В костных ампулах перепончатые каналы расширяются. В каждом </a:t>
            </a:r>
            <a:r>
              <a:rPr lang="ru-RU" dirty="0" err="1">
                <a:solidFill>
                  <a:srgbClr val="C00000"/>
                </a:solidFill>
                <a:latin typeface="Times New Roman" panose="02020603050405020304" pitchFamily="18" charset="0"/>
                <a:cs typeface="Times New Roman" panose="02020603050405020304" pitchFamily="18" charset="0"/>
              </a:rPr>
              <a:t>ампулярном</a:t>
            </a:r>
            <a:r>
              <a:rPr lang="ru-RU" dirty="0">
                <a:solidFill>
                  <a:srgbClr val="C00000"/>
                </a:solidFill>
                <a:latin typeface="Times New Roman" panose="02020603050405020304" pitchFamily="18" charset="0"/>
                <a:cs typeface="Times New Roman" panose="02020603050405020304" pitchFamily="18" charset="0"/>
              </a:rPr>
              <a:t> расширении полукружного канала находятся </a:t>
            </a:r>
            <a:r>
              <a:rPr lang="ru-RU" b="1" dirty="0">
                <a:solidFill>
                  <a:srgbClr val="C00000"/>
                </a:solidFill>
                <a:latin typeface="Times New Roman" panose="02020603050405020304" pitchFamily="18" charset="0"/>
                <a:cs typeface="Times New Roman" panose="02020603050405020304" pitchFamily="18" charset="0"/>
              </a:rPr>
              <a:t>гребешки</a:t>
            </a:r>
            <a:r>
              <a:rPr lang="ru-RU" dirty="0">
                <a:solidFill>
                  <a:srgbClr val="C00000"/>
                </a:solidFill>
                <a:latin typeface="Times New Roman" panose="02020603050405020304" pitchFamily="18" charset="0"/>
                <a:cs typeface="Times New Roman" panose="02020603050405020304" pitchFamily="18" charset="0"/>
              </a:rPr>
              <a:t> (</a:t>
            </a:r>
            <a:r>
              <a:rPr lang="ru-RU" i="1" dirty="0" err="1">
                <a:solidFill>
                  <a:srgbClr val="C00000"/>
                </a:solidFill>
                <a:latin typeface="Times New Roman" panose="02020603050405020304" pitchFamily="18" charset="0"/>
                <a:cs typeface="Times New Roman" panose="02020603050405020304" pitchFamily="18" charset="0"/>
              </a:rPr>
              <a:t>crista</a:t>
            </a:r>
            <a:r>
              <a:rPr lang="ru-RU" dirty="0">
                <a:solidFill>
                  <a:srgbClr val="C00000"/>
                </a:solidFill>
                <a:latin typeface="Times New Roman" panose="02020603050405020304" pitchFamily="18" charset="0"/>
                <a:cs typeface="Times New Roman" panose="02020603050405020304" pitchFamily="18" charset="0"/>
              </a:rPr>
              <a:t> </a:t>
            </a:r>
            <a:r>
              <a:rPr lang="ru-RU" i="1" dirty="0" err="1">
                <a:solidFill>
                  <a:srgbClr val="C00000"/>
                </a:solidFill>
                <a:latin typeface="Times New Roman" panose="02020603050405020304" pitchFamily="18" charset="0"/>
                <a:cs typeface="Times New Roman" panose="02020603050405020304" pitchFamily="18" charset="0"/>
              </a:rPr>
              <a:t>ampullaris</a:t>
            </a:r>
            <a:r>
              <a:rPr lang="ru-RU" dirty="0">
                <a:solidFill>
                  <a:srgbClr val="C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920216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4892" y="147939"/>
            <a:ext cx="10515600" cy="483372"/>
          </a:xfrm>
        </p:spPr>
        <p:txBody>
          <a:bodyPr>
            <a:no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sp>
        <p:nvSpPr>
          <p:cNvPr id="3" name="Объект 2"/>
          <p:cNvSpPr>
            <a:spLocks noGrp="1"/>
          </p:cNvSpPr>
          <p:nvPr>
            <p:ph idx="1"/>
          </p:nvPr>
        </p:nvSpPr>
        <p:spPr>
          <a:xfrm>
            <a:off x="1676400" y="716693"/>
            <a:ext cx="10515600" cy="5386130"/>
          </a:xfrm>
        </p:spPr>
        <p:txBody>
          <a:bodyPr/>
          <a:lstStyle/>
          <a:p>
            <a:pPr marL="0" indent="0" algn="just">
              <a:buNone/>
            </a:pPr>
            <a:r>
              <a:rPr lang="ru-RU" dirty="0">
                <a:solidFill>
                  <a:srgbClr val="C00000"/>
                </a:solidFill>
                <a:latin typeface="Times New Roman" panose="02020603050405020304" pitchFamily="18" charset="0"/>
                <a:cs typeface="Times New Roman" panose="02020603050405020304" pitchFamily="18" charset="0"/>
              </a:rPr>
              <a:t>Вестибулярный орган </a:t>
            </a:r>
            <a:r>
              <a:rPr lang="ru-RU" dirty="0" smtClean="0">
                <a:solidFill>
                  <a:srgbClr val="C00000"/>
                </a:solidFill>
                <a:latin typeface="Times New Roman" panose="02020603050405020304" pitchFamily="18" charset="0"/>
                <a:cs typeface="Times New Roman" panose="02020603050405020304" pitchFamily="18" charset="0"/>
              </a:rPr>
              <a:t>состоит </a:t>
            </a:r>
            <a:r>
              <a:rPr lang="ru-RU" b="1" dirty="0">
                <a:solidFill>
                  <a:srgbClr val="C00000"/>
                </a:solidFill>
                <a:latin typeface="Times New Roman" panose="02020603050405020304" pitchFamily="18" charset="0"/>
                <a:cs typeface="Times New Roman" panose="02020603050405020304" pitchFamily="18" charset="0"/>
              </a:rPr>
              <a:t>из трех полукружных каналов и преддверия.</a:t>
            </a:r>
            <a:endParaRPr lang="ru-RU" dirty="0">
              <a:solidFill>
                <a:srgbClr val="C00000"/>
              </a:solidFill>
              <a:latin typeface="Times New Roman" panose="02020603050405020304" pitchFamily="18" charset="0"/>
              <a:cs typeface="Times New Roman" panose="02020603050405020304" pitchFamily="18" charset="0"/>
            </a:endParaRPr>
          </a:p>
          <a:p>
            <a:pPr marL="0" indent="0" algn="just">
              <a:buNone/>
            </a:pPr>
            <a:endParaRPr lang="ru-RU" dirty="0" smtClean="0"/>
          </a:p>
        </p:txBody>
      </p:sp>
      <p:pic>
        <p:nvPicPr>
          <p:cNvPr id="4" name="Рисунок 3"/>
          <p:cNvPicPr>
            <a:picLocks noChangeAspect="1"/>
          </p:cNvPicPr>
          <p:nvPr/>
        </p:nvPicPr>
        <p:blipFill>
          <a:blip r:embed="rId2"/>
          <a:stretch>
            <a:fillRect/>
          </a:stretch>
        </p:blipFill>
        <p:spPr>
          <a:xfrm>
            <a:off x="3056495" y="1360266"/>
            <a:ext cx="7936238" cy="3781296"/>
          </a:xfrm>
          <a:prstGeom prst="rect">
            <a:avLst/>
          </a:prstGeom>
        </p:spPr>
      </p:pic>
      <p:sp>
        <p:nvSpPr>
          <p:cNvPr id="5" name="Прямоугольник 4"/>
          <p:cNvSpPr/>
          <p:nvPr/>
        </p:nvSpPr>
        <p:spPr>
          <a:xfrm>
            <a:off x="1482810" y="5383124"/>
            <a:ext cx="10709189" cy="1200329"/>
          </a:xfrm>
          <a:prstGeom prst="rect">
            <a:avLst/>
          </a:prstGeom>
        </p:spPr>
        <p:txBody>
          <a:bodyPr wrap="square">
            <a:spAutoFit/>
          </a:bodyPr>
          <a:lstStyle/>
          <a:p>
            <a:pPr algn="just">
              <a:spcAft>
                <a:spcPts val="0"/>
              </a:spcAft>
            </a:pPr>
            <a:r>
              <a:rPr lang="ru-RU" dirty="0">
                <a:solidFill>
                  <a:srgbClr val="C00000"/>
                </a:solidFill>
                <a:latin typeface="Times New Roman" panose="02020603050405020304" pitchFamily="18" charset="0"/>
                <a:ea typeface="Times New Roman" panose="02020603050405020304" pitchFamily="18" charset="0"/>
              </a:rPr>
              <a:t>Полукружные каналы расположены в трех взаимно перпендикулярных плоскостях</a:t>
            </a:r>
            <a:r>
              <a:rPr lang="ru-RU" b="1" i="1" dirty="0">
                <a:solidFill>
                  <a:srgbClr val="C00000"/>
                </a:solidFill>
                <a:latin typeface="Times New Roman" panose="02020603050405020304" pitchFamily="18" charset="0"/>
                <a:ea typeface="Times New Roman" panose="02020603050405020304" pitchFamily="18" charset="0"/>
              </a:rPr>
              <a:t>: </a:t>
            </a:r>
            <a:endParaRPr lang="ru-RU" b="1" i="1" dirty="0" smtClean="0">
              <a:solidFill>
                <a:srgbClr val="C00000"/>
              </a:solidFill>
              <a:latin typeface="Times New Roman" panose="02020603050405020304" pitchFamily="18" charset="0"/>
              <a:ea typeface="Times New Roman" panose="02020603050405020304" pitchFamily="18" charset="0"/>
            </a:endParaRPr>
          </a:p>
          <a:p>
            <a:pPr algn="just">
              <a:spcAft>
                <a:spcPts val="0"/>
              </a:spcAft>
            </a:pPr>
            <a:r>
              <a:rPr lang="ru-RU" b="1" i="1" dirty="0" smtClean="0">
                <a:solidFill>
                  <a:srgbClr val="C00000"/>
                </a:solidFill>
                <a:latin typeface="Times New Roman" panose="02020603050405020304" pitchFamily="18" charset="0"/>
                <a:ea typeface="Times New Roman" panose="02020603050405020304" pitchFamily="18" charset="0"/>
              </a:rPr>
              <a:t>верхний</a:t>
            </a:r>
            <a:r>
              <a:rPr lang="ru-RU" dirty="0" smtClean="0">
                <a:solidFill>
                  <a:srgbClr val="C00000"/>
                </a:solidFill>
                <a:latin typeface="Times New Roman" panose="02020603050405020304" pitchFamily="18" charset="0"/>
                <a:ea typeface="Times New Roman" panose="02020603050405020304" pitchFamily="18" charset="0"/>
              </a:rPr>
              <a:t> </a:t>
            </a:r>
            <a:r>
              <a:rPr lang="ru-RU" dirty="0">
                <a:solidFill>
                  <a:srgbClr val="C00000"/>
                </a:solidFill>
                <a:latin typeface="Times New Roman" panose="02020603050405020304" pitchFamily="18" charset="0"/>
                <a:ea typeface="Times New Roman" panose="02020603050405020304" pitchFamily="18" charset="0"/>
              </a:rPr>
              <a:t>— </a:t>
            </a:r>
            <a:r>
              <a:rPr lang="ru-RU" i="1" dirty="0">
                <a:solidFill>
                  <a:srgbClr val="C00000"/>
                </a:solidFill>
                <a:latin typeface="Times New Roman" panose="02020603050405020304" pitchFamily="18" charset="0"/>
                <a:ea typeface="Times New Roman" panose="02020603050405020304" pitchFamily="18" charset="0"/>
              </a:rPr>
              <a:t>во фронтальной</a:t>
            </a:r>
            <a:r>
              <a:rPr lang="ru-RU" dirty="0">
                <a:solidFill>
                  <a:srgbClr val="C00000"/>
                </a:solidFill>
                <a:latin typeface="Times New Roman" panose="02020603050405020304" pitchFamily="18" charset="0"/>
                <a:ea typeface="Times New Roman" panose="02020603050405020304" pitchFamily="18" charset="0"/>
              </a:rPr>
              <a:t>, </a:t>
            </a:r>
            <a:r>
              <a:rPr lang="ru-RU" b="1" i="1" dirty="0">
                <a:solidFill>
                  <a:srgbClr val="C00000"/>
                </a:solidFill>
                <a:latin typeface="Times New Roman" panose="02020603050405020304" pitchFamily="18" charset="0"/>
                <a:ea typeface="Times New Roman" panose="02020603050405020304" pitchFamily="18" charset="0"/>
              </a:rPr>
              <a:t>задний</a:t>
            </a:r>
            <a:r>
              <a:rPr lang="ru-RU" dirty="0">
                <a:solidFill>
                  <a:srgbClr val="C00000"/>
                </a:solidFill>
                <a:latin typeface="Times New Roman" panose="02020603050405020304" pitchFamily="18" charset="0"/>
                <a:ea typeface="Times New Roman" panose="02020603050405020304" pitchFamily="18" charset="0"/>
              </a:rPr>
              <a:t> — </a:t>
            </a:r>
            <a:r>
              <a:rPr lang="ru-RU" i="1" dirty="0">
                <a:solidFill>
                  <a:srgbClr val="C00000"/>
                </a:solidFill>
                <a:latin typeface="Times New Roman" panose="02020603050405020304" pitchFamily="18" charset="0"/>
                <a:ea typeface="Times New Roman" panose="02020603050405020304" pitchFamily="18" charset="0"/>
              </a:rPr>
              <a:t>в са­гиттальной</a:t>
            </a:r>
            <a:r>
              <a:rPr lang="ru-RU" dirty="0">
                <a:solidFill>
                  <a:srgbClr val="C00000"/>
                </a:solidFill>
                <a:latin typeface="Times New Roman" panose="02020603050405020304" pitchFamily="18" charset="0"/>
                <a:ea typeface="Times New Roman" panose="02020603050405020304" pitchFamily="18" charset="0"/>
              </a:rPr>
              <a:t> и </a:t>
            </a:r>
            <a:r>
              <a:rPr lang="ru-RU" b="1" i="1" dirty="0">
                <a:solidFill>
                  <a:srgbClr val="C00000"/>
                </a:solidFill>
                <a:latin typeface="Times New Roman" panose="02020603050405020304" pitchFamily="18" charset="0"/>
                <a:ea typeface="Times New Roman" panose="02020603050405020304" pitchFamily="18" charset="0"/>
              </a:rPr>
              <a:t>наружный</a:t>
            </a:r>
            <a:r>
              <a:rPr lang="ru-RU" dirty="0">
                <a:solidFill>
                  <a:srgbClr val="C00000"/>
                </a:solidFill>
                <a:latin typeface="Times New Roman" panose="02020603050405020304" pitchFamily="18" charset="0"/>
                <a:ea typeface="Times New Roman" panose="02020603050405020304" pitchFamily="18" charset="0"/>
              </a:rPr>
              <a:t> — </a:t>
            </a:r>
            <a:r>
              <a:rPr lang="ru-RU" i="1" dirty="0">
                <a:solidFill>
                  <a:srgbClr val="C00000"/>
                </a:solidFill>
                <a:latin typeface="Times New Roman" panose="02020603050405020304" pitchFamily="18" charset="0"/>
                <a:ea typeface="Times New Roman" panose="02020603050405020304" pitchFamily="18" charset="0"/>
              </a:rPr>
              <a:t>в горизонтальной</a:t>
            </a:r>
            <a:r>
              <a:rPr lang="ru-RU" dirty="0">
                <a:solidFill>
                  <a:srgbClr val="C00000"/>
                </a:solidFill>
                <a:latin typeface="Times New Roman" panose="02020603050405020304" pitchFamily="18" charset="0"/>
                <a:ea typeface="Times New Roman" panose="02020603050405020304" pitchFamily="18" charset="0"/>
              </a:rPr>
              <a:t>. </a:t>
            </a:r>
            <a:endParaRPr lang="ru-RU" dirty="0" smtClean="0">
              <a:solidFill>
                <a:srgbClr val="C00000"/>
              </a:solidFill>
              <a:latin typeface="Times New Roman" panose="02020603050405020304" pitchFamily="18" charset="0"/>
              <a:ea typeface="Times New Roman" panose="02020603050405020304" pitchFamily="18" charset="0"/>
            </a:endParaRPr>
          </a:p>
          <a:p>
            <a:pPr algn="just">
              <a:spcAft>
                <a:spcPts val="0"/>
              </a:spcAft>
            </a:pPr>
            <a:r>
              <a:rPr lang="ru-RU" dirty="0" smtClean="0">
                <a:solidFill>
                  <a:srgbClr val="C00000"/>
                </a:solidFill>
                <a:latin typeface="Times New Roman" panose="02020603050405020304" pitchFamily="18" charset="0"/>
                <a:ea typeface="Times New Roman" panose="02020603050405020304" pitchFamily="18" charset="0"/>
              </a:rPr>
              <a:t>Преддверие </a:t>
            </a:r>
            <a:r>
              <a:rPr lang="ru-RU" dirty="0">
                <a:solidFill>
                  <a:srgbClr val="C00000"/>
                </a:solidFill>
                <a:latin typeface="Times New Roman" panose="02020603050405020304" pitchFamily="18" charset="0"/>
                <a:ea typeface="Times New Roman" panose="02020603050405020304" pitchFamily="18" charset="0"/>
              </a:rPr>
              <a:t>состоит</a:t>
            </a:r>
            <a:r>
              <a:rPr lang="ru-RU" b="1" i="1" dirty="0">
                <a:solidFill>
                  <a:srgbClr val="C00000"/>
                </a:solidFill>
                <a:latin typeface="Times New Roman" panose="02020603050405020304" pitchFamily="18" charset="0"/>
                <a:ea typeface="Times New Roman" panose="02020603050405020304" pitchFamily="18" charset="0"/>
              </a:rPr>
              <a:t> из двух мешочков</a:t>
            </a:r>
            <a:r>
              <a:rPr lang="ru-RU" dirty="0">
                <a:solidFill>
                  <a:srgbClr val="C00000"/>
                </a:solidFill>
                <a:latin typeface="Times New Roman" panose="02020603050405020304" pitchFamily="18" charset="0"/>
                <a:ea typeface="Times New Roman" panose="02020603050405020304" pitchFamily="18" charset="0"/>
              </a:rPr>
              <a:t> — </a:t>
            </a:r>
            <a:r>
              <a:rPr lang="ru-RU" b="1" dirty="0">
                <a:solidFill>
                  <a:srgbClr val="C00000"/>
                </a:solidFill>
                <a:latin typeface="Times New Roman" panose="02020603050405020304" pitchFamily="18" charset="0"/>
                <a:ea typeface="Times New Roman" panose="02020603050405020304" pitchFamily="18" charset="0"/>
              </a:rPr>
              <a:t>круглого (</a:t>
            </a:r>
            <a:r>
              <a:rPr lang="ru-RU" b="1" dirty="0" err="1">
                <a:solidFill>
                  <a:srgbClr val="C00000"/>
                </a:solidFill>
                <a:latin typeface="Times New Roman" panose="02020603050405020304" pitchFamily="18" charset="0"/>
                <a:ea typeface="Times New Roman" panose="02020603050405020304" pitchFamily="18" charset="0"/>
              </a:rPr>
              <a:t>саккулюс</a:t>
            </a:r>
            <a:r>
              <a:rPr lang="ru-RU" b="1" dirty="0">
                <a:solidFill>
                  <a:srgbClr val="C00000"/>
                </a:solidFill>
                <a:latin typeface="Times New Roman" panose="02020603050405020304" pitchFamily="18" charset="0"/>
                <a:ea typeface="Times New Roman" panose="02020603050405020304" pitchFamily="18" charset="0"/>
              </a:rPr>
              <a:t>)</a:t>
            </a:r>
            <a:r>
              <a:rPr lang="ru-RU" dirty="0">
                <a:solidFill>
                  <a:srgbClr val="C00000"/>
                </a:solidFill>
                <a:latin typeface="Times New Roman" panose="02020603050405020304" pitchFamily="18" charset="0"/>
                <a:ea typeface="Times New Roman" panose="02020603050405020304" pitchFamily="18" charset="0"/>
              </a:rPr>
              <a:t>, расположенного ближе к улитке, и </a:t>
            </a:r>
            <a:r>
              <a:rPr lang="ru-RU" b="1" dirty="0">
                <a:solidFill>
                  <a:srgbClr val="C00000"/>
                </a:solidFill>
                <a:latin typeface="Times New Roman" panose="02020603050405020304" pitchFamily="18" charset="0"/>
                <a:ea typeface="Times New Roman" panose="02020603050405020304" pitchFamily="18" charset="0"/>
              </a:rPr>
              <a:t>овального (</a:t>
            </a:r>
            <a:r>
              <a:rPr lang="ru-RU" b="1" dirty="0" err="1">
                <a:solidFill>
                  <a:srgbClr val="C00000"/>
                </a:solidFill>
                <a:latin typeface="Times New Roman" panose="02020603050405020304" pitchFamily="18" charset="0"/>
                <a:ea typeface="Times New Roman" panose="02020603050405020304" pitchFamily="18" charset="0"/>
              </a:rPr>
              <a:t>утрикулюс</a:t>
            </a:r>
            <a:r>
              <a:rPr lang="ru-RU" b="1" dirty="0">
                <a:solidFill>
                  <a:srgbClr val="C00000"/>
                </a:solidFill>
                <a:latin typeface="Times New Roman" panose="02020603050405020304" pitchFamily="18" charset="0"/>
                <a:ea typeface="Times New Roman" panose="02020603050405020304" pitchFamily="18" charset="0"/>
              </a:rPr>
              <a:t>)</a:t>
            </a:r>
            <a:r>
              <a:rPr lang="ru-RU" dirty="0">
                <a:solidFill>
                  <a:srgbClr val="C00000"/>
                </a:solidFill>
                <a:latin typeface="Times New Roman" panose="02020603050405020304" pitchFamily="18" charset="0"/>
                <a:ea typeface="Times New Roman" panose="02020603050405020304" pitchFamily="18" charset="0"/>
              </a:rPr>
              <a:t> располо­женного ближе к полукружным каналам.</a:t>
            </a:r>
            <a:endParaRPr lang="ru-RU"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71706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1880805" y="10548"/>
            <a:ext cx="9404723" cy="557864"/>
          </a:xfrm>
        </p:spPr>
        <p:txBody>
          <a:bodyPr>
            <a:norm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sp>
        <p:nvSpPr>
          <p:cNvPr id="3" name="Объект 2"/>
          <p:cNvSpPr>
            <a:spLocks noGrp="1"/>
          </p:cNvSpPr>
          <p:nvPr>
            <p:ph idx="1"/>
          </p:nvPr>
        </p:nvSpPr>
        <p:spPr>
          <a:xfrm>
            <a:off x="1951810" y="817454"/>
            <a:ext cx="8946541" cy="5193956"/>
          </a:xfrm>
        </p:spPr>
        <p:txBody>
          <a:bodyPr/>
          <a:lstStyle/>
          <a:p>
            <a:pPr marL="0" indent="0" algn="just">
              <a:buNone/>
            </a:pPr>
            <a:r>
              <a:rPr lang="ru-RU" sz="2400" dirty="0" smtClean="0">
                <a:solidFill>
                  <a:srgbClr val="C00000"/>
                </a:solidFill>
                <a:latin typeface="Times New Roman" panose="02020603050405020304" pitchFamily="18" charset="0"/>
                <a:cs typeface="Times New Roman" panose="02020603050405020304" pitchFamily="18" charset="0"/>
              </a:rPr>
              <a:t>В каждом мешочке преддверия имеются небольшие возвышения, называемые </a:t>
            </a:r>
            <a:r>
              <a:rPr lang="ru-RU" sz="2400" b="1" dirty="0" smtClean="0">
                <a:solidFill>
                  <a:srgbClr val="C00000"/>
                </a:solidFill>
                <a:latin typeface="Times New Roman" panose="02020603050405020304" pitchFamily="18" charset="0"/>
                <a:cs typeface="Times New Roman" panose="02020603050405020304" pitchFamily="18" charset="0"/>
              </a:rPr>
              <a:t>пятнами,</a:t>
            </a:r>
            <a:r>
              <a:rPr lang="ru-RU" sz="2400" dirty="0" smtClean="0">
                <a:solidFill>
                  <a:srgbClr val="C00000"/>
                </a:solidFill>
                <a:latin typeface="Times New Roman" panose="02020603050405020304" pitchFamily="18" charset="0"/>
                <a:cs typeface="Times New Roman" panose="02020603050405020304" pitchFamily="18" charset="0"/>
              </a:rPr>
              <a:t> а в ампу­лах полукружных каналов — </a:t>
            </a:r>
            <a:r>
              <a:rPr lang="ru-RU" sz="2400" b="1" dirty="0" smtClean="0">
                <a:solidFill>
                  <a:srgbClr val="C00000"/>
                </a:solidFill>
                <a:latin typeface="Times New Roman" panose="02020603050405020304" pitchFamily="18" charset="0"/>
                <a:cs typeface="Times New Roman" panose="02020603050405020304" pitchFamily="18" charset="0"/>
              </a:rPr>
              <a:t>гребешками.</a:t>
            </a:r>
            <a:r>
              <a:rPr lang="ru-RU" sz="2400" dirty="0" smtClean="0">
                <a:solidFill>
                  <a:srgbClr val="C00000"/>
                </a:solidFill>
                <a:latin typeface="Times New Roman" panose="02020603050405020304" pitchFamily="18" charset="0"/>
                <a:cs typeface="Times New Roman" panose="02020603050405020304" pitchFamily="18" charset="0"/>
              </a:rPr>
              <a:t> </a:t>
            </a:r>
          </a:p>
          <a:p>
            <a:pPr marL="0" indent="0">
              <a:buNone/>
            </a:pPr>
            <a:endParaRPr lang="ru-RU" dirty="0"/>
          </a:p>
          <a:p>
            <a:pPr marL="0" indent="0">
              <a:buNone/>
            </a:pPr>
            <a:endParaRPr lang="ru-RU" dirty="0"/>
          </a:p>
        </p:txBody>
      </p:sp>
      <p:pic>
        <p:nvPicPr>
          <p:cNvPr id="6" name="Рисунок 5"/>
          <p:cNvPicPr>
            <a:picLocks noChangeAspect="1"/>
          </p:cNvPicPr>
          <p:nvPr/>
        </p:nvPicPr>
        <p:blipFill>
          <a:blip r:embed="rId2"/>
          <a:stretch>
            <a:fillRect/>
          </a:stretch>
        </p:blipFill>
        <p:spPr>
          <a:xfrm>
            <a:off x="2940215" y="1934234"/>
            <a:ext cx="6492803" cy="4194412"/>
          </a:xfrm>
          <a:prstGeom prst="rect">
            <a:avLst/>
          </a:prstGeom>
        </p:spPr>
      </p:pic>
    </p:spTree>
    <p:extLst>
      <p:ext uri="{BB962C8B-B14F-4D97-AF65-F5344CB8AC3E}">
        <p14:creationId xmlns:p14="http://schemas.microsoft.com/office/powerpoint/2010/main" val="4182400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7022" y="138078"/>
            <a:ext cx="8911687" cy="595090"/>
          </a:xfrm>
        </p:spPr>
        <p:txBody>
          <a:bodyPr>
            <a:norm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sp>
        <p:nvSpPr>
          <p:cNvPr id="4" name="Объект 3"/>
          <p:cNvSpPr>
            <a:spLocks noGrp="1"/>
          </p:cNvSpPr>
          <p:nvPr>
            <p:ph idx="1"/>
          </p:nvPr>
        </p:nvSpPr>
        <p:spPr>
          <a:xfrm>
            <a:off x="7438766" y="1298338"/>
            <a:ext cx="4753233" cy="3185487"/>
          </a:xfrm>
          <a:prstGeom prst="rect">
            <a:avLst/>
          </a:prstGeom>
        </p:spPr>
        <p:txBody>
          <a:bodyPr wrap="square">
            <a:spAutoFit/>
          </a:bodyPr>
          <a:lstStyle/>
          <a:p>
            <a:pPr marL="0" indent="0" algn="just">
              <a:buNone/>
            </a:pPr>
            <a:r>
              <a:rPr lang="ru-RU" sz="2200" dirty="0">
                <a:solidFill>
                  <a:srgbClr val="C00000"/>
                </a:solidFill>
                <a:latin typeface="Times New Roman" panose="02020603050405020304" pitchFamily="18" charset="0"/>
                <a:cs typeface="Times New Roman" panose="02020603050405020304" pitchFamily="18" charset="0"/>
              </a:rPr>
              <a:t>Рецепторные области пятен и гребешков состоят из двух видов клеток: </a:t>
            </a:r>
            <a:endParaRPr lang="ru-RU" sz="2200" dirty="0" smtClean="0">
              <a:solidFill>
                <a:srgbClr val="C00000"/>
              </a:solidFill>
              <a:latin typeface="Times New Roman" panose="02020603050405020304" pitchFamily="18" charset="0"/>
              <a:cs typeface="Times New Roman" panose="02020603050405020304" pitchFamily="18" charset="0"/>
            </a:endParaRPr>
          </a:p>
          <a:p>
            <a:pPr marL="0" indent="0" algn="just">
              <a:buNone/>
            </a:pPr>
            <a:r>
              <a:rPr lang="ru-RU" sz="2200" dirty="0" smtClean="0">
                <a:solidFill>
                  <a:srgbClr val="C00000"/>
                </a:solidFill>
                <a:latin typeface="Times New Roman" panose="02020603050405020304" pitchFamily="18" charset="0"/>
                <a:cs typeface="Times New Roman" panose="02020603050405020304" pitchFamily="18" charset="0"/>
              </a:rPr>
              <a:t>- </a:t>
            </a:r>
            <a:r>
              <a:rPr lang="ru-RU" sz="2200" b="1" u="sng" dirty="0" err="1" smtClean="0">
                <a:solidFill>
                  <a:srgbClr val="C00000"/>
                </a:solidFill>
                <a:latin typeface="Times New Roman" panose="02020603050405020304" pitchFamily="18" charset="0"/>
                <a:cs typeface="Times New Roman" panose="02020603050405020304" pitchFamily="18" charset="0"/>
              </a:rPr>
              <a:t>сенсоэпителиальных</a:t>
            </a:r>
            <a:r>
              <a:rPr lang="ru-RU" sz="2200" b="1" u="sng" dirty="0" smtClean="0">
                <a:solidFill>
                  <a:srgbClr val="C00000"/>
                </a:solidFill>
                <a:latin typeface="Times New Roman" panose="02020603050405020304" pitchFamily="18" charset="0"/>
                <a:cs typeface="Times New Roman" panose="02020603050405020304" pitchFamily="18" charset="0"/>
              </a:rPr>
              <a:t> </a:t>
            </a:r>
            <a:r>
              <a:rPr lang="ru-RU" sz="2200" b="1" u="sng" dirty="0">
                <a:solidFill>
                  <a:srgbClr val="C00000"/>
                </a:solidFill>
                <a:latin typeface="Times New Roman" panose="02020603050405020304" pitchFamily="18" charset="0"/>
                <a:cs typeface="Times New Roman" panose="02020603050405020304" pitchFamily="18" charset="0"/>
              </a:rPr>
              <a:t>рецепторных </a:t>
            </a:r>
            <a:r>
              <a:rPr lang="ru-RU" sz="2200" dirty="0" smtClean="0">
                <a:solidFill>
                  <a:srgbClr val="C00000"/>
                </a:solidFill>
                <a:latin typeface="Times New Roman" panose="02020603050405020304" pitchFamily="18" charset="0"/>
                <a:cs typeface="Times New Roman" panose="02020603050405020304" pitchFamily="18" charset="0"/>
              </a:rPr>
              <a:t>- </a:t>
            </a:r>
            <a:r>
              <a:rPr lang="ru-RU" sz="2200" b="1" u="sng" dirty="0" smtClean="0">
                <a:solidFill>
                  <a:srgbClr val="C00000"/>
                </a:solidFill>
                <a:latin typeface="Times New Roman" panose="02020603050405020304" pitchFamily="18" charset="0"/>
                <a:cs typeface="Times New Roman" panose="02020603050405020304" pitchFamily="18" charset="0"/>
              </a:rPr>
              <a:t>опорных</a:t>
            </a:r>
            <a:r>
              <a:rPr lang="ru-RU" sz="2200" dirty="0">
                <a:solidFill>
                  <a:srgbClr val="C00000"/>
                </a:solidFill>
                <a:latin typeface="Times New Roman" panose="02020603050405020304" pitchFamily="18" charset="0"/>
                <a:cs typeface="Times New Roman" panose="02020603050405020304" pitchFamily="18" charset="0"/>
              </a:rPr>
              <a:t>,</a:t>
            </a:r>
            <a:r>
              <a:rPr lang="ru-RU" sz="2200" dirty="0" smtClean="0">
                <a:solidFill>
                  <a:srgbClr val="C00000"/>
                </a:solidFill>
                <a:latin typeface="Times New Roman" panose="02020603050405020304" pitchFamily="18" charset="0"/>
                <a:cs typeface="Times New Roman" panose="02020603050405020304" pitchFamily="18" charset="0"/>
              </a:rPr>
              <a:t> расположенных </a:t>
            </a:r>
            <a:r>
              <a:rPr lang="ru-RU" sz="2200" dirty="0">
                <a:solidFill>
                  <a:srgbClr val="C00000"/>
                </a:solidFill>
                <a:latin typeface="Times New Roman" panose="02020603050405020304" pitchFamily="18" charset="0"/>
                <a:cs typeface="Times New Roman" panose="02020603050405020304" pitchFamily="18" charset="0"/>
              </a:rPr>
              <a:t>между ними </a:t>
            </a:r>
            <a:endParaRPr lang="ru-RU" sz="2200" dirty="0" smtClean="0">
              <a:solidFill>
                <a:srgbClr val="C00000"/>
              </a:solidFill>
              <a:latin typeface="Times New Roman" panose="02020603050405020304" pitchFamily="18" charset="0"/>
              <a:cs typeface="Times New Roman" panose="02020603050405020304" pitchFamily="18" charset="0"/>
            </a:endParaRPr>
          </a:p>
          <a:p>
            <a:pPr marL="0" indent="0" algn="just">
              <a:buNone/>
            </a:pPr>
            <a:endParaRPr lang="ru-RU" sz="2200" dirty="0">
              <a:solidFill>
                <a:srgbClr val="C00000"/>
              </a:solidFill>
              <a:latin typeface="Times New Roman" panose="02020603050405020304" pitchFamily="18" charset="0"/>
              <a:cs typeface="Times New Roman" panose="02020603050405020304" pitchFamily="18" charset="0"/>
            </a:endParaRPr>
          </a:p>
          <a:p>
            <a:pPr algn="just"/>
            <a:endParaRPr lang="ru-RU" sz="2200" dirty="0" smtClean="0">
              <a:solidFill>
                <a:srgbClr val="C00000"/>
              </a:solidFill>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245320" y="1298338"/>
            <a:ext cx="3450635" cy="4426080"/>
          </a:xfrm>
          <a:prstGeom prst="rect">
            <a:avLst/>
          </a:prstGeom>
        </p:spPr>
      </p:pic>
    </p:spTree>
    <p:extLst>
      <p:ext uri="{BB962C8B-B14F-4D97-AF65-F5344CB8AC3E}">
        <p14:creationId xmlns:p14="http://schemas.microsoft.com/office/powerpoint/2010/main" val="12444778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3014" y="0"/>
            <a:ext cx="8911687" cy="535459"/>
          </a:xfrm>
        </p:spPr>
        <p:txBody>
          <a:bodyPr>
            <a:norm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pic>
        <p:nvPicPr>
          <p:cNvPr id="4" name="Объект 3"/>
          <p:cNvPicPr>
            <a:picLocks noGrp="1" noChangeAspect="1"/>
          </p:cNvPicPr>
          <p:nvPr>
            <p:ph idx="1"/>
          </p:nvPr>
        </p:nvPicPr>
        <p:blipFill>
          <a:blip r:embed="rId2"/>
          <a:stretch>
            <a:fillRect/>
          </a:stretch>
        </p:blipFill>
        <p:spPr>
          <a:xfrm>
            <a:off x="291602" y="766296"/>
            <a:ext cx="4902825" cy="6002111"/>
          </a:xfrm>
          <a:prstGeom prst="rect">
            <a:avLst/>
          </a:prstGeom>
        </p:spPr>
      </p:pic>
      <p:sp>
        <p:nvSpPr>
          <p:cNvPr id="5" name="Прямоугольник 4"/>
          <p:cNvSpPr/>
          <p:nvPr/>
        </p:nvSpPr>
        <p:spPr>
          <a:xfrm>
            <a:off x="5766486" y="2142856"/>
            <a:ext cx="5741774" cy="2308324"/>
          </a:xfrm>
          <a:prstGeom prst="rect">
            <a:avLst/>
          </a:prstGeom>
        </p:spPr>
        <p:txBody>
          <a:bodyPr wrap="square">
            <a:spAutoFit/>
          </a:bodyPr>
          <a:lstStyle/>
          <a:p>
            <a:pPr algn="just"/>
            <a:r>
              <a:rPr lang="ru-RU" sz="2400" dirty="0">
                <a:solidFill>
                  <a:srgbClr val="C00000"/>
                </a:solidFill>
                <a:latin typeface="Times New Roman" panose="02020603050405020304" pitchFamily="18" charset="0"/>
                <a:cs typeface="Times New Roman" panose="02020603050405020304" pitchFamily="18" charset="0"/>
              </a:rPr>
              <a:t>Рецепторные клетки  имеют на свободной поверхности волоски (реснички), которые разделяются на две группы: </a:t>
            </a:r>
            <a:endParaRPr lang="ru-RU" sz="2400" dirty="0" smtClean="0">
              <a:solidFill>
                <a:srgbClr val="C00000"/>
              </a:solidFill>
              <a:latin typeface="Times New Roman" panose="02020603050405020304" pitchFamily="18" charset="0"/>
              <a:cs typeface="Times New Roman" panose="02020603050405020304" pitchFamily="18" charset="0"/>
            </a:endParaRPr>
          </a:p>
          <a:p>
            <a:r>
              <a:rPr lang="ru-RU" sz="2400" dirty="0" smtClean="0">
                <a:solidFill>
                  <a:srgbClr val="C00000"/>
                </a:solidFill>
                <a:latin typeface="Times New Roman" panose="02020603050405020304" pitchFamily="18" charset="0"/>
                <a:cs typeface="Times New Roman" panose="02020603050405020304" pitchFamily="18" charset="0"/>
              </a:rPr>
              <a:t>тонкие </a:t>
            </a:r>
            <a:r>
              <a:rPr lang="ru-RU" sz="2400" dirty="0">
                <a:solidFill>
                  <a:srgbClr val="C00000"/>
                </a:solidFill>
                <a:latin typeface="Times New Roman" panose="02020603050405020304" pitchFamily="18" charset="0"/>
                <a:cs typeface="Times New Roman" panose="02020603050405020304" pitchFamily="18" charset="0"/>
              </a:rPr>
              <a:t>(их много) — </a:t>
            </a:r>
            <a:r>
              <a:rPr lang="ru-RU" sz="2400" b="1" dirty="0" err="1">
                <a:solidFill>
                  <a:srgbClr val="C00000"/>
                </a:solidFill>
                <a:latin typeface="Times New Roman" panose="02020603050405020304" pitchFamily="18" charset="0"/>
                <a:cs typeface="Times New Roman" panose="02020603050405020304" pitchFamily="18" charset="0"/>
              </a:rPr>
              <a:t>стереоцилии</a:t>
            </a:r>
            <a:r>
              <a:rPr lang="ru-RU" sz="2400" b="1" dirty="0">
                <a:solidFill>
                  <a:srgbClr val="C00000"/>
                </a:solidFill>
                <a:latin typeface="Times New Roman" panose="02020603050405020304" pitchFamily="18" charset="0"/>
                <a:cs typeface="Times New Roman" panose="02020603050405020304" pitchFamily="18" charset="0"/>
              </a:rPr>
              <a:t> </a:t>
            </a:r>
            <a:endParaRPr lang="ru-RU" sz="2400" b="1" dirty="0" smtClean="0">
              <a:solidFill>
                <a:srgbClr val="C00000"/>
              </a:solidFill>
              <a:latin typeface="Times New Roman" panose="02020603050405020304" pitchFamily="18" charset="0"/>
              <a:cs typeface="Times New Roman" panose="02020603050405020304" pitchFamily="18" charset="0"/>
            </a:endParaRPr>
          </a:p>
          <a:p>
            <a:r>
              <a:rPr lang="ru-RU" sz="2400" dirty="0" smtClean="0">
                <a:solidFill>
                  <a:srgbClr val="C00000"/>
                </a:solidFill>
                <a:latin typeface="Times New Roman" panose="02020603050405020304" pitchFamily="18" charset="0"/>
                <a:cs typeface="Times New Roman" panose="02020603050405020304" pitchFamily="18" charset="0"/>
              </a:rPr>
              <a:t>и </a:t>
            </a:r>
            <a:r>
              <a:rPr lang="ru-RU" sz="2400" dirty="0">
                <a:solidFill>
                  <a:srgbClr val="C00000"/>
                </a:solidFill>
                <a:latin typeface="Times New Roman" panose="02020603050405020304" pitchFamily="18" charset="0"/>
                <a:cs typeface="Times New Roman" panose="02020603050405020304" pitchFamily="18" charset="0"/>
              </a:rPr>
              <a:t>один более толстый и длинный на периферии пучка — </a:t>
            </a:r>
            <a:r>
              <a:rPr lang="ru-RU" sz="2400" b="1" dirty="0" err="1">
                <a:solidFill>
                  <a:srgbClr val="C00000"/>
                </a:solidFill>
                <a:latin typeface="Times New Roman" panose="02020603050405020304" pitchFamily="18" charset="0"/>
                <a:cs typeface="Times New Roman" panose="02020603050405020304" pitchFamily="18" charset="0"/>
              </a:rPr>
              <a:t>киноцилия</a:t>
            </a:r>
            <a:endParaRPr lang="ru-RU" sz="2400" b="1" dirty="0"/>
          </a:p>
        </p:txBody>
      </p:sp>
    </p:spTree>
    <p:extLst>
      <p:ext uri="{BB962C8B-B14F-4D97-AF65-F5344CB8AC3E}">
        <p14:creationId xmlns:p14="http://schemas.microsoft.com/office/powerpoint/2010/main" val="11397335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1890025" y="98490"/>
            <a:ext cx="9404723" cy="618201"/>
          </a:xfrm>
        </p:spPr>
        <p:txBody>
          <a:bodyPr>
            <a:norm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sp>
        <p:nvSpPr>
          <p:cNvPr id="7" name="Объект 6"/>
          <p:cNvSpPr>
            <a:spLocks noGrp="1"/>
          </p:cNvSpPr>
          <p:nvPr>
            <p:ph idx="1"/>
          </p:nvPr>
        </p:nvSpPr>
        <p:spPr>
          <a:xfrm>
            <a:off x="6019285" y="823422"/>
            <a:ext cx="6074534" cy="5832751"/>
          </a:xfrm>
        </p:spPr>
        <p:txBody>
          <a:bodyPr>
            <a:normAutofit lnSpcReduction="10000"/>
          </a:bodyPr>
          <a:lstStyle/>
          <a:p>
            <a:pPr marL="0" indent="0" algn="just">
              <a:buNone/>
            </a:pPr>
            <a:r>
              <a:rPr lang="ru-RU" sz="2000" dirty="0" smtClean="0">
                <a:solidFill>
                  <a:srgbClr val="C00000"/>
                </a:solidFill>
                <a:latin typeface="Times New Roman" panose="02020603050405020304" pitchFamily="18" charset="0"/>
                <a:cs typeface="Times New Roman" panose="02020603050405020304" pitchFamily="18" charset="0"/>
              </a:rPr>
              <a:t>Волоски </a:t>
            </a:r>
            <a:r>
              <a:rPr lang="ru-RU" sz="2000" dirty="0">
                <a:solidFill>
                  <a:srgbClr val="C00000"/>
                </a:solidFill>
                <a:latin typeface="Times New Roman" panose="02020603050405020304" pitchFamily="18" charset="0"/>
                <a:cs typeface="Times New Roman" panose="02020603050405020304" pitchFamily="18" charset="0"/>
              </a:rPr>
              <a:t>рецепторных клеток пронизыва­ют </a:t>
            </a:r>
            <a:r>
              <a:rPr lang="ru-RU" sz="2000" dirty="0" smtClean="0">
                <a:solidFill>
                  <a:srgbClr val="C00000"/>
                </a:solidFill>
                <a:latin typeface="Times New Roman" panose="02020603050405020304" pitchFamily="18" charset="0"/>
                <a:cs typeface="Times New Roman" panose="02020603050405020304" pitchFamily="18" charset="0"/>
              </a:rPr>
              <a:t>2 мембраны:</a:t>
            </a:r>
          </a:p>
          <a:p>
            <a:pPr marL="0" indent="0" algn="just">
              <a:buNone/>
            </a:pPr>
            <a:r>
              <a:rPr lang="ru-RU" sz="2000" b="1" i="1" dirty="0" err="1" smtClean="0">
                <a:solidFill>
                  <a:srgbClr val="C00000"/>
                </a:solidFill>
                <a:latin typeface="Times New Roman" panose="02020603050405020304" pitchFamily="18" charset="0"/>
                <a:cs typeface="Times New Roman" panose="02020603050405020304" pitchFamily="18" charset="0"/>
              </a:rPr>
              <a:t>Отолитова</a:t>
            </a:r>
            <a:r>
              <a:rPr lang="ru-RU" sz="2000" b="1" i="1" dirty="0" smtClean="0">
                <a:solidFill>
                  <a:srgbClr val="C00000"/>
                </a:solidFill>
                <a:latin typeface="Times New Roman" panose="02020603050405020304" pitchFamily="18" charset="0"/>
                <a:cs typeface="Times New Roman" panose="02020603050405020304" pitchFamily="18" charset="0"/>
              </a:rPr>
              <a:t> мем­брана </a:t>
            </a:r>
            <a:r>
              <a:rPr lang="ru-RU" sz="2000" dirty="0">
                <a:solidFill>
                  <a:srgbClr val="C00000"/>
                </a:solidFill>
                <a:latin typeface="Times New Roman" panose="02020603050405020304" pitchFamily="18" charset="0"/>
                <a:cs typeface="Times New Roman" panose="02020603050405020304" pitchFamily="18" charset="0"/>
              </a:rPr>
              <a:t>покрыта желеобразной массой, состоящей в основном из </a:t>
            </a:r>
            <a:r>
              <a:rPr lang="ru-RU" sz="2000" dirty="0" err="1" smtClean="0">
                <a:solidFill>
                  <a:srgbClr val="C00000"/>
                </a:solidFill>
                <a:latin typeface="Times New Roman" panose="02020603050405020304" pitchFamily="18" charset="0"/>
                <a:cs typeface="Times New Roman" panose="02020603050405020304" pitchFamily="18" charset="0"/>
              </a:rPr>
              <a:t>мукополисахаридов</a:t>
            </a:r>
            <a:r>
              <a:rPr lang="ru-RU" sz="2000" dirty="0" smtClean="0">
                <a:solidFill>
                  <a:srgbClr val="C00000"/>
                </a:solidFill>
                <a:latin typeface="Times New Roman" panose="02020603050405020304" pitchFamily="18" charset="0"/>
                <a:cs typeface="Times New Roman" panose="02020603050405020304" pitchFamily="18" charset="0"/>
              </a:rPr>
              <a:t>. Получила такое </a:t>
            </a:r>
            <a:r>
              <a:rPr lang="ru-RU" sz="2000" dirty="0">
                <a:solidFill>
                  <a:srgbClr val="C00000"/>
                </a:solidFill>
                <a:latin typeface="Times New Roman" panose="02020603050405020304" pitchFamily="18" charset="0"/>
                <a:cs typeface="Times New Roman" panose="02020603050405020304" pitchFamily="18" charset="0"/>
              </a:rPr>
              <a:t>название </a:t>
            </a:r>
            <a:r>
              <a:rPr lang="ru-RU" sz="2000" dirty="0" smtClean="0">
                <a:solidFill>
                  <a:srgbClr val="C00000"/>
                </a:solidFill>
                <a:latin typeface="Times New Roman" panose="02020603050405020304" pitchFamily="18" charset="0"/>
                <a:cs typeface="Times New Roman" panose="02020603050405020304" pitchFamily="18" charset="0"/>
              </a:rPr>
              <a:t>благодаря содержанию </a:t>
            </a:r>
            <a:r>
              <a:rPr lang="ru-RU" sz="2000" dirty="0">
                <a:solidFill>
                  <a:srgbClr val="C00000"/>
                </a:solidFill>
                <a:latin typeface="Times New Roman" panose="02020603050405020304" pitchFamily="18" charset="0"/>
                <a:cs typeface="Times New Roman" panose="02020603050405020304" pitchFamily="18" charset="0"/>
              </a:rPr>
              <a:t>в ней значитель­ного количества кристаллов карбоната </a:t>
            </a:r>
            <a:r>
              <a:rPr lang="ru-RU" sz="2000" dirty="0" smtClean="0">
                <a:solidFill>
                  <a:srgbClr val="C00000"/>
                </a:solidFill>
                <a:latin typeface="Times New Roman" panose="02020603050405020304" pitchFamily="18" charset="0"/>
                <a:cs typeface="Times New Roman" panose="02020603050405020304" pitchFamily="18" charset="0"/>
              </a:rPr>
              <a:t>каль­ция</a:t>
            </a:r>
            <a:r>
              <a:rPr lang="ru-RU" sz="2000" b="1" i="1" dirty="0" smtClean="0">
                <a:solidFill>
                  <a:srgbClr val="C00000"/>
                </a:solidFill>
                <a:latin typeface="Times New Roman" panose="02020603050405020304" pitchFamily="18" charset="0"/>
                <a:cs typeface="Times New Roman" panose="02020603050405020304" pitchFamily="18" charset="0"/>
              </a:rPr>
              <a:t>.</a:t>
            </a:r>
            <a:r>
              <a:rPr lang="ru-RU" sz="2000" i="1" dirty="0" smtClean="0">
                <a:solidFill>
                  <a:srgbClr val="C00000"/>
                </a:solidFill>
                <a:latin typeface="Times New Roman" panose="02020603050405020304" pitchFamily="18" charset="0"/>
                <a:cs typeface="Times New Roman" panose="02020603050405020304" pitchFamily="18" charset="0"/>
              </a:rPr>
              <a:t> </a:t>
            </a:r>
            <a:endParaRPr lang="ru-RU" sz="2000" i="1" dirty="0">
              <a:solidFill>
                <a:srgbClr val="C00000"/>
              </a:solidFill>
              <a:latin typeface="Times New Roman" panose="02020603050405020304" pitchFamily="18" charset="0"/>
              <a:cs typeface="Times New Roman" panose="02020603050405020304" pitchFamily="18" charset="0"/>
            </a:endParaRPr>
          </a:p>
          <a:p>
            <a:pPr marL="0" indent="0" algn="just">
              <a:buNone/>
            </a:pPr>
            <a:r>
              <a:rPr lang="ru-RU" sz="2000" b="1" i="1" dirty="0" smtClean="0">
                <a:solidFill>
                  <a:srgbClr val="C00000"/>
                </a:solidFill>
                <a:latin typeface="Times New Roman" panose="02020603050405020304" pitchFamily="18" charset="0"/>
                <a:cs typeface="Times New Roman" panose="02020603050405020304" pitchFamily="18" charset="0"/>
              </a:rPr>
              <a:t>Листовидная мембрана </a:t>
            </a:r>
            <a:r>
              <a:rPr lang="ru-RU" sz="2000" i="1" dirty="0" smtClean="0">
                <a:solidFill>
                  <a:srgbClr val="C00000"/>
                </a:solidFill>
                <a:latin typeface="Times New Roman" panose="02020603050405020304" pitchFamily="18" charset="0"/>
                <a:cs typeface="Times New Roman" panose="02020603050405020304" pitchFamily="18" charset="0"/>
              </a:rPr>
              <a:t>-</a:t>
            </a:r>
            <a:r>
              <a:rPr lang="ru-RU" sz="2000" b="1" i="1" dirty="0" smtClean="0">
                <a:solidFill>
                  <a:srgbClr val="C00000"/>
                </a:solidFill>
                <a:latin typeface="Times New Roman" panose="02020603050405020304" pitchFamily="18" charset="0"/>
                <a:cs typeface="Times New Roman" panose="02020603050405020304" pitchFamily="18" charset="0"/>
              </a:rPr>
              <a:t> </a:t>
            </a:r>
            <a:r>
              <a:rPr lang="ru-RU" sz="2000" dirty="0" smtClean="0">
                <a:solidFill>
                  <a:srgbClr val="C00000"/>
                </a:solidFill>
                <a:latin typeface="Times New Roman" panose="02020603050405020304" pitchFamily="18" charset="0"/>
                <a:cs typeface="Times New Roman" panose="02020603050405020304" pitchFamily="18" charset="0"/>
              </a:rPr>
              <a:t>же­леобразная </a:t>
            </a:r>
            <a:r>
              <a:rPr lang="ru-RU" sz="2000" dirty="0">
                <a:solidFill>
                  <a:srgbClr val="C00000"/>
                </a:solidFill>
                <a:latin typeface="Times New Roman" panose="02020603050405020304" pitchFamily="18" charset="0"/>
                <a:cs typeface="Times New Roman" panose="02020603050405020304" pitchFamily="18" charset="0"/>
              </a:rPr>
              <a:t>масса не содержит солей </a:t>
            </a:r>
            <a:r>
              <a:rPr lang="ru-RU" sz="2000" dirty="0" smtClean="0">
                <a:solidFill>
                  <a:srgbClr val="C00000"/>
                </a:solidFill>
                <a:latin typeface="Times New Roman" panose="02020603050405020304" pitchFamily="18" charset="0"/>
                <a:cs typeface="Times New Roman" panose="02020603050405020304" pitchFamily="18" charset="0"/>
              </a:rPr>
              <a:t>кальция</a:t>
            </a:r>
            <a:r>
              <a:rPr lang="ru-RU" sz="2000" b="1" i="1" dirty="0" smtClean="0">
                <a:solidFill>
                  <a:srgbClr val="C00000"/>
                </a:solidFill>
                <a:latin typeface="Times New Roman" panose="02020603050405020304" pitchFamily="18" charset="0"/>
                <a:cs typeface="Times New Roman" panose="02020603050405020304" pitchFamily="18" charset="0"/>
              </a:rPr>
              <a:t>.</a:t>
            </a:r>
          </a:p>
          <a:p>
            <a:pPr marL="0" indent="0" algn="just">
              <a:buNone/>
            </a:pPr>
            <a:r>
              <a:rPr lang="ru-RU" sz="2000" dirty="0">
                <a:solidFill>
                  <a:srgbClr val="C00000"/>
                </a:solidFill>
                <a:latin typeface="Times New Roman" panose="02020603050405020304" pitchFamily="18" charset="0"/>
                <a:cs typeface="Times New Roman" panose="02020603050405020304" pitchFamily="18" charset="0"/>
              </a:rPr>
              <a:t>Для </a:t>
            </a:r>
            <a:r>
              <a:rPr lang="ru-RU" sz="2000" b="1" i="1" dirty="0">
                <a:solidFill>
                  <a:srgbClr val="C00000"/>
                </a:solidFill>
                <a:latin typeface="Times New Roman" panose="02020603050405020304" pitchFamily="18" charset="0"/>
                <a:cs typeface="Times New Roman" panose="02020603050405020304" pitchFamily="18" charset="0"/>
              </a:rPr>
              <a:t>волосковых клеток </a:t>
            </a:r>
            <a:r>
              <a:rPr lang="ru-RU" sz="2000" dirty="0">
                <a:solidFill>
                  <a:srgbClr val="C00000"/>
                </a:solidFill>
                <a:latin typeface="Times New Roman" panose="02020603050405020304" pitchFamily="18" charset="0"/>
                <a:cs typeface="Times New Roman" panose="02020603050405020304" pitchFamily="18" charset="0"/>
              </a:rPr>
              <a:t>адекват­ными раздражителями являются </a:t>
            </a:r>
            <a:r>
              <a:rPr lang="ru-RU" sz="2000" b="1" dirty="0">
                <a:solidFill>
                  <a:srgbClr val="C00000"/>
                </a:solidFill>
                <a:latin typeface="Times New Roman" panose="02020603050405020304" pitchFamily="18" charset="0"/>
                <a:cs typeface="Times New Roman" panose="02020603050405020304" pitchFamily="18" charset="0"/>
              </a:rPr>
              <a:t>ускорение или замедление прямолинейного движения тела</a:t>
            </a:r>
            <a:r>
              <a:rPr lang="ru-RU" sz="2000" dirty="0">
                <a:solidFill>
                  <a:srgbClr val="C00000"/>
                </a:solidFill>
                <a:latin typeface="Times New Roman" panose="02020603050405020304" pitchFamily="18" charset="0"/>
                <a:cs typeface="Times New Roman" panose="02020603050405020304" pitchFamily="18" charset="0"/>
              </a:rPr>
              <a:t>, а также </a:t>
            </a:r>
            <a:r>
              <a:rPr lang="ru-RU" sz="2000" b="1" dirty="0">
                <a:solidFill>
                  <a:srgbClr val="C00000"/>
                </a:solidFill>
                <a:latin typeface="Times New Roman" panose="02020603050405020304" pitchFamily="18" charset="0"/>
                <a:cs typeface="Times New Roman" panose="02020603050405020304" pitchFamily="18" charset="0"/>
              </a:rPr>
              <a:t>наклоны головы.</a:t>
            </a:r>
            <a:r>
              <a:rPr lang="ru-RU" sz="2000" dirty="0">
                <a:solidFill>
                  <a:srgbClr val="C00000"/>
                </a:solidFill>
                <a:latin typeface="Times New Roman" panose="02020603050405020304" pitchFamily="18" charset="0"/>
                <a:cs typeface="Times New Roman" panose="02020603050405020304" pitchFamily="18" charset="0"/>
              </a:rPr>
              <a:t> </a:t>
            </a:r>
          </a:p>
          <a:p>
            <a:pPr marL="0" indent="0" algn="just">
              <a:buNone/>
            </a:pPr>
            <a:r>
              <a:rPr lang="ru-RU" sz="2000" dirty="0">
                <a:solidFill>
                  <a:srgbClr val="C00000"/>
                </a:solidFill>
                <a:latin typeface="Times New Roman" panose="02020603050405020304" pitchFamily="18" charset="0"/>
                <a:cs typeface="Times New Roman" panose="02020603050405020304" pitchFamily="18" charset="0"/>
              </a:rPr>
              <a:t>Под действием ускорения </a:t>
            </a:r>
            <a:r>
              <a:rPr lang="ru-RU" sz="2000" dirty="0" err="1">
                <a:solidFill>
                  <a:srgbClr val="C00000"/>
                </a:solidFill>
                <a:latin typeface="Times New Roman" panose="02020603050405020304" pitchFamily="18" charset="0"/>
                <a:cs typeface="Times New Roman" panose="02020603050405020304" pitchFamily="18" charset="0"/>
              </a:rPr>
              <a:t>отолитовая</a:t>
            </a:r>
            <a:r>
              <a:rPr lang="ru-RU" sz="2000" dirty="0">
                <a:solidFill>
                  <a:srgbClr val="C00000"/>
                </a:solidFill>
                <a:latin typeface="Times New Roman" panose="02020603050405020304" pitchFamily="18" charset="0"/>
                <a:cs typeface="Times New Roman" panose="02020603050405020304" pitchFamily="18" charset="0"/>
              </a:rPr>
              <a:t> мембрана скользит по волосковым клеткам, а при изменении положения головы меняет позицию по отно­шению к ним. Это вызывает отклонение рес­ничек и возникновение возбуждения в рецепторных волосковых клетках </a:t>
            </a:r>
          </a:p>
          <a:p>
            <a:pPr marL="0" indent="0" algn="just">
              <a:buNone/>
            </a:pPr>
            <a:endParaRPr lang="ru-RU" b="1" i="1" dirty="0" smtClean="0">
              <a:solidFill>
                <a:srgbClr val="C00000"/>
              </a:solidFill>
            </a:endParaRPr>
          </a:p>
        </p:txBody>
      </p:sp>
      <p:pic>
        <p:nvPicPr>
          <p:cNvPr id="5" name="Рисунок 4"/>
          <p:cNvPicPr>
            <a:picLocks noChangeAspect="1"/>
          </p:cNvPicPr>
          <p:nvPr/>
        </p:nvPicPr>
        <p:blipFill>
          <a:blip r:embed="rId2"/>
          <a:stretch>
            <a:fillRect/>
          </a:stretch>
        </p:blipFill>
        <p:spPr>
          <a:xfrm>
            <a:off x="269844" y="1235494"/>
            <a:ext cx="5575248" cy="5008606"/>
          </a:xfrm>
          <a:prstGeom prst="rect">
            <a:avLst/>
          </a:prstGeom>
        </p:spPr>
      </p:pic>
    </p:spTree>
    <p:extLst>
      <p:ext uri="{BB962C8B-B14F-4D97-AF65-F5344CB8AC3E}">
        <p14:creationId xmlns:p14="http://schemas.microsoft.com/office/powerpoint/2010/main" val="40895686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2197509" y="72174"/>
            <a:ext cx="8911687" cy="487998"/>
          </a:xfrm>
        </p:spPr>
        <p:txBody>
          <a:bodyPr>
            <a:norm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sp>
        <p:nvSpPr>
          <p:cNvPr id="4" name="Прямоугольник 3"/>
          <p:cNvSpPr/>
          <p:nvPr/>
        </p:nvSpPr>
        <p:spPr>
          <a:xfrm>
            <a:off x="5408612" y="743747"/>
            <a:ext cx="6096000" cy="863250"/>
          </a:xfrm>
          <a:prstGeom prst="rect">
            <a:avLst/>
          </a:prstGeom>
        </p:spPr>
        <p:txBody>
          <a:bodyPr>
            <a:spAutoFit/>
          </a:bodyPr>
          <a:lstStyle/>
          <a:p>
            <a:pPr algn="ctr">
              <a:lnSpc>
                <a:spcPct val="107000"/>
              </a:lnSpc>
              <a:spcAft>
                <a:spcPts val="0"/>
              </a:spcAft>
            </a:pPr>
            <a:r>
              <a:rPr lang="ru-RU"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Проводящие пути и центральные отделы </a:t>
            </a:r>
            <a:endParaRPr lang="ru-RU" sz="2400" b="1" dirty="0" smtClean="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вестибулярной системы</a:t>
            </a:r>
            <a:endParaRPr lang="ru-RU" sz="2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004957" y="1526292"/>
            <a:ext cx="6903309" cy="4801314"/>
          </a:xfrm>
          <a:prstGeom prst="rect">
            <a:avLst/>
          </a:prstGeom>
        </p:spPr>
        <p:txBody>
          <a:bodyPr wrap="square">
            <a:spAutoFit/>
          </a:bodyPr>
          <a:lstStyle/>
          <a:p>
            <a:pPr algn="just">
              <a:spcAft>
                <a:spcPts val="0"/>
              </a:spcAft>
            </a:pPr>
            <a:r>
              <a:rPr lang="ru-RU" dirty="0">
                <a:solidFill>
                  <a:srgbClr val="C00000"/>
                </a:solidFill>
                <a:latin typeface="Times New Roman" panose="02020603050405020304" pitchFamily="18" charset="0"/>
                <a:ea typeface="Times New Roman" panose="02020603050405020304" pitchFamily="18" charset="0"/>
              </a:rPr>
              <a:t>К рецепторам подходят периферические </a:t>
            </a:r>
            <a:r>
              <a:rPr lang="ru-RU" u="sng" dirty="0">
                <a:solidFill>
                  <a:srgbClr val="C00000"/>
                </a:solidFill>
                <a:latin typeface="Times New Roman" panose="02020603050405020304" pitchFamily="18" charset="0"/>
                <a:ea typeface="Times New Roman" panose="02020603050405020304" pitchFamily="18" charset="0"/>
              </a:rPr>
              <a:t>волокна биполярных нейронов вестибулярного ганглия</a:t>
            </a:r>
            <a:r>
              <a:rPr lang="ru-RU" dirty="0">
                <a:solidFill>
                  <a:srgbClr val="C00000"/>
                </a:solidFill>
                <a:latin typeface="Times New Roman" panose="02020603050405020304" pitchFamily="18" charset="0"/>
                <a:ea typeface="Times New Roman" panose="02020603050405020304" pitchFamily="18" charset="0"/>
              </a:rPr>
              <a:t>, расположенного во </a:t>
            </a:r>
            <a:r>
              <a:rPr lang="ru-RU" dirty="0" err="1">
                <a:solidFill>
                  <a:srgbClr val="C00000"/>
                </a:solidFill>
                <a:latin typeface="Times New Roman" panose="02020603050405020304" pitchFamily="18" charset="0"/>
                <a:ea typeface="Times New Roman" panose="02020603050405020304" pitchFamily="18" charset="0"/>
              </a:rPr>
              <a:t>вутреннем</a:t>
            </a:r>
            <a:r>
              <a:rPr lang="ru-RU" dirty="0">
                <a:solidFill>
                  <a:srgbClr val="C00000"/>
                </a:solidFill>
                <a:latin typeface="Times New Roman" panose="02020603050405020304" pitchFamily="18" charset="0"/>
                <a:ea typeface="Times New Roman" panose="02020603050405020304" pitchFamily="18" charset="0"/>
              </a:rPr>
              <a:t> слуховом проходе (</a:t>
            </a:r>
            <a:r>
              <a:rPr lang="ru-RU" u="sng" dirty="0">
                <a:solidFill>
                  <a:srgbClr val="C00000"/>
                </a:solidFill>
                <a:latin typeface="Times New Roman" panose="02020603050405020304" pitchFamily="18" charset="0"/>
                <a:ea typeface="Times New Roman" panose="02020603050405020304" pitchFamily="18" charset="0"/>
              </a:rPr>
              <a:t>первый нейрон</a:t>
            </a:r>
            <a:r>
              <a:rPr lang="ru-RU" dirty="0">
                <a:solidFill>
                  <a:srgbClr val="C00000"/>
                </a:solidFill>
                <a:latin typeface="Times New Roman" panose="02020603050405020304" pitchFamily="18" charset="0"/>
                <a:ea typeface="Times New Roman" panose="02020603050405020304" pitchFamily="18" charset="0"/>
              </a:rPr>
              <a:t>). Аксоны этих нейронов в составе вестибулярного нерва направляются к </a:t>
            </a:r>
            <a:r>
              <a:rPr lang="ru-RU" b="1" dirty="0" err="1">
                <a:solidFill>
                  <a:srgbClr val="C00000"/>
                </a:solidFill>
                <a:latin typeface="Times New Roman" panose="02020603050405020304" pitchFamily="18" charset="0"/>
                <a:ea typeface="Times New Roman" panose="02020603050405020304" pitchFamily="18" charset="0"/>
              </a:rPr>
              <a:t>вестибулярым</a:t>
            </a:r>
            <a:r>
              <a:rPr lang="ru-RU" b="1" dirty="0">
                <a:solidFill>
                  <a:srgbClr val="C00000"/>
                </a:solidFill>
                <a:latin typeface="Times New Roman" panose="02020603050405020304" pitchFamily="18" charset="0"/>
                <a:ea typeface="Times New Roman" panose="02020603050405020304" pitchFamily="18" charset="0"/>
              </a:rPr>
              <a:t> ядрам продолговатого</a:t>
            </a:r>
            <a:r>
              <a:rPr lang="ru-RU" dirty="0">
                <a:solidFill>
                  <a:srgbClr val="C00000"/>
                </a:solidFill>
                <a:latin typeface="Times New Roman" panose="02020603050405020304" pitchFamily="18" charset="0"/>
                <a:ea typeface="Times New Roman" panose="02020603050405020304" pitchFamily="18" charset="0"/>
              </a:rPr>
              <a:t> мозга (</a:t>
            </a:r>
            <a:r>
              <a:rPr lang="ru-RU" u="sng" dirty="0">
                <a:solidFill>
                  <a:srgbClr val="C00000"/>
                </a:solidFill>
                <a:latin typeface="Times New Roman" panose="02020603050405020304" pitchFamily="18" charset="0"/>
                <a:ea typeface="Times New Roman" panose="02020603050405020304" pitchFamily="18" charset="0"/>
              </a:rPr>
              <a:t>второй нейрон</a:t>
            </a:r>
            <a:r>
              <a:rPr lang="ru-RU" dirty="0">
                <a:solidFill>
                  <a:srgbClr val="C00000"/>
                </a:solidFill>
                <a:latin typeface="Times New Roman" panose="02020603050405020304" pitchFamily="18" charset="0"/>
                <a:ea typeface="Times New Roman" panose="02020603050405020304" pitchFamily="18" charset="0"/>
              </a:rPr>
              <a:t>). Вестибулярные ядра про­долговатого мозга (</a:t>
            </a:r>
            <a:r>
              <a:rPr lang="ru-RU" i="1" dirty="0">
                <a:solidFill>
                  <a:srgbClr val="C00000"/>
                </a:solidFill>
                <a:latin typeface="Times New Roman" panose="02020603050405020304" pitchFamily="18" charset="0"/>
                <a:ea typeface="Times New Roman" panose="02020603050405020304" pitchFamily="18" charset="0"/>
              </a:rPr>
              <a:t>верхнее</a:t>
            </a:r>
            <a:r>
              <a:rPr lang="ru-RU" dirty="0">
                <a:solidFill>
                  <a:srgbClr val="C00000"/>
                </a:solidFill>
                <a:latin typeface="Times New Roman" panose="02020603050405020304" pitchFamily="18" charset="0"/>
                <a:ea typeface="Times New Roman" panose="02020603050405020304" pitchFamily="18" charset="0"/>
              </a:rPr>
              <a:t> — </a:t>
            </a:r>
            <a:r>
              <a:rPr lang="ru-RU" b="1" dirty="0">
                <a:solidFill>
                  <a:srgbClr val="C00000"/>
                </a:solidFill>
                <a:latin typeface="Times New Roman" panose="02020603050405020304" pitchFamily="18" charset="0"/>
                <a:ea typeface="Times New Roman" panose="02020603050405020304" pitchFamily="18" charset="0"/>
              </a:rPr>
              <a:t>ядро Бехтерева</a:t>
            </a:r>
            <a:r>
              <a:rPr lang="ru-RU" dirty="0">
                <a:solidFill>
                  <a:srgbClr val="C00000"/>
                </a:solidFill>
                <a:latin typeface="Times New Roman" panose="02020603050405020304" pitchFamily="18" charset="0"/>
                <a:ea typeface="Times New Roman" panose="02020603050405020304" pitchFamily="18" charset="0"/>
              </a:rPr>
              <a:t>, </a:t>
            </a:r>
            <a:r>
              <a:rPr lang="ru-RU" i="1" dirty="0">
                <a:solidFill>
                  <a:srgbClr val="C00000"/>
                </a:solidFill>
                <a:latin typeface="Times New Roman" panose="02020603050405020304" pitchFamily="18" charset="0"/>
                <a:ea typeface="Times New Roman" panose="02020603050405020304" pitchFamily="18" charset="0"/>
              </a:rPr>
              <a:t>медиальное</a:t>
            </a:r>
            <a:r>
              <a:rPr lang="ru-RU" dirty="0">
                <a:solidFill>
                  <a:srgbClr val="C00000"/>
                </a:solidFill>
                <a:latin typeface="Times New Roman" panose="02020603050405020304" pitchFamily="18" charset="0"/>
                <a:ea typeface="Times New Roman" panose="02020603050405020304" pitchFamily="18" charset="0"/>
              </a:rPr>
              <a:t> — </a:t>
            </a:r>
            <a:r>
              <a:rPr lang="ru-RU" b="1" dirty="0">
                <a:solidFill>
                  <a:srgbClr val="C00000"/>
                </a:solidFill>
                <a:latin typeface="Times New Roman" panose="02020603050405020304" pitchFamily="18" charset="0"/>
                <a:ea typeface="Times New Roman" panose="02020603050405020304" pitchFamily="18" charset="0"/>
              </a:rPr>
              <a:t>ядро </a:t>
            </a:r>
            <a:r>
              <a:rPr lang="ru-RU" b="1" dirty="0" err="1">
                <a:solidFill>
                  <a:srgbClr val="C00000"/>
                </a:solidFill>
                <a:latin typeface="Times New Roman" panose="02020603050405020304" pitchFamily="18" charset="0"/>
                <a:ea typeface="Times New Roman" panose="02020603050405020304" pitchFamily="18" charset="0"/>
              </a:rPr>
              <a:t>Швальбе</a:t>
            </a:r>
            <a:r>
              <a:rPr lang="ru-RU" dirty="0">
                <a:solidFill>
                  <a:srgbClr val="C00000"/>
                </a:solidFill>
                <a:latin typeface="Times New Roman" panose="02020603050405020304" pitchFamily="18" charset="0"/>
                <a:ea typeface="Times New Roman" panose="02020603050405020304" pitchFamily="18" charset="0"/>
              </a:rPr>
              <a:t>, </a:t>
            </a:r>
            <a:r>
              <a:rPr lang="ru-RU" i="1" dirty="0">
                <a:solidFill>
                  <a:srgbClr val="C00000"/>
                </a:solidFill>
                <a:latin typeface="Times New Roman" panose="02020603050405020304" pitchFamily="18" charset="0"/>
                <a:ea typeface="Times New Roman" panose="02020603050405020304" pitchFamily="18" charset="0"/>
              </a:rPr>
              <a:t>латеральное</a:t>
            </a:r>
            <a:r>
              <a:rPr lang="ru-RU" dirty="0">
                <a:solidFill>
                  <a:srgbClr val="C00000"/>
                </a:solidFill>
                <a:latin typeface="Times New Roman" panose="02020603050405020304" pitchFamily="18" charset="0"/>
                <a:ea typeface="Times New Roman" panose="02020603050405020304" pitchFamily="18" charset="0"/>
              </a:rPr>
              <a:t> — </a:t>
            </a:r>
            <a:r>
              <a:rPr lang="ru-RU" b="1" dirty="0">
                <a:solidFill>
                  <a:srgbClr val="C00000"/>
                </a:solidFill>
                <a:latin typeface="Times New Roman" panose="02020603050405020304" pitchFamily="18" charset="0"/>
                <a:ea typeface="Times New Roman" panose="02020603050405020304" pitchFamily="18" charset="0"/>
              </a:rPr>
              <a:t>ядро </a:t>
            </a:r>
            <a:r>
              <a:rPr lang="ru-RU" b="1" dirty="0" err="1">
                <a:solidFill>
                  <a:srgbClr val="C00000"/>
                </a:solidFill>
                <a:latin typeface="Times New Roman" panose="02020603050405020304" pitchFamily="18" charset="0"/>
                <a:ea typeface="Times New Roman" panose="02020603050405020304" pitchFamily="18" charset="0"/>
              </a:rPr>
              <a:t>Дейтерса</a:t>
            </a:r>
            <a:r>
              <a:rPr lang="ru-RU" dirty="0">
                <a:solidFill>
                  <a:srgbClr val="C00000"/>
                </a:solidFill>
                <a:latin typeface="Times New Roman" panose="02020603050405020304" pitchFamily="18" charset="0"/>
                <a:ea typeface="Times New Roman" panose="02020603050405020304" pitchFamily="18" charset="0"/>
              </a:rPr>
              <a:t> и </a:t>
            </a:r>
            <a:r>
              <a:rPr lang="ru-RU" i="1" dirty="0">
                <a:solidFill>
                  <a:srgbClr val="C00000"/>
                </a:solidFill>
                <a:latin typeface="Times New Roman" panose="02020603050405020304" pitchFamily="18" charset="0"/>
                <a:ea typeface="Times New Roman" panose="02020603050405020304" pitchFamily="18" charset="0"/>
              </a:rPr>
              <a:t>нижнее</a:t>
            </a:r>
            <a:r>
              <a:rPr lang="ru-RU" dirty="0">
                <a:solidFill>
                  <a:srgbClr val="C00000"/>
                </a:solidFill>
                <a:latin typeface="Times New Roman" panose="02020603050405020304" pitchFamily="18" charset="0"/>
                <a:ea typeface="Times New Roman" panose="02020603050405020304" pitchFamily="18" charset="0"/>
              </a:rPr>
              <a:t> — </a:t>
            </a:r>
            <a:r>
              <a:rPr lang="ru-RU" b="1" dirty="0">
                <a:solidFill>
                  <a:srgbClr val="C00000"/>
                </a:solidFill>
                <a:latin typeface="Times New Roman" panose="02020603050405020304" pitchFamily="18" charset="0"/>
                <a:ea typeface="Times New Roman" panose="02020603050405020304" pitchFamily="18" charset="0"/>
              </a:rPr>
              <a:t>ядро Роллера</a:t>
            </a:r>
            <a:r>
              <a:rPr lang="ru-RU" dirty="0">
                <a:solidFill>
                  <a:srgbClr val="C00000"/>
                </a:solidFill>
                <a:latin typeface="Times New Roman" panose="02020603050405020304" pitchFamily="18" charset="0"/>
                <a:ea typeface="Times New Roman" panose="02020603050405020304" pitchFamily="18" charset="0"/>
              </a:rPr>
              <a:t>) получают дополнительную информацию по </a:t>
            </a:r>
            <a:r>
              <a:rPr lang="ru-RU" dirty="0" err="1">
                <a:solidFill>
                  <a:srgbClr val="C00000"/>
                </a:solidFill>
                <a:latin typeface="Times New Roman" panose="02020603050405020304" pitchFamily="18" charset="0"/>
                <a:ea typeface="Times New Roman" panose="02020603050405020304" pitchFamily="18" charset="0"/>
              </a:rPr>
              <a:t>аф</a:t>
            </a:r>
            <a:r>
              <a:rPr lang="ru-RU" dirty="0">
                <a:solidFill>
                  <a:srgbClr val="C00000"/>
                </a:solidFill>
                <a:latin typeface="Times New Roman" panose="02020603050405020304" pitchFamily="18" charset="0"/>
                <a:ea typeface="Times New Roman" panose="02020603050405020304" pitchFamily="18" charset="0"/>
              </a:rPr>
              <a:t>- </a:t>
            </a:r>
            <a:r>
              <a:rPr lang="ru-RU" dirty="0" err="1">
                <a:solidFill>
                  <a:srgbClr val="C00000"/>
                </a:solidFill>
                <a:latin typeface="Times New Roman" panose="02020603050405020304" pitchFamily="18" charset="0"/>
                <a:ea typeface="Times New Roman" panose="02020603050405020304" pitchFamily="18" charset="0"/>
              </a:rPr>
              <a:t>ферентным</a:t>
            </a:r>
            <a:r>
              <a:rPr lang="ru-RU" dirty="0">
                <a:solidFill>
                  <a:srgbClr val="C00000"/>
                </a:solidFill>
                <a:latin typeface="Times New Roman" panose="02020603050405020304" pitchFamily="18" charset="0"/>
                <a:ea typeface="Times New Roman" panose="02020603050405020304" pitchFamily="18" charset="0"/>
              </a:rPr>
              <a:t> нейронам от проприорецепторов</a:t>
            </a:r>
            <a:r>
              <a:rPr lang="ru-RU" i="1" dirty="0">
                <a:solidFill>
                  <a:srgbClr val="C00000"/>
                </a:solidFill>
                <a:latin typeface="Times New Roman" panose="02020603050405020304" pitchFamily="18" charset="0"/>
                <a:ea typeface="Times New Roman" panose="02020603050405020304" pitchFamily="18" charset="0"/>
              </a:rPr>
              <a:t>; </a:t>
            </a:r>
            <a:r>
              <a:rPr lang="ru-RU" dirty="0">
                <a:solidFill>
                  <a:srgbClr val="C00000"/>
                </a:solidFill>
                <a:latin typeface="Times New Roman" panose="02020603050405020304" pitchFamily="18" charset="0"/>
                <a:ea typeface="Times New Roman" panose="02020603050405020304" pitchFamily="18" charset="0"/>
              </a:rPr>
              <a:t>мышц или от суставных сочленений шейного отдела позвоночника. Эти ядра, где расположен второй нейрон вестибулярного анализатора, тесно </a:t>
            </a:r>
            <a:r>
              <a:rPr lang="ru-RU" u="sng" dirty="0">
                <a:solidFill>
                  <a:srgbClr val="C00000"/>
                </a:solidFill>
                <a:latin typeface="Times New Roman" panose="02020603050405020304" pitchFamily="18" charset="0"/>
                <a:ea typeface="Times New Roman" panose="02020603050405020304" pitchFamily="18" charset="0"/>
              </a:rPr>
              <a:t>связаны с различными отделами центральной нервной системы.</a:t>
            </a:r>
            <a:r>
              <a:rPr lang="ru-RU" dirty="0">
                <a:solidFill>
                  <a:srgbClr val="C00000"/>
                </a:solidFill>
                <a:latin typeface="Times New Roman" panose="02020603050405020304" pitchFamily="18" charset="0"/>
                <a:ea typeface="Times New Roman" panose="02020603050405020304" pitchFamily="18" charset="0"/>
              </a:rPr>
              <a:t> Благодаря этому обеспечиваются контроль и управле­ние </a:t>
            </a:r>
            <a:r>
              <a:rPr lang="ru-RU" dirty="0" err="1">
                <a:solidFill>
                  <a:srgbClr val="C00000"/>
                </a:solidFill>
                <a:latin typeface="Times New Roman" panose="02020603050405020304" pitchFamily="18" charset="0"/>
                <a:ea typeface="Times New Roman" panose="02020603050405020304" pitchFamily="18" charset="0"/>
              </a:rPr>
              <a:t>эффекторными</a:t>
            </a:r>
            <a:r>
              <a:rPr lang="ru-RU" dirty="0">
                <a:solidFill>
                  <a:srgbClr val="C00000"/>
                </a:solidFill>
                <a:latin typeface="Times New Roman" panose="02020603050405020304" pitchFamily="18" charset="0"/>
                <a:ea typeface="Times New Roman" panose="02020603050405020304" pitchFamily="18" charset="0"/>
              </a:rPr>
              <a:t> реакциями соматического, вегетативного и сенсорного характера.</a:t>
            </a:r>
            <a:endParaRPr lang="ru-RU" sz="1200" dirty="0">
              <a:solidFill>
                <a:srgbClr val="C00000"/>
              </a:solidFill>
              <a:latin typeface="Times New Roman" panose="02020603050405020304" pitchFamily="18" charset="0"/>
              <a:ea typeface="Times New Roman" panose="02020603050405020304" pitchFamily="18" charset="0"/>
            </a:endParaRPr>
          </a:p>
          <a:p>
            <a:pPr algn="just">
              <a:spcAft>
                <a:spcPts val="0"/>
              </a:spcAft>
            </a:pPr>
            <a:r>
              <a:rPr lang="ru-RU" u="sng" dirty="0">
                <a:solidFill>
                  <a:srgbClr val="C00000"/>
                </a:solidFill>
                <a:latin typeface="Times New Roman" panose="02020603050405020304" pitchFamily="18" charset="0"/>
                <a:ea typeface="Times New Roman" panose="02020603050405020304" pitchFamily="18" charset="0"/>
              </a:rPr>
              <a:t>Третий нейрон</a:t>
            </a:r>
            <a:r>
              <a:rPr lang="ru-RU" dirty="0">
                <a:solidFill>
                  <a:srgbClr val="C00000"/>
                </a:solidFill>
                <a:latin typeface="Times New Roman" panose="02020603050405020304" pitchFamily="18" charset="0"/>
                <a:ea typeface="Times New Roman" panose="02020603050405020304" pitchFamily="18" charset="0"/>
              </a:rPr>
              <a:t> расположен в </a:t>
            </a:r>
            <a:r>
              <a:rPr lang="ru-RU" b="1" dirty="0">
                <a:solidFill>
                  <a:srgbClr val="C00000"/>
                </a:solidFill>
                <a:latin typeface="Times New Roman" panose="02020603050405020304" pitchFamily="18" charset="0"/>
                <a:ea typeface="Times New Roman" panose="02020603050405020304" pitchFamily="18" charset="0"/>
              </a:rPr>
              <a:t>ядрах зрительного бугра</a:t>
            </a:r>
            <a:r>
              <a:rPr lang="ru-RU" dirty="0">
                <a:solidFill>
                  <a:srgbClr val="C00000"/>
                </a:solidFill>
                <a:latin typeface="Times New Roman" panose="02020603050405020304" pitchFamily="18" charset="0"/>
                <a:ea typeface="Times New Roman" panose="02020603050405020304" pitchFamily="18" charset="0"/>
              </a:rPr>
              <a:t>, откуда возбуждение направляется в кору большого полушария.</a:t>
            </a:r>
            <a:endParaRPr lang="ru-RU" sz="1200" dirty="0">
              <a:solidFill>
                <a:srgbClr val="C00000"/>
              </a:solidFill>
              <a:effectLst/>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07283" y="1054443"/>
            <a:ext cx="4683766" cy="4135395"/>
          </a:xfrm>
          <a:prstGeom prst="rect">
            <a:avLst/>
          </a:prstGeom>
        </p:spPr>
      </p:pic>
    </p:spTree>
    <p:extLst>
      <p:ext uri="{BB962C8B-B14F-4D97-AF65-F5344CB8AC3E}">
        <p14:creationId xmlns:p14="http://schemas.microsoft.com/office/powerpoint/2010/main" val="26452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4694" y="296199"/>
            <a:ext cx="9404723" cy="733531"/>
          </a:xfrm>
        </p:spPr>
        <p:txBody>
          <a:bodyPr>
            <a:normAutofit/>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и вестибулярная</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СЕНСОРНАЯ СИСТЕМА</a:t>
            </a:r>
            <a:endParaRPr lang="ru-RU" sz="2600" dirty="0"/>
          </a:p>
        </p:txBody>
      </p:sp>
      <p:pic>
        <p:nvPicPr>
          <p:cNvPr id="6" name="Объект 5"/>
          <p:cNvPicPr>
            <a:picLocks noGrp="1" noChangeAspect="1"/>
          </p:cNvPicPr>
          <p:nvPr>
            <p:ph idx="1"/>
          </p:nvPr>
        </p:nvPicPr>
        <p:blipFill>
          <a:blip r:embed="rId2"/>
          <a:stretch>
            <a:fillRect/>
          </a:stretch>
        </p:blipFill>
        <p:spPr>
          <a:xfrm>
            <a:off x="1438050" y="1575519"/>
            <a:ext cx="5102794" cy="4194412"/>
          </a:xfrm>
          <a:prstGeom prst="rect">
            <a:avLst/>
          </a:prstGeom>
        </p:spPr>
      </p:pic>
      <p:sp>
        <p:nvSpPr>
          <p:cNvPr id="7" name="Прямоугольник 6"/>
          <p:cNvSpPr/>
          <p:nvPr/>
        </p:nvSpPr>
        <p:spPr>
          <a:xfrm>
            <a:off x="7142205" y="1745554"/>
            <a:ext cx="4613190" cy="3108543"/>
          </a:xfrm>
          <a:prstGeom prst="rect">
            <a:avLst/>
          </a:prstGeom>
        </p:spPr>
        <p:txBody>
          <a:bodyPr wrap="square">
            <a:spAutoFit/>
          </a:bodyPr>
          <a:lstStyle/>
          <a:p>
            <a:pPr indent="342900" algn="just">
              <a:spcAft>
                <a:spcPts val="0"/>
              </a:spcAft>
            </a:pPr>
            <a:r>
              <a:rPr lang="ru-RU" sz="2800" dirty="0" smtClean="0">
                <a:solidFill>
                  <a:srgbClr val="C00000"/>
                </a:solidFill>
                <a:latin typeface="Times New Roman CYR" panose="02020603050405020304" pitchFamily="18" charset="0"/>
                <a:ea typeface="Times New Roman" panose="02020603050405020304" pitchFamily="18" charset="0"/>
              </a:rPr>
              <a:t>Оба </a:t>
            </a:r>
            <a:r>
              <a:rPr lang="ru-RU" sz="2800" dirty="0">
                <a:solidFill>
                  <a:srgbClr val="C00000"/>
                </a:solidFill>
                <a:latin typeface="Times New Roman CYR" panose="02020603050405020304" pitchFamily="18" charset="0"/>
                <a:ea typeface="Times New Roman" panose="02020603050405020304" pitchFamily="18" charset="0"/>
              </a:rPr>
              <a:t>органа (слуха и равновесия) формируют в толще височной кости преддверие (</a:t>
            </a:r>
            <a:r>
              <a:rPr lang="ru-RU" sz="2800" i="1" dirty="0" err="1">
                <a:solidFill>
                  <a:srgbClr val="C00000"/>
                </a:solidFill>
                <a:latin typeface="Times New Roman CYR" panose="02020603050405020304" pitchFamily="18" charset="0"/>
                <a:ea typeface="Times New Roman" panose="02020603050405020304" pitchFamily="18" charset="0"/>
              </a:rPr>
              <a:t>vestibulum</a:t>
            </a:r>
            <a:r>
              <a:rPr lang="ru-RU" sz="2800" dirty="0">
                <a:solidFill>
                  <a:srgbClr val="C00000"/>
                </a:solidFill>
                <a:latin typeface="Times New Roman CYR" panose="02020603050405020304" pitchFamily="18" charset="0"/>
                <a:ea typeface="Times New Roman" panose="02020603050405020304" pitchFamily="18" charset="0"/>
              </a:rPr>
              <a:t>) и улитку (</a:t>
            </a:r>
            <a:r>
              <a:rPr lang="ru-RU" sz="2800" i="1" dirty="0" err="1">
                <a:solidFill>
                  <a:srgbClr val="C00000"/>
                </a:solidFill>
                <a:latin typeface="Times New Roman CYR" panose="02020603050405020304" pitchFamily="18" charset="0"/>
                <a:ea typeface="Times New Roman" panose="02020603050405020304" pitchFamily="18" charset="0"/>
              </a:rPr>
              <a:t>cochlea</a:t>
            </a:r>
            <a:r>
              <a:rPr lang="ru-RU" sz="2800" dirty="0">
                <a:solidFill>
                  <a:srgbClr val="C00000"/>
                </a:solidFill>
                <a:latin typeface="Times New Roman CYR" panose="02020603050405020304" pitchFamily="18" charset="0"/>
                <a:ea typeface="Times New Roman" panose="02020603050405020304" pitchFamily="18" charset="0"/>
              </a:rPr>
              <a:t>) — преддверно-улитковый орган. </a:t>
            </a:r>
            <a:endParaRPr lang="ru-RU" sz="28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63713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2465692" y="16476"/>
            <a:ext cx="9404723" cy="543697"/>
          </a:xfrm>
        </p:spPr>
        <p:txBody>
          <a:bodyPr>
            <a:norm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sp>
        <p:nvSpPr>
          <p:cNvPr id="3" name="Объект 2"/>
          <p:cNvSpPr>
            <a:spLocks noGrp="1"/>
          </p:cNvSpPr>
          <p:nvPr>
            <p:ph idx="1"/>
          </p:nvPr>
        </p:nvSpPr>
        <p:spPr>
          <a:xfrm>
            <a:off x="1837038" y="691978"/>
            <a:ext cx="10354962" cy="6166022"/>
          </a:xfrm>
        </p:spPr>
        <p:txBody>
          <a:bodyPr>
            <a:normAutofit/>
          </a:bodyPr>
          <a:lstStyle/>
          <a:p>
            <a:pPr marL="0" indent="0" algn="just">
              <a:buNone/>
            </a:pPr>
            <a:endParaRPr lang="ru-RU" b="1" smtClean="0"/>
          </a:p>
          <a:p>
            <a:pPr marL="0" indent="0" algn="just">
              <a:buNone/>
            </a:pPr>
            <a:endParaRPr lang="ru-RU" dirty="0"/>
          </a:p>
        </p:txBody>
      </p:sp>
      <p:sp>
        <p:nvSpPr>
          <p:cNvPr id="4" name="Прямоугольник 3"/>
          <p:cNvSpPr/>
          <p:nvPr/>
        </p:nvSpPr>
        <p:spPr>
          <a:xfrm>
            <a:off x="2174788" y="957303"/>
            <a:ext cx="9111049" cy="5170646"/>
          </a:xfrm>
          <a:prstGeom prst="rect">
            <a:avLst/>
          </a:prstGeom>
        </p:spPr>
        <p:txBody>
          <a:bodyPr wrap="square">
            <a:spAutoFit/>
          </a:bodyPr>
          <a:lstStyle/>
          <a:p>
            <a:pPr algn="just"/>
            <a:r>
              <a:rPr lang="ru-RU" sz="2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Центральный отдел </a:t>
            </a:r>
            <a:r>
              <a:rPr lang="ru-RU" sz="2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вестибулярного анализатора локализуется в </a:t>
            </a:r>
            <a:r>
              <a:rPr lang="ru-RU" sz="2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височной области коры большого мозга</a:t>
            </a:r>
            <a:r>
              <a:rPr lang="ru-RU" sz="2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несколько кпереди от слуховой проекционной зоны </a:t>
            </a:r>
            <a:endParaRPr lang="ru-RU" sz="22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2200" dirty="0">
                <a:solidFill>
                  <a:srgbClr val="C00000"/>
                </a:solidFill>
                <a:latin typeface="Times New Roman" panose="02020603050405020304" pitchFamily="18" charset="0"/>
                <a:cs typeface="Times New Roman" panose="02020603050405020304" pitchFamily="18" charset="0"/>
              </a:rPr>
              <a:t>Нервные волокна, выходящие из вестибу­лярных ядер, образуют связи с другими от­делами центральной нервной важнейшими из них являются следующие: </a:t>
            </a:r>
            <a:r>
              <a:rPr lang="ru-RU" sz="2200" b="1" dirty="0">
                <a:solidFill>
                  <a:srgbClr val="C00000"/>
                </a:solidFill>
                <a:latin typeface="Times New Roman" panose="02020603050405020304" pitchFamily="18" charset="0"/>
                <a:cs typeface="Times New Roman" panose="02020603050405020304" pitchFamily="18" charset="0"/>
              </a:rPr>
              <a:t>вестибулоспинальные, вестибуловегетативные</a:t>
            </a:r>
            <a:r>
              <a:rPr lang="ru-RU" sz="2200" dirty="0">
                <a:solidFill>
                  <a:srgbClr val="C00000"/>
                </a:solidFill>
                <a:latin typeface="Times New Roman" panose="02020603050405020304" pitchFamily="18" charset="0"/>
                <a:cs typeface="Times New Roman" panose="02020603050405020304" pitchFamily="18" charset="0"/>
              </a:rPr>
              <a:t> и </a:t>
            </a:r>
            <a:r>
              <a:rPr lang="ru-RU" sz="2200" b="1" dirty="0" err="1">
                <a:solidFill>
                  <a:srgbClr val="C00000"/>
                </a:solidFill>
                <a:latin typeface="Times New Roman" panose="02020603050405020304" pitchFamily="18" charset="0"/>
                <a:cs typeface="Times New Roman" panose="02020603050405020304" pitchFamily="18" charset="0"/>
              </a:rPr>
              <a:t>вестибулоглазодвигательные</a:t>
            </a:r>
            <a:r>
              <a:rPr lang="ru-RU" sz="2200" b="1" dirty="0">
                <a:solidFill>
                  <a:srgbClr val="C00000"/>
                </a:solidFill>
                <a:latin typeface="Times New Roman" panose="02020603050405020304" pitchFamily="18" charset="0"/>
                <a:cs typeface="Times New Roman" panose="02020603050405020304" pitchFamily="18" charset="0"/>
              </a:rPr>
              <a:t>. </a:t>
            </a:r>
            <a:endParaRPr lang="ru-RU" sz="2200" dirty="0">
              <a:solidFill>
                <a:srgbClr val="C00000"/>
              </a:solidFill>
              <a:latin typeface="Times New Roman" panose="02020603050405020304" pitchFamily="18" charset="0"/>
              <a:cs typeface="Times New Roman" panose="02020603050405020304" pitchFamily="18" charset="0"/>
            </a:endParaRPr>
          </a:p>
          <a:p>
            <a:pPr algn="just"/>
            <a:r>
              <a:rPr lang="ru-RU" sz="2200" b="1" dirty="0">
                <a:solidFill>
                  <a:srgbClr val="C00000"/>
                </a:solidFill>
                <a:latin typeface="Times New Roman" panose="02020603050405020304" pitchFamily="18" charset="0"/>
                <a:cs typeface="Times New Roman" panose="02020603050405020304" pitchFamily="18" charset="0"/>
              </a:rPr>
              <a:t> </a:t>
            </a:r>
            <a:r>
              <a:rPr lang="ru-RU" sz="2200" dirty="0">
                <a:solidFill>
                  <a:srgbClr val="C00000"/>
                </a:solidFill>
                <a:latin typeface="Times New Roman" panose="02020603050405020304" pitchFamily="18" charset="0"/>
                <a:cs typeface="Times New Roman" panose="02020603050405020304" pitchFamily="18" charset="0"/>
              </a:rPr>
              <a:t>При возбуждении вестибулярного анализатора возникают соматические реакции, которые осуществляются благодаря </a:t>
            </a:r>
            <a:r>
              <a:rPr lang="ru-RU" sz="2200" b="1" dirty="0">
                <a:solidFill>
                  <a:srgbClr val="C00000"/>
                </a:solidFill>
                <a:latin typeface="Times New Roman" panose="02020603050405020304" pitchFamily="18" charset="0"/>
                <a:cs typeface="Times New Roman" panose="02020603050405020304" pitchFamily="18" charset="0"/>
              </a:rPr>
              <a:t>вестибулоспинальным связям</a:t>
            </a:r>
            <a:r>
              <a:rPr lang="ru-RU" sz="2200" dirty="0">
                <a:solidFill>
                  <a:srgbClr val="C00000"/>
                </a:solidFill>
                <a:latin typeface="Times New Roman" panose="02020603050405020304" pitchFamily="18" charset="0"/>
                <a:cs typeface="Times New Roman" panose="02020603050405020304" pitchFamily="18" charset="0"/>
              </a:rPr>
              <a:t> при участии </a:t>
            </a:r>
            <a:r>
              <a:rPr lang="ru-RU" sz="2200" b="1" dirty="0" err="1">
                <a:solidFill>
                  <a:srgbClr val="C00000"/>
                </a:solidFill>
                <a:latin typeface="Times New Roman" panose="02020603050405020304" pitchFamily="18" charset="0"/>
                <a:cs typeface="Times New Roman" panose="02020603050405020304" pitchFamily="18" charset="0"/>
              </a:rPr>
              <a:t>вестибулоретикулярных</a:t>
            </a:r>
            <a:r>
              <a:rPr lang="ru-RU" sz="2200" dirty="0">
                <a:solidFill>
                  <a:srgbClr val="C00000"/>
                </a:solidFill>
                <a:latin typeface="Times New Roman" panose="02020603050405020304" pitchFamily="18" charset="0"/>
                <a:cs typeface="Times New Roman" panose="02020603050405020304" pitchFamily="18" charset="0"/>
              </a:rPr>
              <a:t> и </a:t>
            </a:r>
            <a:r>
              <a:rPr lang="ru-RU" sz="2200" b="1" dirty="0" err="1">
                <a:solidFill>
                  <a:srgbClr val="C00000"/>
                </a:solidFill>
                <a:latin typeface="Times New Roman" panose="02020603050405020304" pitchFamily="18" charset="0"/>
                <a:cs typeface="Times New Roman" panose="02020603050405020304" pitchFamily="18" charset="0"/>
              </a:rPr>
              <a:t>вестибулоруброспинальных</a:t>
            </a:r>
            <a:r>
              <a:rPr lang="ru-RU" sz="2200" b="1" dirty="0">
                <a:solidFill>
                  <a:srgbClr val="C00000"/>
                </a:solidFill>
                <a:latin typeface="Times New Roman" panose="02020603050405020304" pitchFamily="18" charset="0"/>
                <a:cs typeface="Times New Roman" panose="02020603050405020304" pitchFamily="18" charset="0"/>
              </a:rPr>
              <a:t> трак­тов</a:t>
            </a:r>
            <a:r>
              <a:rPr lang="ru-RU" sz="2200" dirty="0">
                <a:solidFill>
                  <a:srgbClr val="C00000"/>
                </a:solidFill>
                <a:latin typeface="Times New Roman" panose="02020603050405020304" pitchFamily="18" charset="0"/>
                <a:cs typeface="Times New Roman" panose="02020603050405020304" pitchFamily="18" charset="0"/>
              </a:rPr>
              <a:t>. При этом происходят перераспределение тонуса скелетной мускулатуры и рефлектор­ные реакции</a:t>
            </a:r>
            <a:r>
              <a:rPr lang="ru-RU" sz="2200" u="sng" dirty="0">
                <a:solidFill>
                  <a:srgbClr val="C00000"/>
                </a:solidFill>
                <a:latin typeface="Times New Roman" panose="02020603050405020304" pitchFamily="18" charset="0"/>
                <a:cs typeface="Times New Roman" panose="02020603050405020304" pitchFamily="18" charset="0"/>
              </a:rPr>
              <a:t>,</a:t>
            </a:r>
            <a:r>
              <a:rPr lang="ru-RU" sz="2200" dirty="0">
                <a:solidFill>
                  <a:srgbClr val="C00000"/>
                </a:solidFill>
                <a:latin typeface="Times New Roman" panose="02020603050405020304" pitchFamily="18" charset="0"/>
                <a:cs typeface="Times New Roman" panose="02020603050405020304" pitchFamily="18" charset="0"/>
              </a:rPr>
              <a:t> необходимые для сохранения равновесия тела в пространстве. Рефлексы, обеспечивающие данную функцию, подраз­деляют на две группы — </a:t>
            </a:r>
            <a:r>
              <a:rPr lang="ru-RU" sz="2200" b="1" i="1" dirty="0">
                <a:solidFill>
                  <a:srgbClr val="C00000"/>
                </a:solidFill>
                <a:latin typeface="Times New Roman" panose="02020603050405020304" pitchFamily="18" charset="0"/>
                <a:cs typeface="Times New Roman" panose="02020603050405020304" pitchFamily="18" charset="0"/>
              </a:rPr>
              <a:t>статические и статокинетические</a:t>
            </a:r>
            <a:endParaRPr lang="ru-RU" sz="2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8505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90358" y="1268628"/>
            <a:ext cx="8915400" cy="3777622"/>
          </a:xfrm>
        </p:spPr>
        <p:txBody>
          <a:bodyPr/>
          <a:lstStyle/>
          <a:p>
            <a:pPr marL="0" indent="0" algn="just">
              <a:buNone/>
            </a:pPr>
            <a:r>
              <a:rPr lang="ru-RU" dirty="0" smtClean="0"/>
              <a:t> </a:t>
            </a:r>
            <a:r>
              <a:rPr lang="ru-RU" sz="2400" b="1" dirty="0">
                <a:solidFill>
                  <a:srgbClr val="C00000"/>
                </a:solidFill>
                <a:latin typeface="Times New Roman" panose="02020603050405020304" pitchFamily="18" charset="0"/>
                <a:cs typeface="Times New Roman" panose="02020603050405020304" pitchFamily="18" charset="0"/>
              </a:rPr>
              <a:t>Статические рефлексы </a:t>
            </a:r>
            <a:r>
              <a:rPr lang="ru-RU" sz="2400" dirty="0">
                <a:solidFill>
                  <a:srgbClr val="C00000"/>
                </a:solidFill>
                <a:latin typeface="Times New Roman" panose="02020603050405020304" pitchFamily="18" charset="0"/>
                <a:cs typeface="Times New Roman" panose="02020603050405020304" pitchFamily="18" charset="0"/>
              </a:rPr>
              <a:t>обеспечивают взаи­морасположение конечностей по отноше­нию друг к другу, а также положение тела в пространстве - </a:t>
            </a:r>
            <a:r>
              <a:rPr lang="ru-RU" sz="2400" dirty="0" err="1">
                <a:solidFill>
                  <a:srgbClr val="C00000"/>
                </a:solidFill>
                <a:latin typeface="Times New Roman" panose="02020603050405020304" pitchFamily="18" charset="0"/>
                <a:cs typeface="Times New Roman" panose="02020603050405020304" pitchFamily="18" charset="0"/>
              </a:rPr>
              <a:t>позные</a:t>
            </a:r>
            <a:r>
              <a:rPr lang="ru-RU" sz="2400" dirty="0">
                <a:solidFill>
                  <a:srgbClr val="C00000"/>
                </a:solidFill>
                <a:latin typeface="Times New Roman" panose="02020603050405020304" pitchFamily="18" charset="0"/>
                <a:cs typeface="Times New Roman" panose="02020603050405020304" pitchFamily="18" charset="0"/>
              </a:rPr>
              <a:t> и позиционные ре­флексы соответственно. Афферентным зве­ном вестибулярного аппарата для статичес­ких рефлексов являются </a:t>
            </a:r>
            <a:r>
              <a:rPr lang="ru-RU" sz="2400" b="1" dirty="0" err="1">
                <a:solidFill>
                  <a:srgbClr val="C00000"/>
                </a:solidFill>
                <a:latin typeface="Times New Roman" panose="02020603050405020304" pitchFamily="18" charset="0"/>
                <a:cs typeface="Times New Roman" panose="02020603050405020304" pitchFamily="18" charset="0"/>
              </a:rPr>
              <a:t>макулярные</a:t>
            </a:r>
            <a:r>
              <a:rPr lang="ru-RU" sz="2400" b="1" dirty="0">
                <a:solidFill>
                  <a:srgbClr val="C00000"/>
                </a:solidFill>
                <a:latin typeface="Times New Roman" panose="02020603050405020304" pitchFamily="18" charset="0"/>
                <a:cs typeface="Times New Roman" panose="02020603050405020304" pitchFamily="18" charset="0"/>
              </a:rPr>
              <a:t> ор­ганы</a:t>
            </a:r>
            <a:r>
              <a:rPr lang="ru-RU" sz="2400" dirty="0">
                <a:solidFill>
                  <a:srgbClr val="C00000"/>
                </a:solidFill>
                <a:latin typeface="Times New Roman" panose="02020603050405020304" pitchFamily="18" charset="0"/>
                <a:cs typeface="Times New Roman" panose="02020603050405020304" pitchFamily="18" charset="0"/>
              </a:rPr>
              <a:t>. </a:t>
            </a:r>
          </a:p>
        </p:txBody>
      </p:sp>
      <p:sp>
        <p:nvSpPr>
          <p:cNvPr id="4" name="Заголовок 1"/>
          <p:cNvSpPr>
            <a:spLocks noGrp="1"/>
          </p:cNvSpPr>
          <p:nvPr>
            <p:ph type="title"/>
          </p:nvPr>
        </p:nvSpPr>
        <p:spPr>
          <a:xfrm>
            <a:off x="2419931" y="105126"/>
            <a:ext cx="8911687" cy="496236"/>
          </a:xfrm>
        </p:spPr>
        <p:txBody>
          <a:bodyPr>
            <a:norm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spTree>
    <p:extLst>
      <p:ext uri="{BB962C8B-B14F-4D97-AF65-F5344CB8AC3E}">
        <p14:creationId xmlns:p14="http://schemas.microsoft.com/office/powerpoint/2010/main" val="39412411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96363" y="111106"/>
            <a:ext cx="8911687" cy="506732"/>
          </a:xfrm>
        </p:spPr>
        <p:txBody>
          <a:bodyPr>
            <a:norm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sp>
        <p:nvSpPr>
          <p:cNvPr id="3" name="Объект 2"/>
          <p:cNvSpPr>
            <a:spLocks noGrp="1"/>
          </p:cNvSpPr>
          <p:nvPr>
            <p:ph idx="1"/>
          </p:nvPr>
        </p:nvSpPr>
        <p:spPr>
          <a:xfrm>
            <a:off x="6333095" y="805435"/>
            <a:ext cx="5731690" cy="5725297"/>
          </a:xfrm>
        </p:spPr>
        <p:txBody>
          <a:bodyPr>
            <a:normAutofit lnSpcReduction="10000"/>
          </a:bodyPr>
          <a:lstStyle/>
          <a:p>
            <a:pPr marL="0" indent="0" algn="just">
              <a:buNone/>
            </a:pPr>
            <a:r>
              <a:rPr lang="ru-RU" sz="2000" dirty="0">
                <a:solidFill>
                  <a:srgbClr val="C00000"/>
                </a:solidFill>
                <a:latin typeface="Times New Roman" panose="02020603050405020304" pitchFamily="18" charset="0"/>
                <a:cs typeface="Times New Roman" panose="02020603050405020304" pitchFamily="18" charset="0"/>
              </a:rPr>
              <a:t>Один из статокинетических рефлексов — </a:t>
            </a:r>
            <a:r>
              <a:rPr lang="ru-RU" sz="2000" b="1" i="1" dirty="0">
                <a:solidFill>
                  <a:srgbClr val="C00000"/>
                </a:solidFill>
                <a:latin typeface="Times New Roman" panose="02020603050405020304" pitchFamily="18" charset="0"/>
                <a:cs typeface="Times New Roman" panose="02020603050405020304" pitchFamily="18" charset="0"/>
              </a:rPr>
              <a:t>вестибулярный нистагм</a:t>
            </a:r>
            <a:r>
              <a:rPr lang="ru-RU" sz="2000" dirty="0">
                <a:solidFill>
                  <a:srgbClr val="C00000"/>
                </a:solidFill>
                <a:latin typeface="Times New Roman" panose="02020603050405020304" pitchFamily="18" charset="0"/>
                <a:cs typeface="Times New Roman" panose="02020603050405020304" pitchFamily="18" charset="0"/>
              </a:rPr>
              <a:t> (</a:t>
            </a:r>
            <a:r>
              <a:rPr lang="ru-RU" sz="2000" u="sng" dirty="0">
                <a:solidFill>
                  <a:srgbClr val="C00000"/>
                </a:solidFill>
                <a:latin typeface="Times New Roman" panose="02020603050405020304" pitchFamily="18" charset="0"/>
                <a:cs typeface="Times New Roman" panose="02020603050405020304" pitchFamily="18" charset="0"/>
              </a:rPr>
              <a:t>головы или глаз)</a:t>
            </a:r>
            <a:r>
              <a:rPr lang="ru-RU" sz="2000" dirty="0">
                <a:solidFill>
                  <a:srgbClr val="C00000"/>
                </a:solidFill>
                <a:latin typeface="Times New Roman" panose="02020603050405020304" pitchFamily="18" charset="0"/>
                <a:cs typeface="Times New Roman" panose="02020603050405020304" pitchFamily="18" charset="0"/>
              </a:rPr>
              <a:t> имеет большое клиническое значение. Нистагм возникает в условиях быстрого перемещения тела или его вращения. Так, </a:t>
            </a:r>
            <a:r>
              <a:rPr lang="ru-RU" sz="2000" b="1" i="1" dirty="0">
                <a:solidFill>
                  <a:srgbClr val="C00000"/>
                </a:solidFill>
                <a:latin typeface="Times New Roman" panose="02020603050405020304" pitchFamily="18" charset="0"/>
                <a:cs typeface="Times New Roman" panose="02020603050405020304" pitchFamily="18" charset="0"/>
              </a:rPr>
              <a:t>глазной нистагм проявляется сначала в ритмическом медленном движении глаз в сторону, проти­воположную вращению, а затем — быстром движении глаз (скачком) в обратном направлении.</a:t>
            </a:r>
            <a:r>
              <a:rPr lang="ru-RU" sz="2000" dirty="0">
                <a:solidFill>
                  <a:srgbClr val="C00000"/>
                </a:solidFill>
                <a:latin typeface="Times New Roman" panose="02020603050405020304" pitchFamily="18" charset="0"/>
                <a:cs typeface="Times New Roman" panose="02020603050405020304" pitchFamily="18" charset="0"/>
              </a:rPr>
              <a:t> Следует напомнить, что </a:t>
            </a:r>
            <a:r>
              <a:rPr lang="ru-RU" sz="2000" b="1" dirty="0">
                <a:solidFill>
                  <a:srgbClr val="C00000"/>
                </a:solidFill>
                <a:latin typeface="Times New Roman" panose="02020603050405020304" pitchFamily="18" charset="0"/>
                <a:cs typeface="Times New Roman" panose="02020603050405020304" pitchFamily="18" charset="0"/>
              </a:rPr>
              <a:t>медленная фаза нистагма вызывается вестибулярной системой, а быстрое возвратное движение создает ретикулярная формация моста. </a:t>
            </a:r>
            <a:r>
              <a:rPr lang="ru-RU" sz="2000" dirty="0">
                <a:solidFill>
                  <a:srgbClr val="C00000"/>
                </a:solidFill>
                <a:latin typeface="Times New Roman" panose="02020603050405020304" pitchFamily="18" charset="0"/>
                <a:cs typeface="Times New Roman" panose="02020603050405020304" pitchFamily="18" charset="0"/>
              </a:rPr>
              <a:t>Реакции такого типа обеспечивают возможность обзора пространства в условиях перемещения тела. Важным моментом является связь вестибулярного аппарата с мозжечком, благодаря чему осуществляется тонкая регуляция моторных вестибулярных рефлексов</a:t>
            </a:r>
          </a:p>
        </p:txBody>
      </p:sp>
      <p:pic>
        <p:nvPicPr>
          <p:cNvPr id="4" name="Рисунок 3"/>
          <p:cNvPicPr>
            <a:picLocks noChangeAspect="1"/>
          </p:cNvPicPr>
          <p:nvPr/>
        </p:nvPicPr>
        <p:blipFill>
          <a:blip r:embed="rId2"/>
          <a:stretch>
            <a:fillRect/>
          </a:stretch>
        </p:blipFill>
        <p:spPr>
          <a:xfrm>
            <a:off x="191272" y="1424947"/>
            <a:ext cx="5581650" cy="4486275"/>
          </a:xfrm>
          <a:prstGeom prst="rect">
            <a:avLst/>
          </a:prstGeom>
        </p:spPr>
      </p:pic>
    </p:spTree>
    <p:extLst>
      <p:ext uri="{BB962C8B-B14F-4D97-AF65-F5344CB8AC3E}">
        <p14:creationId xmlns:p14="http://schemas.microsoft.com/office/powerpoint/2010/main" val="5229073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88066" y="1383957"/>
            <a:ext cx="8915400" cy="3777622"/>
          </a:xfrm>
        </p:spPr>
        <p:txBody>
          <a:bodyPr>
            <a:normAutofit lnSpcReduction="10000"/>
          </a:bodyPr>
          <a:lstStyle/>
          <a:p>
            <a:pPr marL="0" indent="0" algn="just">
              <a:buNone/>
            </a:pPr>
            <a:r>
              <a:rPr lang="ru-RU" sz="2200" dirty="0">
                <a:solidFill>
                  <a:srgbClr val="C00000"/>
                </a:solidFill>
                <a:latin typeface="Times New Roman" panose="02020603050405020304" pitchFamily="18" charset="0"/>
                <a:cs typeface="Times New Roman" panose="02020603050405020304" pitchFamily="18" charset="0"/>
              </a:rPr>
              <a:t>При нарушениях функции мозжечка эти рефлексы утрачивают </a:t>
            </a:r>
            <a:r>
              <a:rPr lang="ru-RU" sz="2200" dirty="0" err="1">
                <a:solidFill>
                  <a:srgbClr val="C00000"/>
                </a:solidFill>
                <a:latin typeface="Times New Roman" panose="02020603050405020304" pitchFamily="18" charset="0"/>
                <a:cs typeface="Times New Roman" panose="02020603050405020304" pitchFamily="18" charset="0"/>
              </a:rPr>
              <a:t>тормозой</a:t>
            </a:r>
            <a:r>
              <a:rPr lang="ru-RU" sz="2200" dirty="0">
                <a:solidFill>
                  <a:srgbClr val="C00000"/>
                </a:solidFill>
                <a:latin typeface="Times New Roman" panose="02020603050405020304" pitchFamily="18" charset="0"/>
                <a:cs typeface="Times New Roman" panose="02020603050405020304" pitchFamily="18" charset="0"/>
              </a:rPr>
              <a:t> компонент, что проявляется в возникновении таких симптомов, как усиленный или спонтанно возникающий нистагм, утрата равновесия, избыточная амплитуда движений. </a:t>
            </a:r>
            <a:endParaRPr lang="ru-RU" sz="2200" dirty="0" smtClean="0">
              <a:solidFill>
                <a:srgbClr val="C00000"/>
              </a:solidFill>
              <a:latin typeface="Times New Roman" panose="02020603050405020304" pitchFamily="18" charset="0"/>
              <a:cs typeface="Times New Roman" panose="02020603050405020304" pitchFamily="18" charset="0"/>
            </a:endParaRPr>
          </a:p>
          <a:p>
            <a:pPr marL="0" indent="0" algn="just">
              <a:buNone/>
            </a:pPr>
            <a:r>
              <a:rPr lang="ru-RU" sz="2200" dirty="0" smtClean="0">
                <a:solidFill>
                  <a:srgbClr val="C00000"/>
                </a:solidFill>
                <a:latin typeface="Times New Roman" panose="02020603050405020304" pitchFamily="18" charset="0"/>
                <a:cs typeface="Times New Roman" panose="02020603050405020304" pitchFamily="18" charset="0"/>
              </a:rPr>
              <a:t>Эти </a:t>
            </a:r>
            <a:r>
              <a:rPr lang="ru-RU" sz="2200" dirty="0">
                <a:solidFill>
                  <a:srgbClr val="C00000"/>
                </a:solidFill>
                <a:latin typeface="Times New Roman" panose="02020603050405020304" pitchFamily="18" charset="0"/>
                <a:cs typeface="Times New Roman" panose="02020603050405020304" pitchFamily="18" charset="0"/>
              </a:rPr>
              <a:t>симптомы являются частью синдрома </a:t>
            </a:r>
            <a:r>
              <a:rPr lang="ru-RU" sz="2200" u="sng" dirty="0">
                <a:solidFill>
                  <a:srgbClr val="C00000"/>
                </a:solidFill>
                <a:latin typeface="Times New Roman" panose="02020603050405020304" pitchFamily="18" charset="0"/>
                <a:cs typeface="Times New Roman" panose="02020603050405020304" pitchFamily="18" charset="0"/>
              </a:rPr>
              <a:t>мозжечковой атаксии</a:t>
            </a:r>
            <a:r>
              <a:rPr lang="ru-RU" sz="2200" dirty="0">
                <a:solidFill>
                  <a:srgbClr val="C00000"/>
                </a:solidFill>
                <a:latin typeface="Times New Roman" panose="02020603050405020304" pitchFamily="18" charset="0"/>
                <a:cs typeface="Times New Roman" panose="02020603050405020304" pitchFamily="18" charset="0"/>
              </a:rPr>
              <a:t>. Благодаря </a:t>
            </a:r>
            <a:r>
              <a:rPr lang="ru-RU" sz="2200" b="1" i="1" dirty="0">
                <a:solidFill>
                  <a:srgbClr val="C00000"/>
                </a:solidFill>
                <a:latin typeface="Times New Roman" panose="02020603050405020304" pitchFamily="18" charset="0"/>
                <a:cs typeface="Times New Roman" panose="02020603050405020304" pitchFamily="18" charset="0"/>
              </a:rPr>
              <a:t>связям вестибулярных ядер с вегетативной нервной системой </a:t>
            </a:r>
            <a:r>
              <a:rPr lang="ru-RU" sz="2200" dirty="0">
                <a:solidFill>
                  <a:srgbClr val="C00000"/>
                </a:solidFill>
                <a:latin typeface="Times New Roman" panose="02020603050405020304" pitchFamily="18" charset="0"/>
                <a:cs typeface="Times New Roman" panose="02020603050405020304" pitchFamily="18" charset="0"/>
              </a:rPr>
              <a:t>проявляются вестибуловегетативные реакции сердечно-сосудистой системы, желудочно-кишечного тракта и других органов. Они могут проявляться в изменениях сердечного ритма, тонуса сосудов, артериального давления, усилении моторики желудка и кишечника, саливации, тошноте, рвоте и др. </a:t>
            </a:r>
          </a:p>
          <a:p>
            <a:pPr algn="just"/>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4" name="Заголовок 1"/>
          <p:cNvSpPr>
            <a:spLocks noGrp="1"/>
          </p:cNvSpPr>
          <p:nvPr>
            <p:ph type="title"/>
          </p:nvPr>
        </p:nvSpPr>
        <p:spPr>
          <a:xfrm>
            <a:off x="2370503" y="129840"/>
            <a:ext cx="8911687" cy="562139"/>
          </a:xfrm>
        </p:spPr>
        <p:txBody>
          <a:bodyPr>
            <a:norm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spTree>
    <p:extLst>
      <p:ext uri="{BB962C8B-B14F-4D97-AF65-F5344CB8AC3E}">
        <p14:creationId xmlns:p14="http://schemas.microsoft.com/office/powerpoint/2010/main" val="1243705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89212" y="667265"/>
            <a:ext cx="9405938" cy="5667632"/>
          </a:xfrm>
        </p:spPr>
        <p:txBody>
          <a:bodyPr/>
          <a:lstStyle/>
          <a:p>
            <a:pPr marL="0" indent="0" algn="ctr">
              <a:buNone/>
            </a:pPr>
            <a:r>
              <a:rPr lang="ru-RU" b="1" dirty="0">
                <a:solidFill>
                  <a:srgbClr val="C00000"/>
                </a:solidFill>
                <a:latin typeface="Times New Roman" panose="02020603050405020304" pitchFamily="18" charset="0"/>
                <a:cs typeface="Times New Roman" panose="02020603050405020304" pitchFamily="18" charset="0"/>
              </a:rPr>
              <a:t>Нарушения со стороны вестибулярной системы</a:t>
            </a:r>
            <a:endParaRPr lang="ru-RU" dirty="0">
              <a:solidFill>
                <a:srgbClr val="C00000"/>
              </a:solidFill>
              <a:latin typeface="Times New Roman" panose="02020603050405020304" pitchFamily="18" charset="0"/>
              <a:cs typeface="Times New Roman" panose="02020603050405020304" pitchFamily="18" charset="0"/>
            </a:endParaRPr>
          </a:p>
          <a:p>
            <a:pPr marL="0" indent="0" algn="just">
              <a:buNone/>
            </a:pPr>
            <a:r>
              <a:rPr lang="ru-RU" dirty="0" smtClean="0">
                <a:solidFill>
                  <a:srgbClr val="C00000"/>
                </a:solidFill>
                <a:latin typeface="Times New Roman" panose="02020603050405020304" pitchFamily="18" charset="0"/>
                <a:cs typeface="Times New Roman" panose="02020603050405020304" pitchFamily="18" charset="0"/>
              </a:rPr>
              <a:t>Сильные раздражения вестибулярной системы часто связаны с возникновением неприятных ощущений, головокружением, рвотой, усиленным потоотделением, тахикардией и т. д. В таких слу­чаях говорят о </a:t>
            </a:r>
            <a:r>
              <a:rPr lang="ru-RU" dirty="0" err="1" smtClean="0">
                <a:solidFill>
                  <a:srgbClr val="C00000"/>
                </a:solidFill>
                <a:latin typeface="Times New Roman" panose="02020603050405020304" pitchFamily="18" charset="0"/>
                <a:cs typeface="Times New Roman" panose="02020603050405020304" pitchFamily="18" charset="0"/>
              </a:rPr>
              <a:t>кинетозе</a:t>
            </a:r>
            <a:r>
              <a:rPr lang="ru-RU" dirty="0" smtClean="0">
                <a:solidFill>
                  <a:srgbClr val="C00000"/>
                </a:solidFill>
                <a:latin typeface="Times New Roman" panose="02020603050405020304" pitchFamily="18" charset="0"/>
                <a:cs typeface="Times New Roman" panose="02020603050405020304" pitchFamily="18" charset="0"/>
              </a:rPr>
              <a:t> (укачивание-«морская болезнь») Укачивание, вероятно, является следствием комплекса стимулов, необычных для организма (например, в море). </a:t>
            </a:r>
          </a:p>
          <a:p>
            <a:pPr marL="0" indent="0" algn="just">
              <a:buNone/>
            </a:pPr>
            <a:r>
              <a:rPr lang="ru-RU" b="1" dirty="0" smtClean="0">
                <a:solidFill>
                  <a:srgbClr val="C00000"/>
                </a:solidFill>
                <a:latin typeface="Times New Roman" panose="02020603050405020304" pitchFamily="18" charset="0"/>
                <a:cs typeface="Times New Roman" panose="02020603050405020304" pitchFamily="18" charset="0"/>
              </a:rPr>
              <a:t>Острое одностороннее нарушение </a:t>
            </a:r>
            <a:r>
              <a:rPr lang="ru-RU" dirty="0" smtClean="0">
                <a:solidFill>
                  <a:srgbClr val="C00000"/>
                </a:solidFill>
                <a:latin typeface="Times New Roman" panose="02020603050405020304" pitchFamily="18" charset="0"/>
                <a:cs typeface="Times New Roman" panose="02020603050405020304" pitchFamily="18" charset="0"/>
              </a:rPr>
              <a:t>функции лабиринта вызывает тошноту, рвоту, потливость, головокружение и иногда нистагм, направленный в здоровую сторону. У больных наблюдается тенденция к падению на ту сторону тела, где нарушена лабиринтная функция. </a:t>
            </a:r>
          </a:p>
          <a:p>
            <a:pPr marL="0" indent="0" algn="just">
              <a:buNone/>
            </a:pPr>
            <a:r>
              <a:rPr lang="ru-RU" dirty="0" smtClean="0">
                <a:solidFill>
                  <a:srgbClr val="C00000"/>
                </a:solidFill>
                <a:latin typeface="Times New Roman" panose="02020603050405020304" pitchFamily="18" charset="0"/>
                <a:cs typeface="Times New Roman" panose="02020603050405020304" pitchFamily="18" charset="0"/>
              </a:rPr>
              <a:t>В противоположность грубым проявлениям острых вестибулярных заболеваний </a:t>
            </a:r>
            <a:r>
              <a:rPr lang="ru-RU" b="1" dirty="0" smtClean="0">
                <a:solidFill>
                  <a:srgbClr val="C00000"/>
                </a:solidFill>
                <a:latin typeface="Times New Roman" panose="02020603050405020304" pitchFamily="18" charset="0"/>
                <a:cs typeface="Times New Roman" panose="02020603050405020304" pitchFamily="18" charset="0"/>
              </a:rPr>
              <a:t>хроническое выпадение функции лабиринта </a:t>
            </a:r>
            <a:r>
              <a:rPr lang="ru-RU" dirty="0" smtClean="0">
                <a:solidFill>
                  <a:srgbClr val="C00000"/>
                </a:solidFill>
                <a:latin typeface="Times New Roman" panose="02020603050405020304" pitchFamily="18" charset="0"/>
                <a:cs typeface="Times New Roman" panose="02020603050405020304" pitchFamily="18" charset="0"/>
              </a:rPr>
              <a:t>компенсируется сравнительно хорошо. Деятельность центральной вестибулярной системы может перестраиваться таким образом, чтобы ослабить реакцию организма на патологическую </a:t>
            </a:r>
            <a:r>
              <a:rPr lang="ru-RU" dirty="0" err="1" smtClean="0">
                <a:solidFill>
                  <a:srgbClr val="C00000"/>
                </a:solidFill>
                <a:latin typeface="Times New Roman" panose="02020603050405020304" pitchFamily="18" charset="0"/>
                <a:cs typeface="Times New Roman" panose="02020603050405020304" pitchFamily="18" charset="0"/>
              </a:rPr>
              <a:t>афферентацию</a:t>
            </a:r>
            <a:r>
              <a:rPr lang="ru-RU" dirty="0" smtClean="0">
                <a:solidFill>
                  <a:srgbClr val="C00000"/>
                </a:solidFill>
                <a:latin typeface="Times New Roman" panose="02020603050405020304" pitchFamily="18" charset="0"/>
                <a:cs typeface="Times New Roman" panose="02020603050405020304" pitchFamily="18" charset="0"/>
              </a:rPr>
              <a:t>.</a:t>
            </a:r>
          </a:p>
        </p:txBody>
      </p:sp>
      <p:sp>
        <p:nvSpPr>
          <p:cNvPr id="5" name="Заголовок 1"/>
          <p:cNvSpPr>
            <a:spLocks noGrp="1"/>
          </p:cNvSpPr>
          <p:nvPr>
            <p:ph type="title"/>
          </p:nvPr>
        </p:nvSpPr>
        <p:spPr>
          <a:xfrm>
            <a:off x="2589212" y="0"/>
            <a:ext cx="9405938" cy="733425"/>
          </a:xfrm>
        </p:spPr>
        <p:txBody>
          <a:bodyPr>
            <a:noAutofit/>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spTree>
    <p:extLst>
      <p:ext uri="{BB962C8B-B14F-4D97-AF65-F5344CB8AC3E}">
        <p14:creationId xmlns:p14="http://schemas.microsoft.com/office/powerpoint/2010/main" val="8957647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7022" y="96888"/>
            <a:ext cx="8911687" cy="463285"/>
          </a:xfrm>
        </p:spPr>
        <p:txBody>
          <a:bodyPr>
            <a:normAutofit fontScale="90000"/>
          </a:bodyPr>
          <a:lstStyle/>
          <a:p>
            <a:pPr algn="ctr"/>
            <a:r>
              <a:rPr lang="ru-RU" sz="2600" dirty="0">
                <a:solidFill>
                  <a:srgbClr val="C00000"/>
                </a:solidFill>
                <a:latin typeface="Times New Roman" panose="02020603050405020304" pitchFamily="18" charset="0"/>
                <a:cs typeface="Times New Roman" panose="02020603050405020304" pitchFamily="18" charset="0"/>
              </a:rPr>
              <a:t>Вестибулярная сенсорная  система</a:t>
            </a:r>
            <a:endParaRPr lang="ru-RU" sz="2600" dirty="0"/>
          </a:p>
        </p:txBody>
      </p:sp>
      <p:sp>
        <p:nvSpPr>
          <p:cNvPr id="3" name="Объект 2"/>
          <p:cNvSpPr>
            <a:spLocks noGrp="1"/>
          </p:cNvSpPr>
          <p:nvPr>
            <p:ph idx="1"/>
          </p:nvPr>
        </p:nvSpPr>
        <p:spPr>
          <a:xfrm>
            <a:off x="2589212" y="1235676"/>
            <a:ext cx="8915400" cy="4675546"/>
          </a:xfrm>
        </p:spPr>
        <p:txBody>
          <a:bodyPr>
            <a:normAutofit fontScale="92500" lnSpcReduction="10000"/>
          </a:bodyPr>
          <a:lstStyle/>
          <a:p>
            <a:pPr marL="0" indent="0" algn="ctr">
              <a:buNone/>
            </a:pPr>
            <a:r>
              <a:rPr lang="ru-RU"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МЕТОДЫ ИССЛЕДОВАНИЯ ВЕСТИБУЛЯРНОГО АНАЛИЗАТОРА</a:t>
            </a:r>
            <a:endParaRPr lang="ru-RU"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endParaRPr lang="ru-RU" u="sng" dirty="0" smtClean="0">
              <a:solidFill>
                <a:srgbClr val="C00000"/>
              </a:solidFill>
              <a:effectLst>
                <a:outerShdw blurRad="38100" dist="38100" dir="2700000" algn="tl">
                  <a:srgbClr val="000000">
                    <a:alpha val="43137"/>
                  </a:srgbClr>
                </a:outerShdw>
              </a:effectLst>
            </a:endParaRPr>
          </a:p>
          <a:p>
            <a:pPr marL="0" indent="0">
              <a:buNone/>
            </a:pPr>
            <a:r>
              <a:rPr lang="ru-RU" sz="2000" dirty="0" smtClean="0">
                <a:solidFill>
                  <a:srgbClr val="C00000"/>
                </a:solidFill>
                <a:latin typeface="Times New Roman" panose="02020603050405020304" pitchFamily="18" charset="0"/>
                <a:cs typeface="Times New Roman" panose="02020603050405020304" pitchFamily="18" charset="0"/>
              </a:rPr>
              <a:t>Функциональное </a:t>
            </a:r>
            <a:r>
              <a:rPr lang="ru-RU" sz="2000" dirty="0">
                <a:solidFill>
                  <a:srgbClr val="C00000"/>
                </a:solidFill>
                <a:latin typeface="Times New Roman" panose="02020603050405020304" pitchFamily="18" charset="0"/>
                <a:cs typeface="Times New Roman" panose="02020603050405020304" pitchFamily="18" charset="0"/>
              </a:rPr>
              <a:t>исследование вестибулярного анализатора включает:</a:t>
            </a:r>
          </a:p>
          <a:p>
            <a:pPr lvl="0"/>
            <a:r>
              <a:rPr lang="ru-RU" sz="2000" dirty="0">
                <a:solidFill>
                  <a:srgbClr val="C00000"/>
                </a:solidFill>
                <a:latin typeface="Times New Roman" panose="02020603050405020304" pitchFamily="18" charset="0"/>
                <a:cs typeface="Times New Roman" panose="02020603050405020304" pitchFamily="18" charset="0"/>
              </a:rPr>
              <a:t>оценку субъективных ощущений; </a:t>
            </a:r>
          </a:p>
          <a:p>
            <a:pPr lvl="0"/>
            <a:r>
              <a:rPr lang="ru-RU" sz="2000" dirty="0">
                <a:solidFill>
                  <a:srgbClr val="C00000"/>
                </a:solidFill>
                <a:latin typeface="Times New Roman" panose="02020603050405020304" pitchFamily="18" charset="0"/>
                <a:cs typeface="Times New Roman" panose="02020603050405020304" pitchFamily="18" charset="0"/>
              </a:rPr>
              <a:t>исследование спонтанного </a:t>
            </a:r>
            <a:r>
              <a:rPr lang="ru-RU" sz="2000" dirty="0" smtClean="0">
                <a:solidFill>
                  <a:srgbClr val="C00000"/>
                </a:solidFill>
                <a:latin typeface="Times New Roman" panose="02020603050405020304" pitchFamily="18" charset="0"/>
                <a:cs typeface="Times New Roman" panose="02020603050405020304" pitchFamily="18" charset="0"/>
              </a:rPr>
              <a:t>нистагма; </a:t>
            </a:r>
            <a:endParaRPr lang="ru-RU" sz="2000" dirty="0">
              <a:solidFill>
                <a:srgbClr val="C00000"/>
              </a:solidFill>
              <a:latin typeface="Times New Roman" panose="02020603050405020304" pitchFamily="18" charset="0"/>
              <a:cs typeface="Times New Roman" panose="02020603050405020304" pitchFamily="18" charset="0"/>
            </a:endParaRPr>
          </a:p>
          <a:p>
            <a:pPr lvl="0"/>
            <a:r>
              <a:rPr lang="ru-RU" sz="2000" dirty="0">
                <a:solidFill>
                  <a:srgbClr val="C00000"/>
                </a:solidFill>
                <a:latin typeface="Times New Roman" panose="02020603050405020304" pitchFamily="18" charset="0"/>
                <a:cs typeface="Times New Roman" panose="02020603050405020304" pitchFamily="18" charset="0"/>
              </a:rPr>
              <a:t>выполнение указательных проб (пальце-пальцевой и пальце-носо­вой); </a:t>
            </a:r>
          </a:p>
          <a:p>
            <a:pPr lvl="0"/>
            <a:r>
              <a:rPr lang="ru-RU" sz="2000" dirty="0">
                <a:solidFill>
                  <a:srgbClr val="C00000"/>
                </a:solidFill>
                <a:latin typeface="Times New Roman" panose="02020603050405020304" pitchFamily="18" charset="0"/>
                <a:cs typeface="Times New Roman" panose="02020603050405020304" pitchFamily="18" charset="0"/>
              </a:rPr>
              <a:t>прослеживание реакции спонтанного отклонения рук (пробы Фишера - </a:t>
            </a:r>
            <a:r>
              <a:rPr lang="ru-RU" sz="2000" dirty="0" err="1">
                <a:solidFill>
                  <a:srgbClr val="C00000"/>
                </a:solidFill>
                <a:latin typeface="Times New Roman" panose="02020603050405020304" pitchFamily="18" charset="0"/>
                <a:cs typeface="Times New Roman" panose="02020603050405020304" pitchFamily="18" charset="0"/>
              </a:rPr>
              <a:t>Водака</a:t>
            </a:r>
            <a:r>
              <a:rPr lang="ru-RU" sz="2000" dirty="0">
                <a:solidFill>
                  <a:srgbClr val="C00000"/>
                </a:solidFill>
                <a:latin typeface="Times New Roman" panose="02020603050405020304" pitchFamily="18" charset="0"/>
                <a:cs typeface="Times New Roman" panose="02020603050405020304" pitchFamily="18" charset="0"/>
              </a:rPr>
              <a:t>); </a:t>
            </a:r>
          </a:p>
          <a:p>
            <a:pPr lvl="0"/>
            <a:r>
              <a:rPr lang="ru-RU" sz="2000" dirty="0">
                <a:solidFill>
                  <a:srgbClr val="C00000"/>
                </a:solidFill>
                <a:latin typeface="Times New Roman" panose="02020603050405020304" pitchFamily="18" charset="0"/>
                <a:cs typeface="Times New Roman" panose="02020603050405020304" pitchFamily="18" charset="0"/>
              </a:rPr>
              <a:t>исследование устойчивости в позе </a:t>
            </a:r>
            <a:r>
              <a:rPr lang="ru-RU" sz="2000" dirty="0" err="1">
                <a:solidFill>
                  <a:srgbClr val="C00000"/>
                </a:solidFill>
                <a:latin typeface="Times New Roman" panose="02020603050405020304" pitchFamily="18" charset="0"/>
                <a:cs typeface="Times New Roman" panose="02020603050405020304" pitchFamily="18" charset="0"/>
              </a:rPr>
              <a:t>Ромберга</a:t>
            </a:r>
            <a:r>
              <a:rPr lang="ru-RU" sz="2000" dirty="0">
                <a:solidFill>
                  <a:srgbClr val="C00000"/>
                </a:solidFill>
                <a:latin typeface="Times New Roman" panose="02020603050405020304" pitchFamily="18" charset="0"/>
                <a:cs typeface="Times New Roman" panose="02020603050405020304" pitchFamily="18" charset="0"/>
              </a:rPr>
              <a:t>;</a:t>
            </a:r>
          </a:p>
          <a:p>
            <a:pPr lvl="0"/>
            <a:r>
              <a:rPr lang="ru-RU" sz="2000" dirty="0">
                <a:solidFill>
                  <a:srgbClr val="C00000"/>
                </a:solidFill>
                <a:latin typeface="Times New Roman" panose="02020603050405020304" pitchFamily="18" charset="0"/>
                <a:cs typeface="Times New Roman" panose="02020603050405020304" pitchFamily="18" charset="0"/>
              </a:rPr>
              <a:t>выполнение пробы на </a:t>
            </a:r>
            <a:r>
              <a:rPr lang="ru-RU" sz="2000" dirty="0" err="1">
                <a:solidFill>
                  <a:srgbClr val="C00000"/>
                </a:solidFill>
                <a:latin typeface="Times New Roman" panose="02020603050405020304" pitchFamily="18" charset="0"/>
                <a:cs typeface="Times New Roman" panose="02020603050405020304" pitchFamily="18" charset="0"/>
              </a:rPr>
              <a:t>диадохокинез</a:t>
            </a:r>
            <a:r>
              <a:rPr lang="ru-RU" sz="2000" dirty="0">
                <a:solidFill>
                  <a:srgbClr val="C00000"/>
                </a:solidFill>
                <a:latin typeface="Times New Roman" panose="02020603050405020304" pitchFamily="18" charset="0"/>
                <a:cs typeface="Times New Roman" panose="02020603050405020304" pitchFamily="18" charset="0"/>
              </a:rPr>
              <a:t>;</a:t>
            </a:r>
          </a:p>
          <a:p>
            <a:pPr lvl="0"/>
            <a:r>
              <a:rPr lang="ru-RU" sz="2000" dirty="0">
                <a:solidFill>
                  <a:srgbClr val="C00000"/>
                </a:solidFill>
                <a:latin typeface="Times New Roman" panose="02020603050405020304" pitchFamily="18" charset="0"/>
                <a:cs typeface="Times New Roman" panose="02020603050405020304" pitchFamily="18" charset="0"/>
              </a:rPr>
              <a:t>исследование походки с открытыми глазами;</a:t>
            </a:r>
          </a:p>
          <a:p>
            <a:pPr lvl="0"/>
            <a:r>
              <a:rPr lang="ru-RU" sz="2000" dirty="0">
                <a:solidFill>
                  <a:srgbClr val="C00000"/>
                </a:solidFill>
                <a:latin typeface="Times New Roman" panose="02020603050405020304" pitchFamily="18" charset="0"/>
                <a:cs typeface="Times New Roman" panose="02020603050405020304" pitchFamily="18" charset="0"/>
              </a:rPr>
              <a:t>исследование фланговой походки; </a:t>
            </a:r>
          </a:p>
          <a:p>
            <a:pPr lvl="0"/>
            <a:r>
              <a:rPr lang="ru-RU" sz="2000" dirty="0">
                <a:solidFill>
                  <a:srgbClr val="C00000"/>
                </a:solidFill>
                <a:latin typeface="Times New Roman" panose="02020603050405020304" pitchFamily="18" charset="0"/>
                <a:cs typeface="Times New Roman" panose="02020603050405020304" pitchFamily="18" charset="0"/>
              </a:rPr>
              <a:t>выполнение </a:t>
            </a:r>
            <a:r>
              <a:rPr lang="ru-RU" sz="2000" dirty="0" err="1">
                <a:solidFill>
                  <a:srgbClr val="C00000"/>
                </a:solidFill>
                <a:latin typeface="Times New Roman" panose="02020603050405020304" pitchFamily="18" charset="0"/>
                <a:cs typeface="Times New Roman" panose="02020603050405020304" pitchFamily="18" charset="0"/>
              </a:rPr>
              <a:t>прессорной</a:t>
            </a:r>
            <a:r>
              <a:rPr lang="ru-RU" sz="2000" dirty="0">
                <a:solidFill>
                  <a:srgbClr val="C00000"/>
                </a:solidFill>
                <a:latin typeface="Times New Roman" panose="02020603050405020304" pitchFamily="18" charset="0"/>
                <a:cs typeface="Times New Roman" panose="02020603050405020304" pitchFamily="18" charset="0"/>
              </a:rPr>
              <a:t> пробы. </a:t>
            </a:r>
          </a:p>
          <a:p>
            <a:endParaRPr lang="ru-RU" dirty="0">
              <a:solidFill>
                <a:srgbClr val="C00000"/>
              </a:solidFill>
            </a:endParaRPr>
          </a:p>
        </p:txBody>
      </p:sp>
    </p:spTree>
    <p:extLst>
      <p:ext uri="{BB962C8B-B14F-4D97-AF65-F5344CB8AC3E}">
        <p14:creationId xmlns:p14="http://schemas.microsoft.com/office/powerpoint/2010/main" val="390734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548284" y="2320627"/>
            <a:ext cx="5761546" cy="1848550"/>
          </a:xfrm>
          <a:prstGeom prst="rect">
            <a:avLst/>
          </a:prstGeom>
        </p:spPr>
      </p:pic>
      <p:pic>
        <p:nvPicPr>
          <p:cNvPr id="5" name="Рисунок 4"/>
          <p:cNvPicPr>
            <a:picLocks noChangeAspect="1"/>
          </p:cNvPicPr>
          <p:nvPr/>
        </p:nvPicPr>
        <p:blipFill>
          <a:blip r:embed="rId3"/>
          <a:stretch>
            <a:fillRect/>
          </a:stretch>
        </p:blipFill>
        <p:spPr>
          <a:xfrm>
            <a:off x="3429057" y="2381744"/>
            <a:ext cx="3374338" cy="1595318"/>
          </a:xfrm>
          <a:prstGeom prst="rect">
            <a:avLst/>
          </a:prstGeom>
        </p:spPr>
      </p:pic>
      <p:sp>
        <p:nvSpPr>
          <p:cNvPr id="9" name="Заголовок 1"/>
          <p:cNvSpPr>
            <a:spLocks noGrp="1"/>
          </p:cNvSpPr>
          <p:nvPr>
            <p:ph type="title"/>
          </p:nvPr>
        </p:nvSpPr>
        <p:spPr>
          <a:xfrm>
            <a:off x="2148081" y="162791"/>
            <a:ext cx="8911687" cy="463285"/>
          </a:xfrm>
        </p:spPr>
        <p:txBody>
          <a:bodyPr>
            <a:normAutofit fontScale="90000"/>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
        <p:nvSpPr>
          <p:cNvPr id="10" name="Прямоугольник 9"/>
          <p:cNvSpPr/>
          <p:nvPr/>
        </p:nvSpPr>
        <p:spPr>
          <a:xfrm>
            <a:off x="6803395" y="1087395"/>
            <a:ext cx="5231027" cy="5262979"/>
          </a:xfrm>
          <a:prstGeom prst="rect">
            <a:avLst/>
          </a:prstGeom>
        </p:spPr>
        <p:txBody>
          <a:bodyPr wrap="square">
            <a:spAutoFit/>
          </a:bodyPr>
          <a:lstStyle/>
          <a:p>
            <a:pPr algn="just"/>
            <a:r>
              <a:rPr lang="ru-RU" sz="2400" b="1" dirty="0">
                <a:solidFill>
                  <a:srgbClr val="C00000"/>
                </a:solidFill>
                <a:latin typeface="Times New Roman CYR" panose="02020603050405020304" pitchFamily="18" charset="0"/>
                <a:ea typeface="Times New Roman" panose="02020603050405020304" pitchFamily="18" charset="0"/>
              </a:rPr>
              <a:t>Барабанная полость</a:t>
            </a:r>
            <a:r>
              <a:rPr lang="ru-RU" sz="2400" dirty="0">
                <a:solidFill>
                  <a:srgbClr val="C00000"/>
                </a:solidFill>
                <a:latin typeface="Times New Roman CYR" panose="02020603050405020304" pitchFamily="18" charset="0"/>
                <a:ea typeface="Times New Roman" panose="02020603050405020304" pitchFamily="18" charset="0"/>
              </a:rPr>
              <a:t> по форме напоминает поставленный на ребро </a:t>
            </a:r>
            <a:r>
              <a:rPr lang="ru-RU" sz="2400" dirty="0" smtClean="0">
                <a:solidFill>
                  <a:srgbClr val="C00000"/>
                </a:solidFill>
                <a:latin typeface="Times New Roman CYR" panose="02020603050405020304" pitchFamily="18" charset="0"/>
                <a:ea typeface="Times New Roman" panose="02020603050405020304" pitchFamily="18" charset="0"/>
              </a:rPr>
              <a:t>эритроцит. Латеральной </a:t>
            </a:r>
            <a:r>
              <a:rPr lang="ru-RU" sz="2400" dirty="0">
                <a:solidFill>
                  <a:srgbClr val="C00000"/>
                </a:solidFill>
                <a:latin typeface="Times New Roman CYR" panose="02020603050405020304" pitchFamily="18" charset="0"/>
                <a:ea typeface="Times New Roman" panose="02020603050405020304" pitchFamily="18" charset="0"/>
              </a:rPr>
              <a:t>стенкой барабанной полости является барабанная перепонка. На медиальной стенке имеется овальное окно, закрытое тонкой </a:t>
            </a:r>
            <a:r>
              <a:rPr lang="ru-RU" sz="2400" dirty="0" smtClean="0">
                <a:solidFill>
                  <a:srgbClr val="C00000"/>
                </a:solidFill>
                <a:latin typeface="Times New Roman CYR" panose="02020603050405020304" pitchFamily="18" charset="0"/>
                <a:ea typeface="Times New Roman" panose="02020603050405020304" pitchFamily="18" charset="0"/>
              </a:rPr>
              <a:t>соединительной  </a:t>
            </a:r>
            <a:r>
              <a:rPr lang="ru-RU" sz="2400" dirty="0">
                <a:solidFill>
                  <a:srgbClr val="C00000"/>
                </a:solidFill>
                <a:latin typeface="Times New Roman CYR" panose="02020603050405020304" pitchFamily="18" charset="0"/>
                <a:ea typeface="Times New Roman" panose="02020603050405020304" pitchFamily="18" charset="0"/>
              </a:rPr>
              <a:t>связкой, к которой прикрепляется основание стремечка, и круглое окно, закрытое тонкой мембраной. Овальное окно отделяет барабанную полость от вестибулярной лестницы, круглое – от барабанной лестницы улитки. </a:t>
            </a:r>
            <a:endParaRPr lang="ru-RU" sz="2400" dirty="0">
              <a:solidFill>
                <a:srgbClr val="C00000"/>
              </a:solidFill>
            </a:endParaRPr>
          </a:p>
        </p:txBody>
      </p:sp>
    </p:spTree>
    <p:extLst>
      <p:ext uri="{BB962C8B-B14F-4D97-AF65-F5344CB8AC3E}">
        <p14:creationId xmlns:p14="http://schemas.microsoft.com/office/powerpoint/2010/main" val="2090254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61120" y="0"/>
            <a:ext cx="8911687" cy="593124"/>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
        <p:nvSpPr>
          <p:cNvPr id="8" name="Объект 7"/>
          <p:cNvSpPr>
            <a:spLocks noGrp="1"/>
          </p:cNvSpPr>
          <p:nvPr>
            <p:ph idx="1"/>
          </p:nvPr>
        </p:nvSpPr>
        <p:spPr>
          <a:xfrm>
            <a:off x="6219568" y="1206843"/>
            <a:ext cx="5675869" cy="5601730"/>
          </a:xfrm>
        </p:spPr>
        <p:txBody>
          <a:bodyPr>
            <a:normAutofit/>
          </a:bodyPr>
          <a:lstStyle/>
          <a:p>
            <a:pPr marL="0" indent="0" algn="just">
              <a:buNone/>
            </a:pPr>
            <a:r>
              <a:rPr lang="ru-RU" sz="2400" u="sng" dirty="0">
                <a:solidFill>
                  <a:srgbClr val="C00000"/>
                </a:solidFill>
                <a:latin typeface="Times New Roman" panose="02020603050405020304" pitchFamily="18" charset="0"/>
                <a:cs typeface="Times New Roman" panose="02020603050405020304" pitchFamily="18" charset="0"/>
              </a:rPr>
              <a:t>Барабанная перепонка </a:t>
            </a:r>
            <a:r>
              <a:rPr lang="ru-RU" sz="2400" dirty="0">
                <a:solidFill>
                  <a:srgbClr val="C00000"/>
                </a:solidFill>
                <a:latin typeface="Times New Roman" panose="02020603050405020304" pitchFamily="18" charset="0"/>
                <a:cs typeface="Times New Roman" panose="02020603050405020304" pitchFamily="18" charset="0"/>
              </a:rPr>
              <a:t>– анатомическое образование толщиной - 0,1 мм, напоминает направленную внутрь воронку, волокна входящие в ее состав располагаются в различных направлениях.  Барабанная перепонка начинает колебаться при действии звуковых </a:t>
            </a:r>
            <a:r>
              <a:rPr lang="ru-RU" sz="2400" dirty="0" smtClean="0">
                <a:solidFill>
                  <a:srgbClr val="C00000"/>
                </a:solidFill>
                <a:latin typeface="Times New Roman" panose="02020603050405020304" pitchFamily="18" charset="0"/>
                <a:cs typeface="Times New Roman" panose="02020603050405020304" pitchFamily="18" charset="0"/>
              </a:rPr>
              <a:t>колебаний</a:t>
            </a:r>
          </a:p>
          <a:p>
            <a:endParaRPr lang="ru-RU" dirty="0" smtClean="0">
              <a:solidFill>
                <a:srgbClr val="C00000"/>
              </a:solidFill>
              <a:latin typeface="Times New Roman" panose="02020603050405020304" pitchFamily="18" charset="0"/>
              <a:cs typeface="Times New Roman" panose="02020603050405020304" pitchFamily="18" charset="0"/>
            </a:endParaRPr>
          </a:p>
          <a:p>
            <a:endParaRPr lang="ru-RU" dirty="0">
              <a:solidFill>
                <a:srgbClr val="C000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14827" y="1206843"/>
            <a:ext cx="5897649" cy="5360062"/>
          </a:xfrm>
          <a:prstGeom prst="rect">
            <a:avLst/>
          </a:prstGeom>
        </p:spPr>
      </p:pic>
    </p:spTree>
    <p:extLst>
      <p:ext uri="{BB962C8B-B14F-4D97-AF65-F5344CB8AC3E}">
        <p14:creationId xmlns:p14="http://schemas.microsoft.com/office/powerpoint/2010/main" val="1626347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97719" y="88651"/>
            <a:ext cx="8911687" cy="586852"/>
          </a:xfrm>
        </p:spPr>
        <p:txBody>
          <a:bodyPr>
            <a:normAutofit/>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sz="2600" dirty="0"/>
          </a:p>
        </p:txBody>
      </p:sp>
      <p:pic>
        <p:nvPicPr>
          <p:cNvPr id="4" name="Объект 3"/>
          <p:cNvPicPr>
            <a:picLocks noGrp="1" noChangeAspect="1"/>
          </p:cNvPicPr>
          <p:nvPr>
            <p:ph idx="1"/>
          </p:nvPr>
        </p:nvPicPr>
        <p:blipFill>
          <a:blip r:embed="rId2"/>
          <a:stretch>
            <a:fillRect/>
          </a:stretch>
        </p:blipFill>
        <p:spPr>
          <a:xfrm>
            <a:off x="152417" y="1264555"/>
            <a:ext cx="5046133" cy="5552303"/>
          </a:xfrm>
          <a:prstGeom prst="rect">
            <a:avLst/>
          </a:prstGeom>
        </p:spPr>
      </p:pic>
      <p:sp>
        <p:nvSpPr>
          <p:cNvPr id="5" name="Прямоугольник 4"/>
          <p:cNvSpPr/>
          <p:nvPr/>
        </p:nvSpPr>
        <p:spPr>
          <a:xfrm>
            <a:off x="5972433" y="1478855"/>
            <a:ext cx="6096000" cy="4154984"/>
          </a:xfrm>
          <a:prstGeom prst="rect">
            <a:avLst/>
          </a:prstGeom>
        </p:spPr>
        <p:txBody>
          <a:bodyPr>
            <a:spAutoFit/>
          </a:bodyPr>
          <a:lstStyle/>
          <a:p>
            <a:pPr algn="just"/>
            <a:r>
              <a:rPr lang="ru-RU" sz="2400" b="1" u="sng"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Слуховые косточки</a:t>
            </a:r>
            <a:r>
              <a:rPr lang="ru-RU" sz="2400" u="sng"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связаны друг с другом при помощи суставов: ручка молоточка жестко прикреплена к барабанной перепонке и проводит колебания к наковальне, которая в свою очередь передает их стремени, основание стремечка прикрепляется к связке, закрывающей овальное окно и передает их </a:t>
            </a:r>
            <a:r>
              <a:rPr lang="ru-RU" sz="24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перелимфе</a:t>
            </a:r>
            <a:r>
              <a:rPr lang="ru-RU" sz="24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преддверия. Косточки расположены так, что образуют  рычаг. В молоточке и наковальне есть небольшие полости, а в стремени – нет. </a:t>
            </a:r>
            <a:endParaRPr lang="ru-RU"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67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68994" y="2133600"/>
            <a:ext cx="5235617" cy="3777622"/>
          </a:xfrm>
        </p:spPr>
        <p:txBody>
          <a:bodyPr/>
          <a:lstStyle/>
          <a:p>
            <a:pPr marL="0" indent="0" algn="just">
              <a:buNone/>
            </a:pPr>
            <a:r>
              <a:rPr lang="ru-RU" sz="2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В среднем ухе имеется специальный защитный механизм, который представлен двумя мышцами – мышцей напрягающей барабанную перепонку (тимпанальная), т.е. ограничивают ее колебание при сильных звуках и мышцей фиксирующей стремечко (стременная),  которая фиксирует  стремечко и тем самым ограничивает его движения.</a:t>
            </a:r>
          </a:p>
          <a:p>
            <a:endParaRPr lang="ru-RU" dirty="0"/>
          </a:p>
        </p:txBody>
      </p:sp>
      <p:pic>
        <p:nvPicPr>
          <p:cNvPr id="4" name="Рисунок 3"/>
          <p:cNvPicPr>
            <a:picLocks noChangeAspect="1"/>
          </p:cNvPicPr>
          <p:nvPr/>
        </p:nvPicPr>
        <p:blipFill>
          <a:blip r:embed="rId2"/>
          <a:stretch>
            <a:fillRect/>
          </a:stretch>
        </p:blipFill>
        <p:spPr>
          <a:xfrm>
            <a:off x="181273" y="1449858"/>
            <a:ext cx="5987111" cy="4637903"/>
          </a:xfrm>
          <a:prstGeom prst="rect">
            <a:avLst/>
          </a:prstGeom>
        </p:spPr>
      </p:pic>
      <p:sp>
        <p:nvSpPr>
          <p:cNvPr id="5" name="Заголовок 1"/>
          <p:cNvSpPr>
            <a:spLocks noGrp="1"/>
          </p:cNvSpPr>
          <p:nvPr>
            <p:ph type="title"/>
          </p:nvPr>
        </p:nvSpPr>
        <p:spPr>
          <a:xfrm>
            <a:off x="2592924" y="146315"/>
            <a:ext cx="8911687" cy="537425"/>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Tree>
    <p:extLst>
      <p:ext uri="{BB962C8B-B14F-4D97-AF65-F5344CB8AC3E}">
        <p14:creationId xmlns:p14="http://schemas.microsoft.com/office/powerpoint/2010/main" val="297866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78501" y="1235676"/>
            <a:ext cx="7084541" cy="5313406"/>
          </a:xfrm>
          <a:prstGeom prst="rect">
            <a:avLst/>
          </a:prstGeom>
        </p:spPr>
      </p:pic>
      <p:sp>
        <p:nvSpPr>
          <p:cNvPr id="5" name="Заголовок 1"/>
          <p:cNvSpPr>
            <a:spLocks noGrp="1"/>
          </p:cNvSpPr>
          <p:nvPr>
            <p:ph type="title"/>
          </p:nvPr>
        </p:nvSpPr>
        <p:spPr>
          <a:xfrm>
            <a:off x="2049228" y="72175"/>
            <a:ext cx="8911687" cy="553901"/>
          </a:xfrm>
        </p:spPr>
        <p:txBody>
          <a:bodyPr/>
          <a:lstStyle/>
          <a:p>
            <a:pPr algn="ctr"/>
            <a:r>
              <a:rPr lang="ru-RU" sz="2600" b="1" i="1" cap="all"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слуховая </a:t>
            </a:r>
            <a:r>
              <a:rPr lang="ru-RU" sz="2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СЕНСОРНАЯ СИСТЕМА</a:t>
            </a:r>
            <a:endParaRPr lang="ru-RU" dirty="0"/>
          </a:p>
        </p:txBody>
      </p:sp>
      <p:sp>
        <p:nvSpPr>
          <p:cNvPr id="6" name="Прямоугольник 5"/>
          <p:cNvSpPr/>
          <p:nvPr/>
        </p:nvSpPr>
        <p:spPr>
          <a:xfrm>
            <a:off x="7430528" y="1045446"/>
            <a:ext cx="4646141" cy="3693319"/>
          </a:xfrm>
          <a:prstGeom prst="rect">
            <a:avLst/>
          </a:prstGeom>
        </p:spPr>
        <p:txBody>
          <a:bodyPr wrap="square">
            <a:spAutoFit/>
          </a:bodyPr>
          <a:lstStyle/>
          <a:p>
            <a:pPr indent="342900" algn="just">
              <a:spcAft>
                <a:spcPts val="0"/>
              </a:spcAft>
            </a:pPr>
            <a:r>
              <a:rPr lang="ru-RU" sz="2600" dirty="0">
                <a:solidFill>
                  <a:srgbClr val="C00000"/>
                </a:solidFill>
                <a:latin typeface="Times New Roman" panose="02020603050405020304" pitchFamily="18" charset="0"/>
                <a:cs typeface="Times New Roman" panose="02020603050405020304" pitchFamily="18" charset="0"/>
              </a:rPr>
              <a:t>Слуховая часть </a:t>
            </a:r>
            <a:r>
              <a:rPr lang="ru-RU" sz="2600" dirty="0" smtClean="0">
                <a:solidFill>
                  <a:srgbClr val="C00000"/>
                </a:solidFill>
                <a:latin typeface="Times New Roman" panose="02020603050405020304" pitchFamily="18" charset="0"/>
                <a:cs typeface="Times New Roman" panose="02020603050405020304" pitchFamily="18" charset="0"/>
              </a:rPr>
              <a:t>состоит из улитки. Она </a:t>
            </a:r>
            <a:r>
              <a:rPr lang="ru-RU" sz="2600" dirty="0">
                <a:solidFill>
                  <a:srgbClr val="C00000"/>
                </a:solidFill>
                <a:latin typeface="Times New Roman" panose="02020603050405020304" pitchFamily="18" charset="0"/>
                <a:cs typeface="Times New Roman" panose="02020603050405020304" pitchFamily="18" charset="0"/>
              </a:rPr>
              <a:t>представляет собой костный спиральный, постепенно расширяющийся канал, образующий у человека </a:t>
            </a:r>
            <a:r>
              <a:rPr lang="ru-RU" sz="2600" b="1" dirty="0">
                <a:solidFill>
                  <a:srgbClr val="C00000"/>
                </a:solidFill>
                <a:latin typeface="Times New Roman" panose="02020603050405020304" pitchFamily="18" charset="0"/>
                <a:cs typeface="Times New Roman" panose="02020603050405020304" pitchFamily="18" charset="0"/>
              </a:rPr>
              <a:t>2,5</a:t>
            </a:r>
            <a:r>
              <a:rPr lang="ru-RU" sz="2600" dirty="0">
                <a:solidFill>
                  <a:srgbClr val="C00000"/>
                </a:solidFill>
                <a:latin typeface="Times New Roman" panose="02020603050405020304" pitchFamily="18" charset="0"/>
                <a:cs typeface="Times New Roman" panose="02020603050405020304" pitchFamily="18" charset="0"/>
              </a:rPr>
              <a:t> витка, который разделен основной мембраной и мембраной </a:t>
            </a:r>
            <a:r>
              <a:rPr lang="ru-RU" sz="2600" dirty="0" err="1">
                <a:solidFill>
                  <a:srgbClr val="C00000"/>
                </a:solidFill>
                <a:latin typeface="Times New Roman" panose="02020603050405020304" pitchFamily="18" charset="0"/>
                <a:cs typeface="Times New Roman" panose="02020603050405020304" pitchFamily="18" charset="0"/>
              </a:rPr>
              <a:t>Рейснера</a:t>
            </a:r>
            <a:r>
              <a:rPr lang="ru-RU" sz="2600" dirty="0">
                <a:solidFill>
                  <a:srgbClr val="C00000"/>
                </a:solidFill>
                <a:latin typeface="Times New Roman" panose="02020603050405020304" pitchFamily="18" charset="0"/>
                <a:cs typeface="Times New Roman" panose="02020603050405020304" pitchFamily="18" charset="0"/>
              </a:rPr>
              <a:t> на три узкие части (лестницы</a:t>
            </a:r>
            <a:r>
              <a:rPr lang="ru-RU" sz="2600" dirty="0" smtClean="0">
                <a:solidFill>
                  <a:srgbClr val="C00000"/>
                </a:solidFill>
                <a:latin typeface="Times New Roman" panose="02020603050405020304" pitchFamily="18" charset="0"/>
                <a:cs typeface="Times New Roman" panose="02020603050405020304" pitchFamily="18" charset="0"/>
              </a:rPr>
              <a:t>).</a:t>
            </a:r>
            <a:endParaRPr lang="ru-RU" sz="26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103455" y="957519"/>
            <a:ext cx="5107874" cy="1647825"/>
          </a:xfrm>
          <a:prstGeom prst="rect">
            <a:avLst/>
          </a:prstGeom>
        </p:spPr>
      </p:pic>
    </p:spTree>
    <p:extLst>
      <p:ext uri="{BB962C8B-B14F-4D97-AF65-F5344CB8AC3E}">
        <p14:creationId xmlns:p14="http://schemas.microsoft.com/office/powerpoint/2010/main" val="3014829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2141</TotalTime>
  <Words>2970</Words>
  <Application>Microsoft Office PowerPoint</Application>
  <PresentationFormat>Произвольный</PresentationFormat>
  <Paragraphs>194</Paragraphs>
  <Slides>45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45</vt:i4>
      </vt:variant>
    </vt:vector>
  </HeadingPairs>
  <TitlesOfParts>
    <vt:vector size="46" baseType="lpstr">
      <vt:lpstr>Легкий дым</vt:lpstr>
      <vt:lpstr>Гомельский государственный медицинский университет Кафедра нормальной и патологической физиологии ЧАСТНАЯ ФИЗИОЛОГИЯ СЕНСОРНЫХ СИСТЕМ  слуховая и вестибулярная СЕНСОРНАЯ СИСТЕМА</vt:lpstr>
      <vt:lpstr>слуховая СЕНСОРНАЯ СИСТЕМА</vt:lpstr>
      <vt:lpstr>слуховая СЕНСОРНАЯ СИСТЕМА</vt:lpstr>
      <vt:lpstr>слуховая и вестибулярная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слуховая СЕНСОРНАЯ СИСТЕМА</vt:lpstr>
      <vt:lpstr>Вестибулярная сенсорная  система</vt:lpstr>
      <vt:lpstr>Вестибулярная сенсорная  система</vt:lpstr>
      <vt:lpstr>Вестибулярная сенсорная  система</vt:lpstr>
      <vt:lpstr>Вестибулярная сенсорная  система</vt:lpstr>
      <vt:lpstr>Вестибулярная сенсорная  система</vt:lpstr>
      <vt:lpstr>Вестибулярная сенсорная  система</vt:lpstr>
      <vt:lpstr>Вестибулярная сенсорная  система</vt:lpstr>
      <vt:lpstr>Вестибулярная сенсорная  система</vt:lpstr>
      <vt:lpstr>Вестибулярная сенсорная  система</vt:lpstr>
      <vt:lpstr>Вестибулярная сенсорная  система</vt:lpstr>
      <vt:lpstr>Вестибулярная сенсорная  система</vt:lpstr>
      <vt:lpstr>Вестибулярная сенсорная  система</vt:lpstr>
      <vt:lpstr>Вестибулярная сенсорная  система</vt:lpstr>
      <vt:lpstr>Вестибулярная сенсорная  система</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Домашний</dc:creator>
  <cp:lastModifiedBy>user123</cp:lastModifiedBy>
  <cp:revision>111</cp:revision>
  <dcterms:created xsi:type="dcterms:W3CDTF">2017-01-14T11:14:56Z</dcterms:created>
  <dcterms:modified xsi:type="dcterms:W3CDTF">2021-12-27T09:23:25Z</dcterms:modified>
</cp:coreProperties>
</file>